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4" r:id="rId3"/>
    <p:sldId id="265" r:id="rId4"/>
    <p:sldId id="269" r:id="rId5"/>
    <p:sldId id="270" r:id="rId6"/>
    <p:sldId id="271" r:id="rId7"/>
    <p:sldId id="273" r:id="rId8"/>
    <p:sldId id="274" r:id="rId9"/>
    <p:sldId id="261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4" autoAdjust="0"/>
    <p:restoredTop sz="93129" autoAdjust="0"/>
  </p:normalViewPr>
  <p:slideViewPr>
    <p:cSldViewPr>
      <p:cViewPr varScale="1">
        <p:scale>
          <a:sx n="97" d="100"/>
          <a:sy n="97" d="100"/>
        </p:scale>
        <p:origin x="110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ED1660-6450-4E6E-BD45-3A38D694E329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70E9B5-9947-4AD8-8306-3C6BA6EC8D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33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093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965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959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620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332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40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216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970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342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376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814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499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772816"/>
            <a:ext cx="8496944" cy="1944215"/>
          </a:xfrm>
        </p:spPr>
        <p:txBody>
          <a:bodyPr>
            <a:normAutofit/>
          </a:bodyPr>
          <a:lstStyle/>
          <a:p>
            <a:r>
              <a:rPr lang="en-US" altLang="zh-CN" dirty="0"/>
              <a:t>WF on UE RF requirements for adding channel BW to band n1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293096"/>
            <a:ext cx="6400800" cy="1320552"/>
          </a:xfrm>
        </p:spPr>
        <p:txBody>
          <a:bodyPr/>
          <a:lstStyle/>
          <a:p>
            <a:r>
              <a:rPr lang="en-US" altLang="zh-CN" dirty="0"/>
              <a:t>Ericsson, Qualcomm, Huawei, China Unicom</a:t>
            </a:r>
            <a:endParaRPr lang="zh-CN" altLang="en-US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23528" y="260648"/>
            <a:ext cx="8496944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sz="2400" b="1" dirty="0"/>
              <a:t>3GPP TSG-RAN WG4 Meeting #92bis           		 R4-1912978 </a:t>
            </a:r>
          </a:p>
          <a:p>
            <a:pPr algn="l"/>
            <a:r>
              <a:rPr lang="sv-SE" altLang="zh-CN" sz="2400" b="1" dirty="0"/>
              <a:t>Chongqing</a:t>
            </a:r>
            <a:r>
              <a:rPr lang="en-GB" altLang="zh-CN" sz="2400" b="1" dirty="0"/>
              <a:t>, China, October 14-18 2019</a:t>
            </a:r>
            <a:endParaRPr lang="zh-CN" altLang="zh-CN" sz="24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17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/>
              <a:t>Contributions and discussion on:</a:t>
            </a:r>
          </a:p>
          <a:p>
            <a:pPr lvl="1"/>
            <a:r>
              <a:rPr lang="en-US" altLang="zh-CN" sz="2400" dirty="0"/>
              <a:t> REFSENS values [1], [3] and [4]</a:t>
            </a:r>
          </a:p>
          <a:p>
            <a:pPr lvl="1"/>
            <a:r>
              <a:rPr lang="en-US" altLang="zh-CN" sz="2400" dirty="0"/>
              <a:t>A-MPR simulation assumptions [2], [3], [5], [6].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211072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33D45-E2EE-4999-9520-0220482C35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REFSENS values: agreement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50D378-36D7-4D57-BBB9-388BE73BF1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Following values were agreed: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6CD5D324-9B3F-4081-9390-A49FEE0BD7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2400841"/>
              </p:ext>
            </p:extLst>
          </p:nvPr>
        </p:nvGraphicFramePr>
        <p:xfrm>
          <a:off x="179512" y="3899592"/>
          <a:ext cx="8661654" cy="1401615"/>
        </p:xfrm>
        <a:graphic>
          <a:graphicData uri="http://schemas.openxmlformats.org/drawingml/2006/table">
            <a:tbl>
              <a:tblPr/>
              <a:tblGrid>
                <a:gridCol w="928529">
                  <a:extLst>
                    <a:ext uri="{9D8B030D-6E8A-4147-A177-3AD203B41FA5}">
                      <a16:colId xmlns:a16="http://schemas.microsoft.com/office/drawing/2014/main" val="3498128039"/>
                    </a:ext>
                  </a:extLst>
                </a:gridCol>
                <a:gridCol w="511037">
                  <a:extLst>
                    <a:ext uri="{9D8B030D-6E8A-4147-A177-3AD203B41FA5}">
                      <a16:colId xmlns:a16="http://schemas.microsoft.com/office/drawing/2014/main" val="687664513"/>
                    </a:ext>
                  </a:extLst>
                </a:gridCol>
                <a:gridCol w="509306">
                  <a:extLst>
                    <a:ext uri="{9D8B030D-6E8A-4147-A177-3AD203B41FA5}">
                      <a16:colId xmlns:a16="http://schemas.microsoft.com/office/drawing/2014/main" val="4209544149"/>
                    </a:ext>
                  </a:extLst>
                </a:gridCol>
                <a:gridCol w="509306">
                  <a:extLst>
                    <a:ext uri="{9D8B030D-6E8A-4147-A177-3AD203B41FA5}">
                      <a16:colId xmlns:a16="http://schemas.microsoft.com/office/drawing/2014/main" val="880416730"/>
                    </a:ext>
                  </a:extLst>
                </a:gridCol>
                <a:gridCol w="623639">
                  <a:extLst>
                    <a:ext uri="{9D8B030D-6E8A-4147-A177-3AD203B41FA5}">
                      <a16:colId xmlns:a16="http://schemas.microsoft.com/office/drawing/2014/main" val="2410769175"/>
                    </a:ext>
                  </a:extLst>
                </a:gridCol>
                <a:gridCol w="623639">
                  <a:extLst>
                    <a:ext uri="{9D8B030D-6E8A-4147-A177-3AD203B41FA5}">
                      <a16:colId xmlns:a16="http://schemas.microsoft.com/office/drawing/2014/main" val="106035017"/>
                    </a:ext>
                  </a:extLst>
                </a:gridCol>
                <a:gridCol w="623639">
                  <a:extLst>
                    <a:ext uri="{9D8B030D-6E8A-4147-A177-3AD203B41FA5}">
                      <a16:colId xmlns:a16="http://schemas.microsoft.com/office/drawing/2014/main" val="2135657586"/>
                    </a:ext>
                  </a:extLst>
                </a:gridCol>
                <a:gridCol w="537022">
                  <a:extLst>
                    <a:ext uri="{9D8B030D-6E8A-4147-A177-3AD203B41FA5}">
                      <a16:colId xmlns:a16="http://schemas.microsoft.com/office/drawing/2014/main" val="2435044637"/>
                    </a:ext>
                  </a:extLst>
                </a:gridCol>
                <a:gridCol w="537022">
                  <a:extLst>
                    <a:ext uri="{9D8B030D-6E8A-4147-A177-3AD203B41FA5}">
                      <a16:colId xmlns:a16="http://schemas.microsoft.com/office/drawing/2014/main" val="2992192519"/>
                    </a:ext>
                  </a:extLst>
                </a:gridCol>
                <a:gridCol w="537022">
                  <a:extLst>
                    <a:ext uri="{9D8B030D-6E8A-4147-A177-3AD203B41FA5}">
                      <a16:colId xmlns:a16="http://schemas.microsoft.com/office/drawing/2014/main" val="3736697656"/>
                    </a:ext>
                  </a:extLst>
                </a:gridCol>
                <a:gridCol w="623639">
                  <a:extLst>
                    <a:ext uri="{9D8B030D-6E8A-4147-A177-3AD203B41FA5}">
                      <a16:colId xmlns:a16="http://schemas.microsoft.com/office/drawing/2014/main" val="2156170342"/>
                    </a:ext>
                  </a:extLst>
                </a:gridCol>
                <a:gridCol w="623639">
                  <a:extLst>
                    <a:ext uri="{9D8B030D-6E8A-4147-A177-3AD203B41FA5}">
                      <a16:colId xmlns:a16="http://schemas.microsoft.com/office/drawing/2014/main" val="1685797728"/>
                    </a:ext>
                  </a:extLst>
                </a:gridCol>
                <a:gridCol w="509306">
                  <a:extLst>
                    <a:ext uri="{9D8B030D-6E8A-4147-A177-3AD203B41FA5}">
                      <a16:colId xmlns:a16="http://schemas.microsoft.com/office/drawing/2014/main" val="1232174856"/>
                    </a:ext>
                  </a:extLst>
                </a:gridCol>
                <a:gridCol w="509306">
                  <a:extLst>
                    <a:ext uri="{9D8B030D-6E8A-4147-A177-3AD203B41FA5}">
                      <a16:colId xmlns:a16="http://schemas.microsoft.com/office/drawing/2014/main" val="608517053"/>
                    </a:ext>
                  </a:extLst>
                </a:gridCol>
                <a:gridCol w="455603">
                  <a:extLst>
                    <a:ext uri="{9D8B030D-6E8A-4147-A177-3AD203B41FA5}">
                      <a16:colId xmlns:a16="http://schemas.microsoft.com/office/drawing/2014/main" val="1824833327"/>
                    </a:ext>
                  </a:extLst>
                </a:gridCol>
              </a:tblGrid>
              <a:tr h="211466">
                <a:tc gridSpan="15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Operating band / SCS / Channel bandwidth / Duplex mode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2759311"/>
                  </a:ext>
                </a:extLst>
              </a:tr>
              <a:tr h="55575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Operating Band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SCS kHz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 MHz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Duplex Mode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6247578"/>
                  </a:ext>
                </a:extLst>
              </a:tr>
              <a:tr h="211466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n1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15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25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50</a:t>
                      </a:r>
                      <a:r>
                        <a:rPr lang="en-GB" sz="900" baseline="30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75</a:t>
                      </a:r>
                      <a:r>
                        <a:rPr lang="en-GB" sz="900" baseline="30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GB" sz="900" baseline="30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r>
                        <a:rPr lang="en-GB" sz="1050" b="1" baseline="300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r>
                        <a:rPr lang="en-GB" sz="1050" b="1" baseline="300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FDD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3237064"/>
                  </a:ext>
                </a:extLst>
              </a:tr>
              <a:tr h="211466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30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24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36</a:t>
                      </a:r>
                      <a:r>
                        <a:rPr lang="en-GB" sz="900" baseline="30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50</a:t>
                      </a:r>
                      <a:r>
                        <a:rPr lang="en-GB" sz="900" baseline="30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r>
                        <a:rPr lang="en-GB" sz="1050" b="1" baseline="300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r>
                        <a:rPr lang="en-GB" sz="1050" b="1" baseline="300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3928199"/>
                  </a:ext>
                </a:extLst>
              </a:tr>
              <a:tr h="211466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60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GB" sz="900" baseline="30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18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24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en-GB" sz="1050" b="1" baseline="300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en-GB" sz="1050" b="1" baseline="300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6901458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710D3984-8769-4170-AD72-7061CBF037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786566"/>
              </p:ext>
            </p:extLst>
          </p:nvPr>
        </p:nvGraphicFramePr>
        <p:xfrm>
          <a:off x="179512" y="2358574"/>
          <a:ext cx="8661654" cy="1358457"/>
        </p:xfrm>
        <a:graphic>
          <a:graphicData uri="http://schemas.openxmlformats.org/drawingml/2006/table">
            <a:tbl>
              <a:tblPr/>
              <a:tblGrid>
                <a:gridCol w="817659">
                  <a:extLst>
                    <a:ext uri="{9D8B030D-6E8A-4147-A177-3AD203B41FA5}">
                      <a16:colId xmlns:a16="http://schemas.microsoft.com/office/drawing/2014/main" val="2082232577"/>
                    </a:ext>
                  </a:extLst>
                </a:gridCol>
                <a:gridCol w="564740">
                  <a:extLst>
                    <a:ext uri="{9D8B030D-6E8A-4147-A177-3AD203B41FA5}">
                      <a16:colId xmlns:a16="http://schemas.microsoft.com/office/drawing/2014/main" val="3922368290"/>
                    </a:ext>
                  </a:extLst>
                </a:gridCol>
                <a:gridCol w="564740">
                  <a:extLst>
                    <a:ext uri="{9D8B030D-6E8A-4147-A177-3AD203B41FA5}">
                      <a16:colId xmlns:a16="http://schemas.microsoft.com/office/drawing/2014/main" val="2433780047"/>
                    </a:ext>
                  </a:extLst>
                </a:gridCol>
                <a:gridCol w="564740">
                  <a:extLst>
                    <a:ext uri="{9D8B030D-6E8A-4147-A177-3AD203B41FA5}">
                      <a16:colId xmlns:a16="http://schemas.microsoft.com/office/drawing/2014/main" val="389957837"/>
                    </a:ext>
                  </a:extLst>
                </a:gridCol>
                <a:gridCol w="564740">
                  <a:extLst>
                    <a:ext uri="{9D8B030D-6E8A-4147-A177-3AD203B41FA5}">
                      <a16:colId xmlns:a16="http://schemas.microsoft.com/office/drawing/2014/main" val="2297358518"/>
                    </a:ext>
                  </a:extLst>
                </a:gridCol>
                <a:gridCol w="564740">
                  <a:extLst>
                    <a:ext uri="{9D8B030D-6E8A-4147-A177-3AD203B41FA5}">
                      <a16:colId xmlns:a16="http://schemas.microsoft.com/office/drawing/2014/main" val="2371604319"/>
                    </a:ext>
                  </a:extLst>
                </a:gridCol>
                <a:gridCol w="564740">
                  <a:extLst>
                    <a:ext uri="{9D8B030D-6E8A-4147-A177-3AD203B41FA5}">
                      <a16:colId xmlns:a16="http://schemas.microsoft.com/office/drawing/2014/main" val="479158536"/>
                    </a:ext>
                  </a:extLst>
                </a:gridCol>
                <a:gridCol w="564740">
                  <a:extLst>
                    <a:ext uri="{9D8B030D-6E8A-4147-A177-3AD203B41FA5}">
                      <a16:colId xmlns:a16="http://schemas.microsoft.com/office/drawing/2014/main" val="1420224881"/>
                    </a:ext>
                  </a:extLst>
                </a:gridCol>
                <a:gridCol w="564740">
                  <a:extLst>
                    <a:ext uri="{9D8B030D-6E8A-4147-A177-3AD203B41FA5}">
                      <a16:colId xmlns:a16="http://schemas.microsoft.com/office/drawing/2014/main" val="1389745296"/>
                    </a:ext>
                  </a:extLst>
                </a:gridCol>
                <a:gridCol w="564740">
                  <a:extLst>
                    <a:ext uri="{9D8B030D-6E8A-4147-A177-3AD203B41FA5}">
                      <a16:colId xmlns:a16="http://schemas.microsoft.com/office/drawing/2014/main" val="1104842018"/>
                    </a:ext>
                  </a:extLst>
                </a:gridCol>
                <a:gridCol w="564740">
                  <a:extLst>
                    <a:ext uri="{9D8B030D-6E8A-4147-A177-3AD203B41FA5}">
                      <a16:colId xmlns:a16="http://schemas.microsoft.com/office/drawing/2014/main" val="2316322954"/>
                    </a:ext>
                  </a:extLst>
                </a:gridCol>
                <a:gridCol w="564740">
                  <a:extLst>
                    <a:ext uri="{9D8B030D-6E8A-4147-A177-3AD203B41FA5}">
                      <a16:colId xmlns:a16="http://schemas.microsoft.com/office/drawing/2014/main" val="2848732168"/>
                    </a:ext>
                  </a:extLst>
                </a:gridCol>
                <a:gridCol w="564740">
                  <a:extLst>
                    <a:ext uri="{9D8B030D-6E8A-4147-A177-3AD203B41FA5}">
                      <a16:colId xmlns:a16="http://schemas.microsoft.com/office/drawing/2014/main" val="64366398"/>
                    </a:ext>
                  </a:extLst>
                </a:gridCol>
                <a:gridCol w="564740">
                  <a:extLst>
                    <a:ext uri="{9D8B030D-6E8A-4147-A177-3AD203B41FA5}">
                      <a16:colId xmlns:a16="http://schemas.microsoft.com/office/drawing/2014/main" val="1285161049"/>
                    </a:ext>
                  </a:extLst>
                </a:gridCol>
                <a:gridCol w="502375">
                  <a:extLst>
                    <a:ext uri="{9D8B030D-6E8A-4147-A177-3AD203B41FA5}">
                      <a16:colId xmlns:a16="http://schemas.microsoft.com/office/drawing/2014/main" val="3962072692"/>
                    </a:ext>
                  </a:extLst>
                </a:gridCol>
              </a:tblGrid>
              <a:tr h="183714">
                <a:tc gridSpan="15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Operating band / SCS / Channel bandwidth / Duplex-mode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7072012"/>
                  </a:ext>
                </a:extLst>
              </a:tr>
              <a:tr h="55114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Operating Band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SCS kHz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 MHz 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 MHz</a:t>
                      </a:r>
                      <a:b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Duplex Mode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7689281"/>
                  </a:ext>
                </a:extLst>
              </a:tr>
              <a:tr h="207867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n1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15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-100.0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-96.8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-95.0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-93.8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-92.7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-91.9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FDD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8720835"/>
                  </a:ext>
                </a:extLst>
              </a:tr>
              <a:tr h="207867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30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-97.1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-95.1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-94.0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-92.8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-92.0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6990674"/>
                  </a:ext>
                </a:extLst>
              </a:tr>
              <a:tr h="207867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60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-97.5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-95.4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-94.2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-93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-92.1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20965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010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33D45-E2EE-4999-9520-0220482C35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REFSENS values: FFS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50D378-36D7-4D57-BBB9-388BE73BF1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Following values are FFS: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C16969B-8D18-4A18-99E0-04C2E70055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1226226"/>
              </p:ext>
            </p:extLst>
          </p:nvPr>
        </p:nvGraphicFramePr>
        <p:xfrm>
          <a:off x="196279" y="3845682"/>
          <a:ext cx="8696204" cy="1412115"/>
        </p:xfrm>
        <a:graphic>
          <a:graphicData uri="http://schemas.openxmlformats.org/drawingml/2006/table">
            <a:tbl>
              <a:tblPr/>
              <a:tblGrid>
                <a:gridCol w="932233">
                  <a:extLst>
                    <a:ext uri="{9D8B030D-6E8A-4147-A177-3AD203B41FA5}">
                      <a16:colId xmlns:a16="http://schemas.microsoft.com/office/drawing/2014/main" val="1421428169"/>
                    </a:ext>
                  </a:extLst>
                </a:gridCol>
                <a:gridCol w="513076">
                  <a:extLst>
                    <a:ext uri="{9D8B030D-6E8A-4147-A177-3AD203B41FA5}">
                      <a16:colId xmlns:a16="http://schemas.microsoft.com/office/drawing/2014/main" val="2459574313"/>
                    </a:ext>
                  </a:extLst>
                </a:gridCol>
                <a:gridCol w="511337">
                  <a:extLst>
                    <a:ext uri="{9D8B030D-6E8A-4147-A177-3AD203B41FA5}">
                      <a16:colId xmlns:a16="http://schemas.microsoft.com/office/drawing/2014/main" val="3418786595"/>
                    </a:ext>
                  </a:extLst>
                </a:gridCol>
                <a:gridCol w="511337">
                  <a:extLst>
                    <a:ext uri="{9D8B030D-6E8A-4147-A177-3AD203B41FA5}">
                      <a16:colId xmlns:a16="http://schemas.microsoft.com/office/drawing/2014/main" val="1126754791"/>
                    </a:ext>
                  </a:extLst>
                </a:gridCol>
                <a:gridCol w="626127">
                  <a:extLst>
                    <a:ext uri="{9D8B030D-6E8A-4147-A177-3AD203B41FA5}">
                      <a16:colId xmlns:a16="http://schemas.microsoft.com/office/drawing/2014/main" val="4031161300"/>
                    </a:ext>
                  </a:extLst>
                </a:gridCol>
                <a:gridCol w="626127">
                  <a:extLst>
                    <a:ext uri="{9D8B030D-6E8A-4147-A177-3AD203B41FA5}">
                      <a16:colId xmlns:a16="http://schemas.microsoft.com/office/drawing/2014/main" val="601521368"/>
                    </a:ext>
                  </a:extLst>
                </a:gridCol>
                <a:gridCol w="626127">
                  <a:extLst>
                    <a:ext uri="{9D8B030D-6E8A-4147-A177-3AD203B41FA5}">
                      <a16:colId xmlns:a16="http://schemas.microsoft.com/office/drawing/2014/main" val="1244920597"/>
                    </a:ext>
                  </a:extLst>
                </a:gridCol>
                <a:gridCol w="539164">
                  <a:extLst>
                    <a:ext uri="{9D8B030D-6E8A-4147-A177-3AD203B41FA5}">
                      <a16:colId xmlns:a16="http://schemas.microsoft.com/office/drawing/2014/main" val="397050032"/>
                    </a:ext>
                  </a:extLst>
                </a:gridCol>
                <a:gridCol w="539164">
                  <a:extLst>
                    <a:ext uri="{9D8B030D-6E8A-4147-A177-3AD203B41FA5}">
                      <a16:colId xmlns:a16="http://schemas.microsoft.com/office/drawing/2014/main" val="3803691360"/>
                    </a:ext>
                  </a:extLst>
                </a:gridCol>
                <a:gridCol w="539164">
                  <a:extLst>
                    <a:ext uri="{9D8B030D-6E8A-4147-A177-3AD203B41FA5}">
                      <a16:colId xmlns:a16="http://schemas.microsoft.com/office/drawing/2014/main" val="3237661835"/>
                    </a:ext>
                  </a:extLst>
                </a:gridCol>
                <a:gridCol w="626127">
                  <a:extLst>
                    <a:ext uri="{9D8B030D-6E8A-4147-A177-3AD203B41FA5}">
                      <a16:colId xmlns:a16="http://schemas.microsoft.com/office/drawing/2014/main" val="31015171"/>
                    </a:ext>
                  </a:extLst>
                </a:gridCol>
                <a:gridCol w="626127">
                  <a:extLst>
                    <a:ext uri="{9D8B030D-6E8A-4147-A177-3AD203B41FA5}">
                      <a16:colId xmlns:a16="http://schemas.microsoft.com/office/drawing/2014/main" val="1121566774"/>
                    </a:ext>
                  </a:extLst>
                </a:gridCol>
                <a:gridCol w="511337">
                  <a:extLst>
                    <a:ext uri="{9D8B030D-6E8A-4147-A177-3AD203B41FA5}">
                      <a16:colId xmlns:a16="http://schemas.microsoft.com/office/drawing/2014/main" val="4008831946"/>
                    </a:ext>
                  </a:extLst>
                </a:gridCol>
                <a:gridCol w="511337">
                  <a:extLst>
                    <a:ext uri="{9D8B030D-6E8A-4147-A177-3AD203B41FA5}">
                      <a16:colId xmlns:a16="http://schemas.microsoft.com/office/drawing/2014/main" val="4163809931"/>
                    </a:ext>
                  </a:extLst>
                </a:gridCol>
                <a:gridCol w="457420">
                  <a:extLst>
                    <a:ext uri="{9D8B030D-6E8A-4147-A177-3AD203B41FA5}">
                      <a16:colId xmlns:a16="http://schemas.microsoft.com/office/drawing/2014/main" val="822461584"/>
                    </a:ext>
                  </a:extLst>
                </a:gridCol>
              </a:tblGrid>
              <a:tr h="213050">
                <a:tc gridSpan="15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Operating band / SCS / Channel bandwidth / Duplex mode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7968113"/>
                  </a:ext>
                </a:extLst>
              </a:tr>
              <a:tr h="55991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Operating Band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SCS kHz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 MHz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Duplex Mode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6435800"/>
                  </a:ext>
                </a:extLst>
              </a:tr>
              <a:tr h="213050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n1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15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r>
                        <a:rPr lang="en-GB" sz="1050" b="1" baseline="300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FDD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2462816"/>
                  </a:ext>
                </a:extLst>
              </a:tr>
              <a:tr h="21305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30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r>
                        <a:rPr lang="en-GB" sz="1050" b="1" baseline="300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6664063"/>
                  </a:ext>
                </a:extLst>
              </a:tr>
              <a:tr h="21305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60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en-GB" sz="1050" b="1" baseline="300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9070282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F836EC0-5077-4F9F-8B0E-AE4F15F3C5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2871732"/>
              </p:ext>
            </p:extLst>
          </p:nvPr>
        </p:nvGraphicFramePr>
        <p:xfrm>
          <a:off x="179512" y="2319738"/>
          <a:ext cx="8712973" cy="1325287"/>
        </p:xfrm>
        <a:graphic>
          <a:graphicData uri="http://schemas.openxmlformats.org/drawingml/2006/table">
            <a:tbl>
              <a:tblPr/>
              <a:tblGrid>
                <a:gridCol w="822504">
                  <a:extLst>
                    <a:ext uri="{9D8B030D-6E8A-4147-A177-3AD203B41FA5}">
                      <a16:colId xmlns:a16="http://schemas.microsoft.com/office/drawing/2014/main" val="2332810935"/>
                    </a:ext>
                  </a:extLst>
                </a:gridCol>
                <a:gridCol w="568086">
                  <a:extLst>
                    <a:ext uri="{9D8B030D-6E8A-4147-A177-3AD203B41FA5}">
                      <a16:colId xmlns:a16="http://schemas.microsoft.com/office/drawing/2014/main" val="2978821433"/>
                    </a:ext>
                  </a:extLst>
                </a:gridCol>
                <a:gridCol w="568086">
                  <a:extLst>
                    <a:ext uri="{9D8B030D-6E8A-4147-A177-3AD203B41FA5}">
                      <a16:colId xmlns:a16="http://schemas.microsoft.com/office/drawing/2014/main" val="42537031"/>
                    </a:ext>
                  </a:extLst>
                </a:gridCol>
                <a:gridCol w="568086">
                  <a:extLst>
                    <a:ext uri="{9D8B030D-6E8A-4147-A177-3AD203B41FA5}">
                      <a16:colId xmlns:a16="http://schemas.microsoft.com/office/drawing/2014/main" val="700279531"/>
                    </a:ext>
                  </a:extLst>
                </a:gridCol>
                <a:gridCol w="568086">
                  <a:extLst>
                    <a:ext uri="{9D8B030D-6E8A-4147-A177-3AD203B41FA5}">
                      <a16:colId xmlns:a16="http://schemas.microsoft.com/office/drawing/2014/main" val="1527553583"/>
                    </a:ext>
                  </a:extLst>
                </a:gridCol>
                <a:gridCol w="568086">
                  <a:extLst>
                    <a:ext uri="{9D8B030D-6E8A-4147-A177-3AD203B41FA5}">
                      <a16:colId xmlns:a16="http://schemas.microsoft.com/office/drawing/2014/main" val="578224826"/>
                    </a:ext>
                  </a:extLst>
                </a:gridCol>
                <a:gridCol w="568086">
                  <a:extLst>
                    <a:ext uri="{9D8B030D-6E8A-4147-A177-3AD203B41FA5}">
                      <a16:colId xmlns:a16="http://schemas.microsoft.com/office/drawing/2014/main" val="1766795494"/>
                    </a:ext>
                  </a:extLst>
                </a:gridCol>
                <a:gridCol w="568086">
                  <a:extLst>
                    <a:ext uri="{9D8B030D-6E8A-4147-A177-3AD203B41FA5}">
                      <a16:colId xmlns:a16="http://schemas.microsoft.com/office/drawing/2014/main" val="1066036300"/>
                    </a:ext>
                  </a:extLst>
                </a:gridCol>
                <a:gridCol w="568086">
                  <a:extLst>
                    <a:ext uri="{9D8B030D-6E8A-4147-A177-3AD203B41FA5}">
                      <a16:colId xmlns:a16="http://schemas.microsoft.com/office/drawing/2014/main" val="1103328281"/>
                    </a:ext>
                  </a:extLst>
                </a:gridCol>
                <a:gridCol w="568086">
                  <a:extLst>
                    <a:ext uri="{9D8B030D-6E8A-4147-A177-3AD203B41FA5}">
                      <a16:colId xmlns:a16="http://schemas.microsoft.com/office/drawing/2014/main" val="2845025028"/>
                    </a:ext>
                  </a:extLst>
                </a:gridCol>
                <a:gridCol w="568086">
                  <a:extLst>
                    <a:ext uri="{9D8B030D-6E8A-4147-A177-3AD203B41FA5}">
                      <a16:colId xmlns:a16="http://schemas.microsoft.com/office/drawing/2014/main" val="1325628390"/>
                    </a:ext>
                  </a:extLst>
                </a:gridCol>
                <a:gridCol w="568086">
                  <a:extLst>
                    <a:ext uri="{9D8B030D-6E8A-4147-A177-3AD203B41FA5}">
                      <a16:colId xmlns:a16="http://schemas.microsoft.com/office/drawing/2014/main" val="2689024975"/>
                    </a:ext>
                  </a:extLst>
                </a:gridCol>
                <a:gridCol w="568086">
                  <a:extLst>
                    <a:ext uri="{9D8B030D-6E8A-4147-A177-3AD203B41FA5}">
                      <a16:colId xmlns:a16="http://schemas.microsoft.com/office/drawing/2014/main" val="1590932578"/>
                    </a:ext>
                  </a:extLst>
                </a:gridCol>
                <a:gridCol w="568086">
                  <a:extLst>
                    <a:ext uri="{9D8B030D-6E8A-4147-A177-3AD203B41FA5}">
                      <a16:colId xmlns:a16="http://schemas.microsoft.com/office/drawing/2014/main" val="1494479693"/>
                    </a:ext>
                  </a:extLst>
                </a:gridCol>
                <a:gridCol w="505351">
                  <a:extLst>
                    <a:ext uri="{9D8B030D-6E8A-4147-A177-3AD203B41FA5}">
                      <a16:colId xmlns:a16="http://schemas.microsoft.com/office/drawing/2014/main" val="98956382"/>
                    </a:ext>
                  </a:extLst>
                </a:gridCol>
              </a:tblGrid>
              <a:tr h="199249">
                <a:tc gridSpan="15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Operating band / SCS / Channel bandwidth / Duplex-mode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5075357"/>
                  </a:ext>
                </a:extLst>
              </a:tr>
              <a:tr h="52829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Operating Band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SCS kHz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sv-SE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 MHz 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 MHz</a:t>
                      </a:r>
                      <a:b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Duplex Mode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9129293"/>
                  </a:ext>
                </a:extLst>
              </a:tr>
              <a:tr h="199249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n1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15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-90.6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FDD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0230315"/>
                  </a:ext>
                </a:extLst>
              </a:tr>
              <a:tr h="199249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30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-90.7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9230008"/>
                  </a:ext>
                </a:extLst>
              </a:tr>
              <a:tr h="199249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60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-90.9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50317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03468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15DCA8-3C9D-4BD9-B360-916A01E13C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Coexistence: Agreement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EB2A9F-5492-4CB0-9F2B-185C4AC32A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v-SE" dirty="0">
                <a:solidFill>
                  <a:srgbClr val="00B050"/>
                </a:solidFill>
              </a:rPr>
              <a:t>Legacy coexistence requirements (BW &lt;= 20MHz) remain unchanged.</a:t>
            </a:r>
          </a:p>
          <a:p>
            <a:r>
              <a:rPr lang="sv-SE" dirty="0"/>
              <a:t>2 new NS will be specified:</a:t>
            </a:r>
          </a:p>
          <a:p>
            <a:pPr lvl="1"/>
            <a:r>
              <a:rPr lang="sv-SE" dirty="0"/>
              <a:t>To protect bands 33 and 34</a:t>
            </a:r>
          </a:p>
          <a:p>
            <a:pPr lvl="1"/>
            <a:r>
              <a:rPr lang="sv-SE" dirty="0"/>
              <a:t>To protect bands 39 and 34</a:t>
            </a:r>
            <a:endParaRPr lang="sv-SE" dirty="0">
              <a:solidFill>
                <a:srgbClr val="00B050"/>
              </a:solidFill>
            </a:endParaRPr>
          </a:p>
          <a:p>
            <a:r>
              <a:rPr lang="sv-SE" dirty="0"/>
              <a:t>NS_05 (PHS protection) will not be updated with the added channel BW:</a:t>
            </a:r>
          </a:p>
          <a:p>
            <a:pPr lvl="1"/>
            <a:r>
              <a:rPr lang="sv-SE" dirty="0"/>
              <a:t>Only for Japan</a:t>
            </a:r>
          </a:p>
          <a:p>
            <a:pPr lvl="1"/>
            <a:r>
              <a:rPr lang="sv-SE" dirty="0"/>
              <a:t>Additional channel BW won’t be added to Regulation</a:t>
            </a:r>
          </a:p>
          <a:p>
            <a:pPr lvl="1"/>
            <a:r>
              <a:rPr lang="sv-SE" dirty="0"/>
              <a:t>A note will be added to clarify this in 38.101-1</a:t>
            </a:r>
          </a:p>
        </p:txBody>
      </p:sp>
    </p:spTree>
    <p:extLst>
      <p:ext uri="{BB962C8B-B14F-4D97-AF65-F5344CB8AC3E}">
        <p14:creationId xmlns:p14="http://schemas.microsoft.com/office/powerpoint/2010/main" val="36849579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419702-0A58-4C5E-8C81-D94928DF0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Simulation Assumptions (1/3)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378FE2-6EBB-4271-9989-041E322B6B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1" hangingPunct="0"/>
            <a:r>
              <a:rPr lang="en-US" dirty="0"/>
              <a:t>CIM3: 60 </a:t>
            </a:r>
            <a:r>
              <a:rPr lang="en-US" dirty="0" err="1"/>
              <a:t>dBc</a:t>
            </a:r>
            <a:r>
              <a:rPr lang="en-US" dirty="0"/>
              <a:t>.</a:t>
            </a:r>
            <a:endParaRPr lang="sv-SE" dirty="0"/>
          </a:p>
          <a:p>
            <a:pPr lvl="1" hangingPunct="0"/>
            <a:r>
              <a:rPr lang="en-US" dirty="0"/>
              <a:t>IQ image: 28 </a:t>
            </a:r>
            <a:r>
              <a:rPr lang="en-US" dirty="0" err="1"/>
              <a:t>dB.</a:t>
            </a:r>
            <a:endParaRPr lang="sv-SE" dirty="0"/>
          </a:p>
          <a:p>
            <a:pPr lvl="1" hangingPunct="0"/>
            <a:r>
              <a:rPr lang="en-US" dirty="0"/>
              <a:t>LO leakage: 28 </a:t>
            </a:r>
            <a:r>
              <a:rPr lang="en-US" dirty="0" err="1"/>
              <a:t>dBc</a:t>
            </a:r>
            <a:r>
              <a:rPr lang="en-US" dirty="0"/>
              <a:t>.</a:t>
            </a:r>
            <a:endParaRPr lang="sv-SE" dirty="0"/>
          </a:p>
          <a:p>
            <a:pPr lvl="1" hangingPunct="0"/>
            <a:r>
              <a:rPr lang="en-GB" dirty="0"/>
              <a:t>PA calibration point was 20 MHz, 15 kHz, QPSK, DFT-S-OFDM, 100 RB at lower channel edge with 1 dB MPR</a:t>
            </a:r>
          </a:p>
          <a:p>
            <a:pPr lvl="1" hangingPunct="0"/>
            <a:r>
              <a:rPr lang="en-GB" dirty="0">
                <a:solidFill>
                  <a:srgbClr val="00B050"/>
                </a:solidFill>
              </a:rPr>
              <a:t>Filter rejection for B34 protection: TBD (to be agreed via email before next RAN4#93).</a:t>
            </a:r>
            <a:endParaRPr lang="sv-SE" dirty="0">
              <a:solidFill>
                <a:srgbClr val="00B050"/>
              </a:solidFill>
            </a:endParaRPr>
          </a:p>
          <a:p>
            <a:pPr lvl="1" hangingPunct="0"/>
            <a:r>
              <a:rPr lang="en-GB" dirty="0"/>
              <a:t>Channel bandwidth: </a:t>
            </a:r>
            <a:endParaRPr lang="sv-SE" dirty="0"/>
          </a:p>
          <a:p>
            <a:pPr lvl="2" hangingPunct="0"/>
            <a:r>
              <a:rPr lang="en-GB" dirty="0"/>
              <a:t>25 MHz located at the worst-case position(s)</a:t>
            </a:r>
          </a:p>
          <a:p>
            <a:pPr lvl="2" hangingPunct="0"/>
            <a:r>
              <a:rPr lang="en-GB" dirty="0"/>
              <a:t>30 MHz located at the worst-case position(s)</a:t>
            </a:r>
            <a:endParaRPr lang="sv-SE" dirty="0"/>
          </a:p>
          <a:p>
            <a:pPr lvl="2" hangingPunct="0"/>
            <a:r>
              <a:rPr lang="en-GB" dirty="0"/>
              <a:t>40 MHz located at the worst-case position(s)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9494950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419702-0A58-4C5E-8C81-D94928DF0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Simulation Assumptions (2/3)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378FE2-6EBB-4271-9989-041E322B6B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1st NS to protect bands 39 and 34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387C3B-B3B4-4FD4-A934-91A6D93700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64" y="2496275"/>
            <a:ext cx="8696270" cy="2588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1367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419702-0A58-4C5E-8C81-D94928DF0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Simulation Assumptions (3/3)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378FE2-6EBB-4271-9989-041E322B6B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2nd NS to protect bands 33 and 34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226C71-BBB6-4A71-84C2-720C8F90E3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0528" y="2492896"/>
            <a:ext cx="9233988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244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Reference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457200" indent="-457200" hangingPunct="0">
              <a:buFont typeface="+mj-lt"/>
              <a:buAutoNum type="arabicPeriod"/>
            </a:pPr>
            <a:r>
              <a:rPr lang="en-US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R4-1910865, UE REFSENS for 25 MHz channel bandwidth for n1, Huawei</a:t>
            </a:r>
          </a:p>
          <a:p>
            <a:pPr marL="457200" indent="-457200" hangingPunct="0">
              <a:buFont typeface="+mj-lt"/>
              <a:buAutoNum type="arabicPeriod"/>
            </a:pPr>
            <a:r>
              <a:rPr lang="en-US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R4-1911666, Discussion on A-MPR and addition spurious emissions for n1 25MHz channel bandwidth, China Unicom</a:t>
            </a:r>
          </a:p>
          <a:p>
            <a:pPr marL="457200" indent="-457200" hangingPunct="0">
              <a:buFont typeface="+mj-lt"/>
              <a:buAutoNum type="arabicPeriod"/>
            </a:pPr>
            <a:r>
              <a:rPr lang="en-US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R4-1912561, n1 30MHz REFSENS, Qualcomm</a:t>
            </a:r>
          </a:p>
          <a:p>
            <a:pPr marL="457200" indent="-457200" hangingPunct="0">
              <a:buFont typeface="+mj-lt"/>
              <a:buAutoNum type="arabicPeriod"/>
            </a:pPr>
            <a:r>
              <a:rPr lang="en-US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R4-1911816, Band n1 Wider CBW, UE requirements – REFSENS, Ericsson</a:t>
            </a:r>
          </a:p>
          <a:p>
            <a:pPr marL="457200" indent="-457200" hangingPunct="0">
              <a:buFont typeface="+mj-lt"/>
              <a:buAutoNum type="arabicPeriod"/>
            </a:pPr>
            <a:r>
              <a:rPr lang="en-US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R4-1911817, Band n1 Wider CBW, UE requirements – Spurious and A-MPR, Ericsson</a:t>
            </a:r>
          </a:p>
          <a:p>
            <a:pPr marL="457200" indent="-457200" hangingPunct="0">
              <a:buFont typeface="+mj-lt"/>
              <a:buAutoNum type="arabicPeriod"/>
            </a:pPr>
            <a:r>
              <a:rPr lang="en-US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R4-1911818, Band n1 Wider CBW, UE requirements – AMPR simulations results, Ericsson</a:t>
            </a:r>
          </a:p>
          <a:p>
            <a:pPr marL="457200" indent="-457200" hangingPunct="0">
              <a:buFont typeface="+mj-lt"/>
              <a:buAutoNum type="arabicPeriod"/>
            </a:pPr>
            <a:endParaRPr lang="en-US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hangingPunct="0">
              <a:buFont typeface="+mj-lt"/>
              <a:buAutoNum type="arabicPeriod"/>
            </a:pPr>
            <a:endParaRPr lang="en-US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hangingPunct="0">
              <a:buNone/>
            </a:pPr>
            <a:endParaRPr lang="en-US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98912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2358</TotalTime>
  <Words>593</Words>
  <Application>Microsoft Office PowerPoint</Application>
  <PresentationFormat>On-screen Show (4:3)</PresentationFormat>
  <Paragraphs>309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主题​​</vt:lpstr>
      <vt:lpstr>WF on UE RF requirements for adding channel BW to band n1</vt:lpstr>
      <vt:lpstr>Background</vt:lpstr>
      <vt:lpstr>REFSENS values: agreement</vt:lpstr>
      <vt:lpstr>REFSENS values: FFS </vt:lpstr>
      <vt:lpstr>Coexistence: Agreement</vt:lpstr>
      <vt:lpstr>Simulation Assumptions (1/3)</vt:lpstr>
      <vt:lpstr>Simulation Assumptions (2/3)</vt:lpstr>
      <vt:lpstr>Simulation Assumptions (3/3)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switching and interruption time for MIMO layer adaption for power saving</dc:title>
  <dc:creator>Dominique Everaere</dc:creator>
  <cp:lastModifiedBy>D. Everaere</cp:lastModifiedBy>
  <cp:revision>155</cp:revision>
  <dcterms:created xsi:type="dcterms:W3CDTF">2019-05-14T22:47:31Z</dcterms:created>
  <dcterms:modified xsi:type="dcterms:W3CDTF">2019-10-18T01:15:33Z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(2)VvgSx70hdhxpEfhLEBMrlfWGLkdcKBMzb/qKuS9fIb4L6ez1bepkTcDS0mghrj5UrClJjXjx
iCSaW1vI+Un1g/Rpj4zdQAED6AKX3ELJy1j6YQ77eM8SPI400QA9sjmLUgfHCZsYxIkSvG/1
oJsitggpsAW54SmOL6Kjr30/ZTMGbeRdBx9zpc5toIwol+c6adpvXygQc+wnxTR7nnmxN+SX
IbLHxqOZCXw7T0qA/L</vt:lpwstr>
  </property>
  <property fmtid="{D5CDD505-2E9C-101B-9397-08002B2CF9AE}" pid="3" name="_2015_ms_pID_7253431">
    <vt:lpwstr>+IvlcIrOZXw0OGYDwZF0wA+MlETxRMHeHbdOMlUxRzFl32BNDstx2U
4Ae8fwAF43jZf+vbEWm4RhHvYympebi55x3LS532N+ojtQxw5l/gfDiYmb8jlTINb8OWgSMc
JWFA4qp16CCjYyE8ZnZnLnoTHcHj4Vfolb/2XfUO9pqarZSCnogKDsaxWwe4hAIH9rmW/IiQ
llhQ2L92I3QewRPv</vt:lpwstr>
  </property>
</Properties>
</file>