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
  </p:notesMasterIdLst>
  <p:sldIdLst>
    <p:sldId id="280" r:id="rId2"/>
    <p:sldId id="282" r:id="rId3"/>
    <p:sldId id="281" r:id="rId4"/>
    <p:sldId id="283" r:id="rId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a:srgbClr val="DAEEF3"/>
    <a:srgbClr val="DAEE7B"/>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1422562-8A32-475C-833D-68E3EF8413D4}" v="4" dt="2019-10-15T08:16:42.45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793D81CF-94F2-401A-BA57-92F5A7B2D0C5}" styleName="Medium Styl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765" autoAdjust="0"/>
    <p:restoredTop sz="90157" autoAdjust="0"/>
  </p:normalViewPr>
  <p:slideViewPr>
    <p:cSldViewPr snapToGrid="0">
      <p:cViewPr varScale="1">
        <p:scale>
          <a:sx n="85" d="100"/>
          <a:sy n="85" d="100"/>
        </p:scale>
        <p:origin x="528" y="72"/>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notesMaster" Target="notesMasters/notesMaster1.xml"/><Relationship Id="rId11" Type="http://schemas.microsoft.com/office/2015/10/relationships/revisionInfo" Target="revisionInfo.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95D01E2-2095-48A3-B9B4-79A54BB34598}" type="datetimeFigureOut">
              <a:rPr lang="en-US" smtClean="0"/>
              <a:t>10/18/2019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4B52189-F625-4389-8581-FC4FE6283C09}" type="slidenum">
              <a:rPr lang="en-US" smtClean="0"/>
              <a:t>‹#›</a:t>
            </a:fld>
            <a:endParaRPr lang="en-US"/>
          </a:p>
        </p:txBody>
      </p:sp>
    </p:spTree>
    <p:extLst>
      <p:ext uri="{BB962C8B-B14F-4D97-AF65-F5344CB8AC3E}">
        <p14:creationId xmlns:p14="http://schemas.microsoft.com/office/powerpoint/2010/main" val="390420340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2E09647D-FB41-448B-8166-164518DC9D43}" type="datetimeFigureOut">
              <a:rPr lang="en-US" smtClean="0"/>
              <a:t>10/18/2019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85D926F-61E7-4178-9856-62CA148A80CF}" type="slidenum">
              <a:rPr lang="en-US" smtClean="0"/>
              <a:t>‹#›</a:t>
            </a:fld>
            <a:endParaRPr lang="en-US"/>
          </a:p>
        </p:txBody>
      </p:sp>
    </p:spTree>
    <p:extLst>
      <p:ext uri="{BB962C8B-B14F-4D97-AF65-F5344CB8AC3E}">
        <p14:creationId xmlns:p14="http://schemas.microsoft.com/office/powerpoint/2010/main" val="107123862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E09647D-FB41-448B-8166-164518DC9D43}" type="datetimeFigureOut">
              <a:rPr lang="en-US" smtClean="0"/>
              <a:t>10/18/2019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85D926F-61E7-4178-9856-62CA148A80CF}" type="slidenum">
              <a:rPr lang="en-US" smtClean="0"/>
              <a:t>‹#›</a:t>
            </a:fld>
            <a:endParaRPr lang="en-US"/>
          </a:p>
        </p:txBody>
      </p:sp>
    </p:spTree>
    <p:extLst>
      <p:ext uri="{BB962C8B-B14F-4D97-AF65-F5344CB8AC3E}">
        <p14:creationId xmlns:p14="http://schemas.microsoft.com/office/powerpoint/2010/main" val="27674321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E09647D-FB41-448B-8166-164518DC9D43}" type="datetimeFigureOut">
              <a:rPr lang="en-US" smtClean="0"/>
              <a:t>10/18/2019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85D926F-61E7-4178-9856-62CA148A80CF}" type="slidenum">
              <a:rPr lang="en-US" smtClean="0"/>
              <a:t>‹#›</a:t>
            </a:fld>
            <a:endParaRPr lang="en-US"/>
          </a:p>
        </p:txBody>
      </p:sp>
    </p:spTree>
    <p:extLst>
      <p:ext uri="{BB962C8B-B14F-4D97-AF65-F5344CB8AC3E}">
        <p14:creationId xmlns:p14="http://schemas.microsoft.com/office/powerpoint/2010/main" val="215659769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E09647D-FB41-448B-8166-164518DC9D43}" type="datetimeFigureOut">
              <a:rPr lang="en-US" smtClean="0"/>
              <a:t>10/18/2019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85D926F-61E7-4178-9856-62CA148A80CF}" type="slidenum">
              <a:rPr lang="en-US" smtClean="0"/>
              <a:t>‹#›</a:t>
            </a:fld>
            <a:endParaRPr lang="en-US"/>
          </a:p>
        </p:txBody>
      </p:sp>
    </p:spTree>
    <p:extLst>
      <p:ext uri="{BB962C8B-B14F-4D97-AF65-F5344CB8AC3E}">
        <p14:creationId xmlns:p14="http://schemas.microsoft.com/office/powerpoint/2010/main" val="260668048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2E09647D-FB41-448B-8166-164518DC9D43}" type="datetimeFigureOut">
              <a:rPr lang="en-US" smtClean="0"/>
              <a:t>10/18/2019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85D926F-61E7-4178-9856-62CA148A80CF}" type="slidenum">
              <a:rPr lang="en-US" smtClean="0"/>
              <a:t>‹#›</a:t>
            </a:fld>
            <a:endParaRPr lang="en-US"/>
          </a:p>
        </p:txBody>
      </p:sp>
    </p:spTree>
    <p:extLst>
      <p:ext uri="{BB962C8B-B14F-4D97-AF65-F5344CB8AC3E}">
        <p14:creationId xmlns:p14="http://schemas.microsoft.com/office/powerpoint/2010/main" val="17938762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2E09647D-FB41-448B-8166-164518DC9D43}" type="datetimeFigureOut">
              <a:rPr lang="en-US" smtClean="0"/>
              <a:t>10/18/2019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85D926F-61E7-4178-9856-62CA148A80CF}" type="slidenum">
              <a:rPr lang="en-US" smtClean="0"/>
              <a:t>‹#›</a:t>
            </a:fld>
            <a:endParaRPr lang="en-US"/>
          </a:p>
        </p:txBody>
      </p:sp>
    </p:spTree>
    <p:extLst>
      <p:ext uri="{BB962C8B-B14F-4D97-AF65-F5344CB8AC3E}">
        <p14:creationId xmlns:p14="http://schemas.microsoft.com/office/powerpoint/2010/main" val="26114206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2E09647D-FB41-448B-8166-164518DC9D43}" type="datetimeFigureOut">
              <a:rPr lang="en-US" smtClean="0"/>
              <a:t>10/18/2019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85D926F-61E7-4178-9856-62CA148A80CF}" type="slidenum">
              <a:rPr lang="en-US" smtClean="0"/>
              <a:t>‹#›</a:t>
            </a:fld>
            <a:endParaRPr lang="en-US"/>
          </a:p>
        </p:txBody>
      </p:sp>
    </p:spTree>
    <p:extLst>
      <p:ext uri="{BB962C8B-B14F-4D97-AF65-F5344CB8AC3E}">
        <p14:creationId xmlns:p14="http://schemas.microsoft.com/office/powerpoint/2010/main" val="338887485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2E09647D-FB41-448B-8166-164518DC9D43}" type="datetimeFigureOut">
              <a:rPr lang="en-US" smtClean="0"/>
              <a:t>10/18/2019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85D926F-61E7-4178-9856-62CA148A80CF}" type="slidenum">
              <a:rPr lang="en-US" smtClean="0"/>
              <a:t>‹#›</a:t>
            </a:fld>
            <a:endParaRPr lang="en-US"/>
          </a:p>
        </p:txBody>
      </p:sp>
    </p:spTree>
    <p:extLst>
      <p:ext uri="{BB962C8B-B14F-4D97-AF65-F5344CB8AC3E}">
        <p14:creationId xmlns:p14="http://schemas.microsoft.com/office/powerpoint/2010/main" val="95075198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E09647D-FB41-448B-8166-164518DC9D43}" type="datetimeFigureOut">
              <a:rPr lang="en-US" smtClean="0"/>
              <a:t>10/18/2019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85D926F-61E7-4178-9856-62CA148A80CF}" type="slidenum">
              <a:rPr lang="en-US" smtClean="0"/>
              <a:t>‹#›</a:t>
            </a:fld>
            <a:endParaRPr lang="en-US"/>
          </a:p>
        </p:txBody>
      </p:sp>
    </p:spTree>
    <p:extLst>
      <p:ext uri="{BB962C8B-B14F-4D97-AF65-F5344CB8AC3E}">
        <p14:creationId xmlns:p14="http://schemas.microsoft.com/office/powerpoint/2010/main" val="14060384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2E09647D-FB41-448B-8166-164518DC9D43}" type="datetimeFigureOut">
              <a:rPr lang="en-US" smtClean="0"/>
              <a:t>10/18/2019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85D926F-61E7-4178-9856-62CA148A80CF}" type="slidenum">
              <a:rPr lang="en-US" smtClean="0"/>
              <a:t>‹#›</a:t>
            </a:fld>
            <a:endParaRPr lang="en-US"/>
          </a:p>
        </p:txBody>
      </p:sp>
    </p:spTree>
    <p:extLst>
      <p:ext uri="{BB962C8B-B14F-4D97-AF65-F5344CB8AC3E}">
        <p14:creationId xmlns:p14="http://schemas.microsoft.com/office/powerpoint/2010/main" val="355400725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2E09647D-FB41-448B-8166-164518DC9D43}" type="datetimeFigureOut">
              <a:rPr lang="en-US" smtClean="0"/>
              <a:t>10/18/2019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85D926F-61E7-4178-9856-62CA148A80CF}" type="slidenum">
              <a:rPr lang="en-US" smtClean="0"/>
              <a:t>‹#›</a:t>
            </a:fld>
            <a:endParaRPr lang="en-US"/>
          </a:p>
        </p:txBody>
      </p:sp>
    </p:spTree>
    <p:extLst>
      <p:ext uri="{BB962C8B-B14F-4D97-AF65-F5344CB8AC3E}">
        <p14:creationId xmlns:p14="http://schemas.microsoft.com/office/powerpoint/2010/main" val="307682096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E09647D-FB41-448B-8166-164518DC9D43}" type="datetimeFigureOut">
              <a:rPr lang="en-US" smtClean="0"/>
              <a:t>10/18/2019</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85D926F-61E7-4178-9856-62CA148A80CF}" type="slidenum">
              <a:rPr lang="en-US" smtClean="0"/>
              <a:t>‹#›</a:t>
            </a:fld>
            <a:endParaRPr lang="en-US"/>
          </a:p>
        </p:txBody>
      </p:sp>
    </p:spTree>
    <p:extLst>
      <p:ext uri="{BB962C8B-B14F-4D97-AF65-F5344CB8AC3E}">
        <p14:creationId xmlns:p14="http://schemas.microsoft.com/office/powerpoint/2010/main" val="172413887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46313" y="1122363"/>
            <a:ext cx="11386457" cy="2387600"/>
          </a:xfrm>
        </p:spPr>
        <p:txBody>
          <a:bodyPr>
            <a:normAutofit/>
          </a:bodyPr>
          <a:lstStyle/>
          <a:p>
            <a:r>
              <a:rPr lang="de-DE" sz="4800" dirty="0"/>
              <a:t>WF on PC2 fallback</a:t>
            </a:r>
            <a:endParaRPr lang="en-US" sz="4800" dirty="0"/>
          </a:p>
        </p:txBody>
      </p:sp>
      <p:sp>
        <p:nvSpPr>
          <p:cNvPr id="3" name="Subtitle 2"/>
          <p:cNvSpPr>
            <a:spLocks noGrp="1"/>
          </p:cNvSpPr>
          <p:nvPr>
            <p:ph type="subTitle" idx="1"/>
          </p:nvPr>
        </p:nvSpPr>
        <p:spPr>
          <a:xfrm>
            <a:off x="1530369" y="4800599"/>
            <a:ext cx="9144000" cy="1369945"/>
          </a:xfrm>
        </p:spPr>
        <p:txBody>
          <a:bodyPr>
            <a:normAutofit/>
          </a:bodyPr>
          <a:lstStyle/>
          <a:p>
            <a:r>
              <a:rPr lang="en-US" sz="2800" dirty="0" smtClean="0"/>
              <a:t>OPPO, </a:t>
            </a:r>
            <a:r>
              <a:rPr lang="en-US" sz="2800" dirty="0" smtClean="0"/>
              <a:t>NTT DoCoMo</a:t>
            </a:r>
            <a:endParaRPr lang="en-US" sz="2800" dirty="0">
              <a:solidFill>
                <a:srgbClr val="FF0000"/>
              </a:solidFill>
            </a:endParaRPr>
          </a:p>
        </p:txBody>
      </p:sp>
      <p:sp>
        <p:nvSpPr>
          <p:cNvPr id="4" name="TextBox 3"/>
          <p:cNvSpPr txBox="1"/>
          <p:nvPr/>
        </p:nvSpPr>
        <p:spPr>
          <a:xfrm>
            <a:off x="10436087" y="218661"/>
            <a:ext cx="1520687" cy="369332"/>
          </a:xfrm>
          <a:prstGeom prst="rect">
            <a:avLst/>
          </a:prstGeom>
          <a:noFill/>
        </p:spPr>
        <p:txBody>
          <a:bodyPr wrap="square" rtlCol="0">
            <a:spAutoFit/>
          </a:bodyPr>
          <a:lstStyle/>
          <a:p>
            <a:r>
              <a:rPr lang="en-US" b="1" dirty="0"/>
              <a:t>R4-1912919</a:t>
            </a:r>
          </a:p>
        </p:txBody>
      </p:sp>
      <p:sp>
        <p:nvSpPr>
          <p:cNvPr id="5" name="テキスト ボックス 3"/>
          <p:cNvSpPr txBox="1"/>
          <p:nvPr/>
        </p:nvSpPr>
        <p:spPr>
          <a:xfrm>
            <a:off x="107504" y="180688"/>
            <a:ext cx="3737754" cy="923330"/>
          </a:xfrm>
          <a:prstGeom prst="rect">
            <a:avLst/>
          </a:prstGeom>
          <a:noFill/>
        </p:spPr>
        <p:txBody>
          <a:bodyPr wrap="none" rtlCol="0">
            <a:spAutoFit/>
          </a:bodyPr>
          <a:lstStyle/>
          <a:p>
            <a:r>
              <a:rPr lang="en-GB" b="1" dirty="0"/>
              <a:t>3GPP TSG-RAN WG4 Meeting #92-Bis</a:t>
            </a:r>
          </a:p>
          <a:p>
            <a:r>
              <a:rPr lang="en-GB" b="1" dirty="0"/>
              <a:t>Chongqing, China, 14-18 Oct 2019</a:t>
            </a:r>
            <a:endParaRPr lang="en-US" dirty="0"/>
          </a:p>
          <a:p>
            <a:r>
              <a:rPr lang="en-GB" b="1" dirty="0"/>
              <a:t>Agenda: 6.5.4.1.2</a:t>
            </a:r>
            <a:endParaRPr lang="en-US" b="1" dirty="0"/>
          </a:p>
        </p:txBody>
      </p:sp>
    </p:spTree>
    <p:extLst>
      <p:ext uri="{BB962C8B-B14F-4D97-AF65-F5344CB8AC3E}">
        <p14:creationId xmlns:p14="http://schemas.microsoft.com/office/powerpoint/2010/main" val="207210653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33ACB96-5EB9-4B53-9E45-26131119450E}"/>
              </a:ext>
            </a:extLst>
          </p:cNvPr>
          <p:cNvSpPr>
            <a:spLocks noGrp="1"/>
          </p:cNvSpPr>
          <p:nvPr>
            <p:ph type="title"/>
          </p:nvPr>
        </p:nvSpPr>
        <p:spPr/>
        <p:txBody>
          <a:bodyPr/>
          <a:lstStyle/>
          <a:p>
            <a:r>
              <a:rPr lang="en-US" dirty="0"/>
              <a:t>Background</a:t>
            </a:r>
          </a:p>
        </p:txBody>
      </p:sp>
      <p:sp>
        <p:nvSpPr>
          <p:cNvPr id="3" name="Content Placeholder 2">
            <a:extLst>
              <a:ext uri="{FF2B5EF4-FFF2-40B4-BE49-F238E27FC236}">
                <a16:creationId xmlns:a16="http://schemas.microsoft.com/office/drawing/2014/main" xmlns="" id="{89FEB596-98D6-4046-98CD-784653D5AED3}"/>
              </a:ext>
            </a:extLst>
          </p:cNvPr>
          <p:cNvSpPr>
            <a:spLocks noGrp="1"/>
          </p:cNvSpPr>
          <p:nvPr>
            <p:ph idx="1"/>
          </p:nvPr>
        </p:nvSpPr>
        <p:spPr/>
        <p:txBody>
          <a:bodyPr>
            <a:normAutofit/>
          </a:bodyPr>
          <a:lstStyle/>
          <a:p>
            <a:r>
              <a:rPr lang="en-US" sz="2400" dirty="0"/>
              <a:t>In Rel-15, UE will do 3dB power class fallback when scheduled Uplink duty cycle exceeds HPUE reported maxUplinkdutycycle capability. It was recognized that for some UEs do less than 3dB power back off is possible and the performance could be improved comparing to current </a:t>
            </a:r>
            <a:r>
              <a:rPr lang="en-US" sz="2400" dirty="0" smtClean="0"/>
              <a:t>mechanism.</a:t>
            </a:r>
          </a:p>
          <a:p>
            <a:endParaRPr lang="en-US" sz="2400" dirty="0" smtClean="0"/>
          </a:p>
          <a:p>
            <a:r>
              <a:rPr lang="en-US" sz="2400" dirty="0" smtClean="0"/>
              <a:t>I</a:t>
            </a:r>
            <a:r>
              <a:rPr lang="x-none" sz="2400" dirty="0"/>
              <a:t>n </a:t>
            </a:r>
            <a:r>
              <a:rPr lang="en-US" sz="2400" dirty="0"/>
              <a:t>R</a:t>
            </a:r>
            <a:r>
              <a:rPr lang="x-none" sz="2400" dirty="0"/>
              <a:t>A</a:t>
            </a:r>
            <a:r>
              <a:rPr lang="en-US" sz="2400" dirty="0"/>
              <a:t>N</a:t>
            </a:r>
            <a:r>
              <a:rPr lang="x-none" sz="2400" dirty="0"/>
              <a:t>4#92 </a:t>
            </a:r>
            <a:r>
              <a:rPr lang="en-US" sz="2400" dirty="0"/>
              <a:t>B</a:t>
            </a:r>
            <a:r>
              <a:rPr lang="x-none" sz="2400" dirty="0" err="1"/>
              <a:t>i</a:t>
            </a:r>
            <a:r>
              <a:rPr lang="en-US" sz="2400" dirty="0"/>
              <a:t>s</a:t>
            </a:r>
            <a:r>
              <a:rPr lang="x-none" sz="2400" dirty="0"/>
              <a:t>, </a:t>
            </a:r>
            <a:r>
              <a:rPr lang="en-US" sz="2400" dirty="0"/>
              <a:t>t</a:t>
            </a:r>
            <a:r>
              <a:rPr lang="x-none" sz="2400" dirty="0"/>
              <a:t>h</a:t>
            </a:r>
            <a:r>
              <a:rPr lang="en-US" sz="2400" dirty="0"/>
              <a:t>e</a:t>
            </a:r>
            <a:r>
              <a:rPr lang="x-none" sz="2400" dirty="0"/>
              <a:t> </a:t>
            </a:r>
            <a:r>
              <a:rPr lang="en-US" sz="2400" dirty="0"/>
              <a:t>f</a:t>
            </a:r>
            <a:r>
              <a:rPr lang="x-none" sz="2400" dirty="0"/>
              <a:t>o</a:t>
            </a:r>
            <a:r>
              <a:rPr lang="en-US" sz="2400" dirty="0"/>
              <a:t>l</a:t>
            </a:r>
            <a:r>
              <a:rPr lang="x-none" sz="2400" dirty="0"/>
              <a:t>l</a:t>
            </a:r>
            <a:r>
              <a:rPr lang="en-US" sz="2400" dirty="0"/>
              <a:t>o</a:t>
            </a:r>
            <a:r>
              <a:rPr lang="x-none" sz="2400" dirty="0"/>
              <a:t>w</a:t>
            </a:r>
            <a:r>
              <a:rPr lang="en-US" sz="2400" dirty="0" err="1"/>
              <a:t>i</a:t>
            </a:r>
            <a:r>
              <a:rPr lang="x-none" sz="2400" dirty="0"/>
              <a:t>n</a:t>
            </a:r>
            <a:r>
              <a:rPr lang="en-US" sz="2400" dirty="0"/>
              <a:t>g</a:t>
            </a:r>
            <a:r>
              <a:rPr lang="x-none" sz="2400" dirty="0"/>
              <a:t> </a:t>
            </a:r>
            <a:r>
              <a:rPr lang="en-US" sz="2400" dirty="0" smtClean="0"/>
              <a:t>optimized mechanism was discussed</a:t>
            </a:r>
            <a:r>
              <a:rPr lang="x-none" sz="2400" dirty="0" smtClean="0"/>
              <a:t>:</a:t>
            </a:r>
            <a:endParaRPr lang="en-US" sz="2400" dirty="0"/>
          </a:p>
          <a:p>
            <a:pPr lvl="1"/>
            <a:r>
              <a:rPr lang="en-GB" altLang="zh-CN" sz="2000" dirty="0"/>
              <a:t>Liner assumption of </a:t>
            </a:r>
            <a:r>
              <a:rPr lang="en-US" altLang="zh-CN" sz="2000" i="1" dirty="0"/>
              <a:t>maxUplinkdutycycle </a:t>
            </a:r>
            <a:r>
              <a:rPr lang="en-US" altLang="zh-CN" sz="2000" dirty="0">
                <a:solidFill>
                  <a:schemeClr val="accent5"/>
                </a:solidFill>
              </a:rPr>
              <a:t>with </a:t>
            </a:r>
            <a:r>
              <a:rPr lang="en-US" altLang="zh-CN" sz="2000" dirty="0" smtClean="0">
                <a:solidFill>
                  <a:schemeClr val="accent5"/>
                </a:solidFill>
              </a:rPr>
              <a:t>capability </a:t>
            </a:r>
            <a:r>
              <a:rPr lang="en-US" altLang="zh-CN" sz="2000" dirty="0">
                <a:solidFill>
                  <a:schemeClr val="accent5"/>
                </a:solidFill>
              </a:rPr>
              <a:t>signaling </a:t>
            </a:r>
            <a:r>
              <a:rPr lang="en-US" altLang="zh-CN" sz="2000" dirty="0"/>
              <a:t>[1]</a:t>
            </a:r>
          </a:p>
          <a:p>
            <a:pPr lvl="1"/>
            <a:r>
              <a:rPr lang="en-US" altLang="zh-CN" sz="2000" dirty="0">
                <a:solidFill>
                  <a:srgbClr val="FF0000"/>
                </a:solidFill>
              </a:rPr>
              <a:t>Step function of </a:t>
            </a:r>
            <a:r>
              <a:rPr lang="en-US" altLang="zh-CN" sz="2000" i="1" dirty="0">
                <a:solidFill>
                  <a:srgbClr val="FF0000"/>
                </a:solidFill>
              </a:rPr>
              <a:t>maxUplinkdutycycle</a:t>
            </a:r>
            <a:r>
              <a:rPr lang="en-US" altLang="zh-CN" sz="2000" dirty="0">
                <a:solidFill>
                  <a:srgbClr val="FF0000"/>
                </a:solidFill>
              </a:rPr>
              <a:t> approach </a:t>
            </a:r>
            <a:r>
              <a:rPr lang="en-US" altLang="zh-CN" sz="2000" dirty="0">
                <a:solidFill>
                  <a:schemeClr val="accent5"/>
                </a:solidFill>
              </a:rPr>
              <a:t>with </a:t>
            </a:r>
            <a:r>
              <a:rPr lang="en-US" altLang="zh-CN" sz="2000" dirty="0" smtClean="0">
                <a:solidFill>
                  <a:schemeClr val="accent5"/>
                </a:solidFill>
              </a:rPr>
              <a:t>capability </a:t>
            </a:r>
            <a:r>
              <a:rPr lang="en-US" altLang="zh-CN" sz="2000" dirty="0">
                <a:solidFill>
                  <a:schemeClr val="accent5"/>
                </a:solidFill>
              </a:rPr>
              <a:t>signaling </a:t>
            </a:r>
            <a:r>
              <a:rPr lang="en-US" altLang="zh-CN" sz="2000" dirty="0">
                <a:solidFill>
                  <a:srgbClr val="FF0000"/>
                </a:solidFill>
              </a:rPr>
              <a:t>[1]</a:t>
            </a:r>
            <a:endParaRPr lang="zh-CN" altLang="zh-CN" sz="2000" dirty="0">
              <a:solidFill>
                <a:srgbClr val="FF0000"/>
              </a:solidFill>
            </a:endParaRPr>
          </a:p>
          <a:p>
            <a:pPr lvl="1"/>
            <a:r>
              <a:rPr lang="en-GB" altLang="zh-CN" sz="2000" dirty="0"/>
              <a:t>Introducing specific MPR for SAR [2]</a:t>
            </a:r>
            <a:endParaRPr lang="zh-CN" altLang="zh-CN" sz="2000" dirty="0"/>
          </a:p>
          <a:p>
            <a:pPr lvl="1"/>
            <a:r>
              <a:rPr lang="en-GB" altLang="zh-CN" sz="2000" dirty="0" err="1">
                <a:solidFill>
                  <a:srgbClr val="FF0000"/>
                </a:solidFill>
              </a:rPr>
              <a:t>ΔP</a:t>
            </a:r>
            <a:r>
              <a:rPr lang="en-GB" altLang="zh-CN" sz="2000" baseline="-25000" dirty="0" err="1">
                <a:solidFill>
                  <a:srgbClr val="FF0000"/>
                </a:solidFill>
              </a:rPr>
              <a:t>PowerClass</a:t>
            </a:r>
            <a:r>
              <a:rPr lang="en-GB" altLang="zh-CN" sz="2000" dirty="0">
                <a:solidFill>
                  <a:srgbClr val="FF0000"/>
                </a:solidFill>
              </a:rPr>
              <a:t> capability reporting[3]</a:t>
            </a:r>
            <a:endParaRPr lang="zh-CN" altLang="zh-CN" sz="2000" dirty="0">
              <a:solidFill>
                <a:srgbClr val="FF0000"/>
              </a:solidFill>
            </a:endParaRPr>
          </a:p>
          <a:p>
            <a:pPr lvl="1"/>
            <a:endParaRPr lang="x-none" sz="2000" dirty="0"/>
          </a:p>
        </p:txBody>
      </p:sp>
    </p:spTree>
    <p:extLst>
      <p:ext uri="{BB962C8B-B14F-4D97-AF65-F5344CB8AC3E}">
        <p14:creationId xmlns:p14="http://schemas.microsoft.com/office/powerpoint/2010/main" val="257296356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91FC3CB6-6546-4BC0-9F58-BFD5B5D3C1F9}"/>
              </a:ext>
            </a:extLst>
          </p:cNvPr>
          <p:cNvSpPr>
            <a:spLocks noGrp="1"/>
          </p:cNvSpPr>
          <p:nvPr>
            <p:ph type="title"/>
          </p:nvPr>
        </p:nvSpPr>
        <p:spPr/>
        <p:txBody>
          <a:bodyPr/>
          <a:lstStyle/>
          <a:p>
            <a:r>
              <a:rPr lang="en-US" dirty="0"/>
              <a:t>WF</a:t>
            </a:r>
          </a:p>
        </p:txBody>
      </p:sp>
      <p:sp>
        <p:nvSpPr>
          <p:cNvPr id="4" name="内容占位符 3"/>
          <p:cNvSpPr>
            <a:spLocks noGrp="1"/>
          </p:cNvSpPr>
          <p:nvPr>
            <p:ph idx="1"/>
          </p:nvPr>
        </p:nvSpPr>
        <p:spPr/>
        <p:txBody>
          <a:bodyPr>
            <a:normAutofit/>
          </a:bodyPr>
          <a:lstStyle/>
          <a:p>
            <a:pPr algn="just"/>
            <a:r>
              <a:rPr lang="en-GB" altLang="zh-CN" sz="2400" dirty="0"/>
              <a:t>Power class </a:t>
            </a:r>
            <a:r>
              <a:rPr lang="en-GB" altLang="zh-CN" sz="2400" dirty="0" smtClean="0"/>
              <a:t>fall back </a:t>
            </a:r>
            <a:r>
              <a:rPr lang="en-GB" altLang="zh-CN" sz="2400" dirty="0"/>
              <a:t>will be </a:t>
            </a:r>
            <a:r>
              <a:rPr lang="en-GB" altLang="zh-CN" sz="2400" dirty="0" smtClean="0"/>
              <a:t>continually </a:t>
            </a:r>
            <a:r>
              <a:rPr lang="en-GB" altLang="zh-CN" sz="2400" dirty="0"/>
              <a:t>discussed under TEI16 with the assumption that final solutions shall have limited other WG impact except RAN2 capability </a:t>
            </a:r>
            <a:r>
              <a:rPr lang="en-GB" altLang="zh-CN" sz="2400" dirty="0" smtClean="0"/>
              <a:t>signalling</a:t>
            </a:r>
          </a:p>
          <a:p>
            <a:pPr algn="just"/>
            <a:r>
              <a:rPr lang="en-US" altLang="zh-CN" sz="2400" dirty="0" smtClean="0"/>
              <a:t>Chosen one of the f</a:t>
            </a:r>
            <a:r>
              <a:rPr lang="x-none" altLang="zh-CN" sz="2400" dirty="0"/>
              <a:t>o</a:t>
            </a:r>
            <a:r>
              <a:rPr lang="en-US" altLang="zh-CN" sz="2400" dirty="0"/>
              <a:t>l</a:t>
            </a:r>
            <a:r>
              <a:rPr lang="x-none" altLang="zh-CN" sz="2400" dirty="0"/>
              <a:t>l</a:t>
            </a:r>
            <a:r>
              <a:rPr lang="en-US" altLang="zh-CN" sz="2400" dirty="0"/>
              <a:t>o</a:t>
            </a:r>
            <a:r>
              <a:rPr lang="x-none" altLang="zh-CN" sz="2400" dirty="0"/>
              <a:t>w</a:t>
            </a:r>
            <a:r>
              <a:rPr lang="en-US" altLang="zh-CN" sz="2400" dirty="0" err="1"/>
              <a:t>i</a:t>
            </a:r>
            <a:r>
              <a:rPr lang="x-none" altLang="zh-CN" sz="2400" dirty="0"/>
              <a:t>n</a:t>
            </a:r>
            <a:r>
              <a:rPr lang="en-US" altLang="zh-CN" sz="2400" dirty="0"/>
              <a:t>g</a:t>
            </a:r>
            <a:r>
              <a:rPr lang="x-none" altLang="zh-CN" sz="2400" dirty="0"/>
              <a:t> </a:t>
            </a:r>
            <a:r>
              <a:rPr lang="en-US" altLang="zh-CN" sz="2400" dirty="0"/>
              <a:t>optimized mechanism </a:t>
            </a:r>
            <a:r>
              <a:rPr lang="en-US" altLang="zh-CN" sz="2400" dirty="0" smtClean="0"/>
              <a:t>in RAN4#93 based on analysis from performance, specification impact and implementation aspects</a:t>
            </a:r>
            <a:endParaRPr lang="en-US" altLang="zh-CN" sz="2400" dirty="0"/>
          </a:p>
          <a:p>
            <a:pPr lvl="1"/>
            <a:r>
              <a:rPr lang="en-GB" altLang="zh-CN" sz="2000" dirty="0"/>
              <a:t>Liner assumption of </a:t>
            </a:r>
            <a:r>
              <a:rPr lang="en-US" altLang="zh-CN" sz="2000" i="1" dirty="0" smtClean="0"/>
              <a:t>maxUplinkdutycycle </a:t>
            </a:r>
            <a:r>
              <a:rPr lang="en-US" altLang="zh-CN" sz="2000" dirty="0" smtClean="0">
                <a:solidFill>
                  <a:schemeClr val="accent5"/>
                </a:solidFill>
              </a:rPr>
              <a:t>with or without capability signaling</a:t>
            </a:r>
            <a:endParaRPr lang="en-US" altLang="zh-CN" sz="2000" dirty="0"/>
          </a:p>
          <a:p>
            <a:pPr lvl="1"/>
            <a:r>
              <a:rPr lang="en-US" altLang="zh-CN" sz="2000" dirty="0">
                <a:solidFill>
                  <a:srgbClr val="FF0000"/>
                </a:solidFill>
              </a:rPr>
              <a:t>Step function of </a:t>
            </a:r>
            <a:r>
              <a:rPr lang="en-US" altLang="zh-CN" sz="2000" i="1" dirty="0">
                <a:solidFill>
                  <a:srgbClr val="FF0000"/>
                </a:solidFill>
              </a:rPr>
              <a:t>maxUplinkdutycycle</a:t>
            </a:r>
            <a:r>
              <a:rPr lang="en-US" altLang="zh-CN" sz="2000" dirty="0">
                <a:solidFill>
                  <a:srgbClr val="FF0000"/>
                </a:solidFill>
              </a:rPr>
              <a:t> </a:t>
            </a:r>
            <a:r>
              <a:rPr lang="en-US" altLang="zh-CN" sz="2000" dirty="0" smtClean="0">
                <a:solidFill>
                  <a:srgbClr val="FF0000"/>
                </a:solidFill>
              </a:rPr>
              <a:t>approach </a:t>
            </a:r>
            <a:r>
              <a:rPr lang="en-US" altLang="zh-CN" sz="2000" dirty="0">
                <a:solidFill>
                  <a:schemeClr val="accent5"/>
                </a:solidFill>
              </a:rPr>
              <a:t>with or without capability </a:t>
            </a:r>
            <a:r>
              <a:rPr lang="en-US" altLang="zh-CN" sz="2000" dirty="0" smtClean="0">
                <a:solidFill>
                  <a:schemeClr val="accent5"/>
                </a:solidFill>
              </a:rPr>
              <a:t>signaling</a:t>
            </a:r>
            <a:endParaRPr lang="zh-CN" altLang="zh-CN" sz="2000" dirty="0">
              <a:solidFill>
                <a:srgbClr val="FF0000"/>
              </a:solidFill>
            </a:endParaRPr>
          </a:p>
          <a:p>
            <a:pPr lvl="1"/>
            <a:r>
              <a:rPr lang="en-GB" altLang="zh-CN" sz="2000" dirty="0"/>
              <a:t>Introducing specific MPR for </a:t>
            </a:r>
            <a:r>
              <a:rPr lang="en-GB" altLang="zh-CN" sz="2000" dirty="0" smtClean="0"/>
              <a:t>SAR</a:t>
            </a:r>
            <a:endParaRPr lang="zh-CN" altLang="zh-CN" sz="2000" dirty="0"/>
          </a:p>
          <a:p>
            <a:pPr lvl="1"/>
            <a:r>
              <a:rPr lang="en-GB" altLang="zh-CN" sz="2000" dirty="0" err="1">
                <a:solidFill>
                  <a:srgbClr val="FF0000"/>
                </a:solidFill>
              </a:rPr>
              <a:t>ΔP</a:t>
            </a:r>
            <a:r>
              <a:rPr lang="en-GB" altLang="zh-CN" sz="2000" baseline="-25000" dirty="0" err="1">
                <a:solidFill>
                  <a:srgbClr val="FF0000"/>
                </a:solidFill>
              </a:rPr>
              <a:t>PowerClass</a:t>
            </a:r>
            <a:r>
              <a:rPr lang="en-GB" altLang="zh-CN" sz="2000" dirty="0">
                <a:solidFill>
                  <a:srgbClr val="FF0000"/>
                </a:solidFill>
              </a:rPr>
              <a:t> capability </a:t>
            </a:r>
            <a:r>
              <a:rPr lang="en-GB" altLang="zh-CN" sz="2000" dirty="0" smtClean="0">
                <a:solidFill>
                  <a:srgbClr val="FF0000"/>
                </a:solidFill>
              </a:rPr>
              <a:t>reporting</a:t>
            </a:r>
            <a:endParaRPr lang="zh-CN" altLang="zh-CN" sz="2000" dirty="0">
              <a:solidFill>
                <a:srgbClr val="FF0000"/>
              </a:solidFill>
            </a:endParaRPr>
          </a:p>
          <a:p>
            <a:pPr algn="just"/>
            <a:endParaRPr lang="zh-CN" altLang="en-US" sz="2400" dirty="0"/>
          </a:p>
        </p:txBody>
      </p:sp>
    </p:spTree>
    <p:extLst>
      <p:ext uri="{BB962C8B-B14F-4D97-AF65-F5344CB8AC3E}">
        <p14:creationId xmlns:p14="http://schemas.microsoft.com/office/powerpoint/2010/main" val="232245367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91FC3CB6-6546-4BC0-9F58-BFD5B5D3C1F9}"/>
              </a:ext>
            </a:extLst>
          </p:cNvPr>
          <p:cNvSpPr>
            <a:spLocks noGrp="1"/>
          </p:cNvSpPr>
          <p:nvPr>
            <p:ph type="title"/>
          </p:nvPr>
        </p:nvSpPr>
        <p:spPr/>
        <p:txBody>
          <a:bodyPr/>
          <a:lstStyle/>
          <a:p>
            <a:r>
              <a:rPr lang="en-US" dirty="0" smtClean="0"/>
              <a:t>Reference</a:t>
            </a:r>
            <a:endParaRPr lang="en-US" dirty="0"/>
          </a:p>
        </p:txBody>
      </p:sp>
      <p:sp>
        <p:nvSpPr>
          <p:cNvPr id="3" name="Content Placeholder 2">
            <a:extLst>
              <a:ext uri="{FF2B5EF4-FFF2-40B4-BE49-F238E27FC236}">
                <a16:creationId xmlns:a16="http://schemas.microsoft.com/office/drawing/2014/main" xmlns="" id="{3009B557-FBA6-4C20-88E3-E6AD76CF0C40}"/>
              </a:ext>
            </a:extLst>
          </p:cNvPr>
          <p:cNvSpPr>
            <a:spLocks noGrp="1"/>
          </p:cNvSpPr>
          <p:nvPr>
            <p:ph idx="1"/>
          </p:nvPr>
        </p:nvSpPr>
        <p:spPr/>
        <p:txBody>
          <a:bodyPr>
            <a:normAutofit/>
          </a:bodyPr>
          <a:lstStyle/>
          <a:p>
            <a:pPr marL="0" indent="0">
              <a:buNone/>
            </a:pPr>
            <a:r>
              <a:rPr lang="en-GB" sz="2000" dirty="0" smtClean="0"/>
              <a:t>[1] R4-1910925 </a:t>
            </a:r>
            <a:r>
              <a:rPr lang="en-US" sz="2000" dirty="0"/>
              <a:t>PC2 output power and UL </a:t>
            </a:r>
            <a:r>
              <a:rPr lang="en-US" sz="2000" dirty="0" smtClean="0"/>
              <a:t>duty cycle, NTT DoCoMo</a:t>
            </a:r>
            <a:endParaRPr lang="en-GB" sz="2000" dirty="0"/>
          </a:p>
          <a:p>
            <a:pPr marL="0" indent="0">
              <a:buNone/>
            </a:pPr>
            <a:r>
              <a:rPr lang="en-GB" sz="2000" dirty="0" smtClean="0"/>
              <a:t>[2] R4-1910731 </a:t>
            </a:r>
            <a:r>
              <a:rPr lang="en-US" sz="2000" dirty="0"/>
              <a:t>About HPUE power class fall </a:t>
            </a:r>
            <a:r>
              <a:rPr lang="en-US" sz="2000" dirty="0" smtClean="0"/>
              <a:t>back, OPPO</a:t>
            </a:r>
          </a:p>
          <a:p>
            <a:pPr marL="0" indent="0">
              <a:buNone/>
            </a:pPr>
            <a:r>
              <a:rPr lang="en-US" sz="2000" dirty="0"/>
              <a:t>[3</a:t>
            </a:r>
            <a:r>
              <a:rPr lang="en-US" sz="2000" dirty="0" smtClean="0"/>
              <a:t>] R4-1909103 On </a:t>
            </a:r>
            <a:r>
              <a:rPr lang="en-US" sz="2000" dirty="0"/>
              <a:t>power class fallback and </a:t>
            </a:r>
            <a:r>
              <a:rPr lang="en-US" sz="2000" dirty="0" err="1"/>
              <a:t>Pcmax</a:t>
            </a:r>
            <a:r>
              <a:rPr lang="en-US" sz="2000" dirty="0"/>
              <a:t> for </a:t>
            </a:r>
            <a:r>
              <a:rPr lang="en-US" sz="2000" dirty="0" smtClean="0"/>
              <a:t>HPUE, </a:t>
            </a:r>
            <a:r>
              <a:rPr lang="en-US" sz="2000" dirty="0"/>
              <a:t>Huawei</a:t>
            </a:r>
          </a:p>
          <a:p>
            <a:endParaRPr lang="en-US" dirty="0"/>
          </a:p>
        </p:txBody>
      </p:sp>
    </p:spTree>
    <p:extLst>
      <p:ext uri="{BB962C8B-B14F-4D97-AF65-F5344CB8AC3E}">
        <p14:creationId xmlns:p14="http://schemas.microsoft.com/office/powerpoint/2010/main" val="26266018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113</TotalTime>
  <Words>257</Words>
  <Application>Microsoft Office PowerPoint</Application>
  <PresentationFormat>宽屏</PresentationFormat>
  <Paragraphs>25</Paragraphs>
  <Slides>4</Slides>
  <Notes>0</Notes>
  <HiddenSlides>0</HiddenSlides>
  <MMClips>0</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4</vt:i4>
      </vt:variant>
    </vt:vector>
  </HeadingPairs>
  <TitlesOfParts>
    <vt:vector size="9" baseType="lpstr">
      <vt:lpstr>等线</vt:lpstr>
      <vt:lpstr>Arial</vt:lpstr>
      <vt:lpstr>Calibri</vt:lpstr>
      <vt:lpstr>Calibri Light</vt:lpstr>
      <vt:lpstr>Office Theme</vt:lpstr>
      <vt:lpstr>WF on PC2 fallback</vt:lpstr>
      <vt:lpstr>Background</vt:lpstr>
      <vt:lpstr>WF</vt:lpstr>
      <vt:lpstr>Reference</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further clarification for wideband operation</dc:title>
  <dc:creator>vvintola@qti.qualcomm.com</dc:creator>
  <cp:keywords>Wide;band operation, CTPClassification=CTP_PUBLIC:VisualMarkings=</cp:keywords>
  <cp:lastModifiedBy>OPPO Jinqiang</cp:lastModifiedBy>
  <cp:revision>530</cp:revision>
  <dcterms:created xsi:type="dcterms:W3CDTF">2017-05-16T04:27:47Z</dcterms:created>
  <dcterms:modified xsi:type="dcterms:W3CDTF">2019-10-18T01:05:30Z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itusGUID">
    <vt:lpwstr>6bd48086-dee8-488e-8462-ca57077ee532</vt:lpwstr>
  </property>
  <property fmtid="{D5CDD505-2E9C-101B-9397-08002B2CF9AE}" pid="3" name="CTP_TimeStamp">
    <vt:lpwstr>2017-12-02 00:42:09Z</vt:lpwstr>
  </property>
  <property fmtid="{D5CDD505-2E9C-101B-9397-08002B2CF9AE}" pid="4" name="CTP_BU">
    <vt:lpwstr>NA</vt:lpwstr>
  </property>
  <property fmtid="{D5CDD505-2E9C-101B-9397-08002B2CF9AE}" pid="5" name="CTP_IDSID">
    <vt:lpwstr>NA</vt:lpwstr>
  </property>
  <property fmtid="{D5CDD505-2E9C-101B-9397-08002B2CF9AE}" pid="6" name="CTP_WWID">
    <vt:lpwstr>NA</vt:lpwstr>
  </property>
  <property fmtid="{D5CDD505-2E9C-101B-9397-08002B2CF9AE}" pid="7" name="_NewReviewCycle">
    <vt:lpwstr/>
  </property>
  <property fmtid="{D5CDD505-2E9C-101B-9397-08002B2CF9AE}" pid="8" name="CTPClassification">
    <vt:lpwstr>CTP_PUBLIC</vt:lpwstr>
  </property>
</Properties>
</file>