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9"/>
  </p:notesMasterIdLst>
  <p:sldIdLst>
    <p:sldId id="256" r:id="rId2"/>
    <p:sldId id="257" r:id="rId3"/>
    <p:sldId id="258" r:id="rId4"/>
    <p:sldId id="259" r:id="rId5"/>
    <p:sldId id="260" r:id="rId6"/>
    <p:sldId id="261" r:id="rId7"/>
    <p:sldId id="262" r:id="rId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30" autoAdjust="0"/>
    <p:restoredTop sz="94602" autoAdjust="0"/>
  </p:normalViewPr>
  <p:slideViewPr>
    <p:cSldViewPr>
      <p:cViewPr varScale="1">
        <p:scale>
          <a:sx n="65" d="100"/>
          <a:sy n="65" d="100"/>
        </p:scale>
        <p:origin x="-1296" y="-64"/>
      </p:cViewPr>
      <p:guideLst>
        <p:guide orient="horz" pos="2160"/>
        <p:guide pos="2880"/>
      </p:guideLst>
    </p:cSldViewPr>
  </p:slideViewPr>
  <p:outlineViewPr>
    <p:cViewPr>
      <p:scale>
        <a:sx n="33" d="100"/>
        <a:sy n="33" d="100"/>
      </p:scale>
      <p:origin x="0" y="5572"/>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836767E-6A57-4571-A222-8F53D02223AD}" type="datetimeFigureOut">
              <a:rPr lang="zh-CN" altLang="en-US" smtClean="0"/>
              <a:t>2019/10/18</a:t>
            </a:fld>
            <a:endParaRPr lang="zh-CN" alt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919A973-85D7-4A50-9833-1B0A3D26126A}" type="slidenum">
              <a:rPr lang="zh-CN" altLang="en-US" smtClean="0"/>
              <a:t>‹#›</a:t>
            </a:fld>
            <a:endParaRPr lang="zh-CN" altLang="en-US"/>
          </a:p>
        </p:txBody>
      </p:sp>
    </p:spTree>
    <p:extLst>
      <p:ext uri="{BB962C8B-B14F-4D97-AF65-F5344CB8AC3E}">
        <p14:creationId xmlns:p14="http://schemas.microsoft.com/office/powerpoint/2010/main" val="301237933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zh-CN" altLang="en-US" dirty="0"/>
          </a:p>
        </p:txBody>
      </p:sp>
      <p:sp>
        <p:nvSpPr>
          <p:cNvPr id="4" name="Slide Number Placeholder 3"/>
          <p:cNvSpPr>
            <a:spLocks noGrp="1"/>
          </p:cNvSpPr>
          <p:nvPr>
            <p:ph type="sldNum" sz="quarter" idx="10"/>
          </p:nvPr>
        </p:nvSpPr>
        <p:spPr/>
        <p:txBody>
          <a:bodyPr/>
          <a:lstStyle/>
          <a:p>
            <a:fld id="{C919A973-85D7-4A50-9833-1B0A3D26126A}" type="slidenum">
              <a:rPr lang="zh-CN" altLang="en-US" smtClean="0"/>
              <a:t>5</a:t>
            </a:fld>
            <a:endParaRPr lang="zh-CN" altLang="en-US"/>
          </a:p>
        </p:txBody>
      </p:sp>
    </p:spTree>
    <p:extLst>
      <p:ext uri="{BB962C8B-B14F-4D97-AF65-F5344CB8AC3E}">
        <p14:creationId xmlns:p14="http://schemas.microsoft.com/office/powerpoint/2010/main" val="367356464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t>10/18/2019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t>10/18/2019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t>10/18/2019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t>10/18/2019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t>10/18/2019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t>10/18/2019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t>10/18/2019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t>10/18/2019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t>10/18/2019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t>10/18/2019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t>10/18/2019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t>10/18/2019</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altLang="zh-CN" dirty="0"/>
              <a:t>Draft WF on IAB system parameter</a:t>
            </a:r>
            <a:endParaRPr lang="zh-CN" altLang="en-US" dirty="0"/>
          </a:p>
        </p:txBody>
      </p:sp>
      <p:sp>
        <p:nvSpPr>
          <p:cNvPr id="3" name="Subtitle 2"/>
          <p:cNvSpPr>
            <a:spLocks noGrp="1"/>
          </p:cNvSpPr>
          <p:nvPr>
            <p:ph type="subTitle" idx="1"/>
          </p:nvPr>
        </p:nvSpPr>
        <p:spPr/>
        <p:txBody>
          <a:bodyPr/>
          <a:lstStyle/>
          <a:p>
            <a:r>
              <a:rPr lang="en-US" altLang="zh-CN" dirty="0"/>
              <a:t>Samsung</a:t>
            </a:r>
            <a:endParaRPr lang="zh-CN" alt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altLang="zh-CN" dirty="0"/>
              <a:t>Background-agreement in RAN2#90bis</a:t>
            </a:r>
            <a:endParaRPr lang="zh-CN" altLang="en-US" dirty="0"/>
          </a:p>
        </p:txBody>
      </p:sp>
      <p:sp>
        <p:nvSpPr>
          <p:cNvPr id="3" name="Content Placeholder 2"/>
          <p:cNvSpPr>
            <a:spLocks noGrp="1"/>
          </p:cNvSpPr>
          <p:nvPr>
            <p:ph idx="1"/>
          </p:nvPr>
        </p:nvSpPr>
        <p:spPr/>
        <p:txBody>
          <a:bodyPr>
            <a:normAutofit fontScale="85000" lnSpcReduction="20000"/>
          </a:bodyPr>
          <a:lstStyle/>
          <a:p>
            <a:r>
              <a:rPr lang="en-GB" altLang="zh-CN" sz="2200" dirty="0"/>
              <a:t>IAB node specifications should support the below FR2 NR bands.</a:t>
            </a:r>
          </a:p>
          <a:p>
            <a:endParaRPr lang="en-GB" altLang="zh-CN" sz="2600" dirty="0"/>
          </a:p>
          <a:p>
            <a:endParaRPr lang="en-GB" altLang="zh-CN" sz="2600" dirty="0"/>
          </a:p>
          <a:p>
            <a:endParaRPr lang="en-GB" altLang="zh-CN" sz="2600" dirty="0"/>
          </a:p>
          <a:p>
            <a:endParaRPr lang="en-GB" altLang="zh-CN" sz="2600" dirty="0"/>
          </a:p>
          <a:p>
            <a:endParaRPr lang="en-GB" altLang="zh-CN" sz="2600" dirty="0"/>
          </a:p>
          <a:p>
            <a:endParaRPr lang="en-GB" altLang="zh-CN" sz="2600" dirty="0"/>
          </a:p>
          <a:p>
            <a:pPr hangingPunct="0"/>
            <a:r>
              <a:rPr lang="en-GB" altLang="zh-CN" sz="2200" dirty="0"/>
              <a:t>For new FR2 bands introduced in future, RAN4 will discuss the </a:t>
            </a:r>
            <a:r>
              <a:rPr lang="en-GB" altLang="zh-CN" sz="2200" dirty="0" err="1"/>
              <a:t>introducation</a:t>
            </a:r>
            <a:r>
              <a:rPr lang="en-GB" altLang="zh-CN" sz="2200" dirty="0"/>
              <a:t> of new FR2 bands into IAB specifications after RF requirements for FR2 bands are </a:t>
            </a:r>
            <a:r>
              <a:rPr lang="en-GB" altLang="zh-CN" sz="2200" dirty="0" err="1"/>
              <a:t>completd</a:t>
            </a:r>
            <a:r>
              <a:rPr lang="en-GB" altLang="zh-CN" sz="2200" dirty="0"/>
              <a:t>. </a:t>
            </a:r>
            <a:endParaRPr lang="zh-CN" altLang="zh-CN" sz="2200" dirty="0"/>
          </a:p>
          <a:p>
            <a:pPr hangingPunct="0"/>
            <a:r>
              <a:rPr lang="en-GB" altLang="zh-CN" sz="2200" dirty="0"/>
              <a:t>Introducing FR1 band(s) in IAB specifications are not precluded. Further discussion on </a:t>
            </a:r>
            <a:r>
              <a:rPr lang="en-GB" altLang="zh-CN" sz="2200" dirty="0" err="1"/>
              <a:t>introducation</a:t>
            </a:r>
            <a:r>
              <a:rPr lang="en-GB" altLang="zh-CN" sz="2200" dirty="0"/>
              <a:t> of FR1 bands is needed. </a:t>
            </a:r>
            <a:endParaRPr lang="zh-CN" altLang="zh-CN" sz="2200" dirty="0"/>
          </a:p>
          <a:p>
            <a:r>
              <a:rPr lang="en-US" altLang="zh-CN" sz="2200" dirty="0"/>
              <a:t>Companies are encouraged to bring the analysis for introducing FR1 band(s) in IAB </a:t>
            </a:r>
            <a:r>
              <a:rPr lang="en-US" altLang="zh-CN" sz="2200" dirty="0" err="1"/>
              <a:t>specfications</a:t>
            </a:r>
            <a:r>
              <a:rPr lang="en-US" altLang="zh-CN" sz="3100" dirty="0"/>
              <a:t>.</a:t>
            </a:r>
            <a:endParaRPr lang="zh-CN" altLang="zh-CN" sz="3100" dirty="0"/>
          </a:p>
          <a:p>
            <a:endParaRPr lang="zh-CN" altLang="en-US" dirty="0"/>
          </a:p>
        </p:txBody>
      </p:sp>
      <p:graphicFrame>
        <p:nvGraphicFramePr>
          <p:cNvPr id="4" name="Table 3"/>
          <p:cNvGraphicFramePr>
            <a:graphicFrameLocks noGrp="1"/>
          </p:cNvGraphicFramePr>
          <p:nvPr/>
        </p:nvGraphicFramePr>
        <p:xfrm>
          <a:off x="2286000" y="1981200"/>
          <a:ext cx="3447415" cy="1828800"/>
        </p:xfrm>
        <a:graphic>
          <a:graphicData uri="http://schemas.openxmlformats.org/drawingml/2006/table">
            <a:tbl>
              <a:tblPr firstRow="1" firstCol="1" bandRow="1">
                <a:tableStyleId>{5940675A-B579-460E-94D1-54222C63F5DA}</a:tableStyleId>
              </a:tblPr>
              <a:tblGrid>
                <a:gridCol w="658495">
                  <a:extLst>
                    <a:ext uri="{9D8B030D-6E8A-4147-A177-3AD203B41FA5}">
                      <a16:colId xmlns="" xmlns:a16="http://schemas.microsoft.com/office/drawing/2014/main" val="20000"/>
                    </a:ext>
                  </a:extLst>
                </a:gridCol>
                <a:gridCol w="1972310">
                  <a:extLst>
                    <a:ext uri="{9D8B030D-6E8A-4147-A177-3AD203B41FA5}">
                      <a16:colId xmlns="" xmlns:a16="http://schemas.microsoft.com/office/drawing/2014/main" val="20001"/>
                    </a:ext>
                  </a:extLst>
                </a:gridCol>
                <a:gridCol w="816610">
                  <a:extLst>
                    <a:ext uri="{9D8B030D-6E8A-4147-A177-3AD203B41FA5}">
                      <a16:colId xmlns="" xmlns:a16="http://schemas.microsoft.com/office/drawing/2014/main" val="20002"/>
                    </a:ext>
                  </a:extLst>
                </a:gridCol>
              </a:tblGrid>
              <a:tr h="447040">
                <a:tc>
                  <a:txBody>
                    <a:bodyPr/>
                    <a:lstStyle/>
                    <a:p>
                      <a:pPr algn="ctr" hangingPunct="0">
                        <a:spcAft>
                          <a:spcPts val="0"/>
                        </a:spcAft>
                      </a:pPr>
                      <a:r>
                        <a:rPr lang="en-GB" sz="1200" kern="1200" dirty="0"/>
                        <a:t>NR operating band</a:t>
                      </a:r>
                      <a:endParaRPr lang="zh-CN" sz="1200" kern="1200" dirty="0">
                        <a:solidFill>
                          <a:schemeClr val="tx1"/>
                        </a:solidFill>
                        <a:latin typeface="+mn-lt"/>
                        <a:ea typeface="+mn-ea"/>
                        <a:cs typeface="+mn-cs"/>
                      </a:endParaRPr>
                    </a:p>
                  </a:txBody>
                  <a:tcPr marL="68580" marR="68580" marT="0" marB="0"/>
                </a:tc>
                <a:tc>
                  <a:txBody>
                    <a:bodyPr/>
                    <a:lstStyle/>
                    <a:p>
                      <a:pPr algn="ctr" hangingPunct="0">
                        <a:spcAft>
                          <a:spcPts val="0"/>
                        </a:spcAft>
                      </a:pPr>
                      <a:r>
                        <a:rPr lang="en-GB" sz="1200" kern="1200" dirty="0"/>
                        <a:t>Uplink (UL) and Downlink (DL) operating band</a:t>
                      </a:r>
                      <a:br>
                        <a:rPr lang="en-GB" sz="1200" kern="1200" dirty="0"/>
                      </a:br>
                      <a:r>
                        <a:rPr lang="en-GB" sz="1200" kern="1200" dirty="0"/>
                        <a:t>BS transmit/receive</a:t>
                      </a:r>
                      <a:br>
                        <a:rPr lang="en-GB" sz="1200" kern="1200" dirty="0"/>
                      </a:br>
                      <a:r>
                        <a:rPr lang="en-GB" sz="1200" kern="1200" dirty="0"/>
                        <a:t>UE transmit/receive</a:t>
                      </a:r>
                      <a:endParaRPr lang="zh-CN" sz="1200" kern="1200" dirty="0"/>
                    </a:p>
                    <a:p>
                      <a:pPr algn="ctr" hangingPunct="0">
                        <a:spcAft>
                          <a:spcPts val="0"/>
                        </a:spcAft>
                      </a:pPr>
                      <a:r>
                        <a:rPr lang="en-GB" sz="1200" kern="1200" dirty="0" err="1"/>
                        <a:t>FUL,low</a:t>
                      </a:r>
                      <a:r>
                        <a:rPr lang="en-GB" sz="1200" kern="1200" dirty="0"/>
                        <a:t>   –  </a:t>
                      </a:r>
                      <a:r>
                        <a:rPr lang="en-GB" sz="1200" kern="1200" dirty="0" err="1"/>
                        <a:t>FUL,high</a:t>
                      </a:r>
                      <a:endParaRPr lang="zh-CN" sz="1200" kern="1200" dirty="0"/>
                    </a:p>
                    <a:p>
                      <a:pPr algn="ctr" hangingPunct="0">
                        <a:spcAft>
                          <a:spcPts val="0"/>
                        </a:spcAft>
                      </a:pPr>
                      <a:r>
                        <a:rPr lang="en-GB" sz="1200" kern="1200" dirty="0" err="1"/>
                        <a:t>FDL,low</a:t>
                      </a:r>
                      <a:r>
                        <a:rPr lang="en-GB" sz="1200" kern="1200" dirty="0"/>
                        <a:t>   –  </a:t>
                      </a:r>
                      <a:r>
                        <a:rPr lang="en-GB" sz="1200" kern="1200" dirty="0" err="1"/>
                        <a:t>FDL,high</a:t>
                      </a:r>
                      <a:endParaRPr lang="zh-CN" sz="1200" kern="1200" dirty="0">
                        <a:solidFill>
                          <a:schemeClr val="tx1"/>
                        </a:solidFill>
                        <a:latin typeface="+mn-lt"/>
                        <a:ea typeface="+mn-ea"/>
                        <a:cs typeface="+mn-cs"/>
                      </a:endParaRPr>
                    </a:p>
                  </a:txBody>
                  <a:tcPr marL="68580" marR="68580" marT="0" marB="0"/>
                </a:tc>
                <a:tc>
                  <a:txBody>
                    <a:bodyPr/>
                    <a:lstStyle/>
                    <a:p>
                      <a:pPr algn="ctr" hangingPunct="0">
                        <a:spcAft>
                          <a:spcPts val="0"/>
                        </a:spcAft>
                      </a:pPr>
                      <a:r>
                        <a:rPr lang="en-GB" sz="1200" kern="1200" dirty="0"/>
                        <a:t>Duplex Mode</a:t>
                      </a:r>
                      <a:endParaRPr lang="zh-CN" sz="1200" kern="1200" dirty="0">
                        <a:solidFill>
                          <a:schemeClr val="tx1"/>
                        </a:solidFill>
                        <a:latin typeface="+mn-lt"/>
                        <a:ea typeface="+mn-ea"/>
                        <a:cs typeface="+mn-cs"/>
                      </a:endParaRPr>
                    </a:p>
                  </a:txBody>
                  <a:tcPr marL="68580" marR="68580" marT="0" marB="0"/>
                </a:tc>
                <a:extLst>
                  <a:ext uri="{0D108BD9-81ED-4DB2-BD59-A6C34878D82A}">
                    <a16:rowId xmlns="" xmlns:a16="http://schemas.microsoft.com/office/drawing/2014/main" val="10000"/>
                  </a:ext>
                </a:extLst>
              </a:tr>
              <a:tr h="0">
                <a:tc>
                  <a:txBody>
                    <a:bodyPr/>
                    <a:lstStyle/>
                    <a:p>
                      <a:pPr algn="ctr" hangingPunct="0">
                        <a:spcAft>
                          <a:spcPts val="0"/>
                        </a:spcAft>
                      </a:pPr>
                      <a:r>
                        <a:rPr lang="en-GB" sz="1200" kern="1200"/>
                        <a:t>n257</a:t>
                      </a:r>
                      <a:endParaRPr lang="zh-CN" sz="1200" kern="1200">
                        <a:solidFill>
                          <a:schemeClr val="tx1"/>
                        </a:solidFill>
                        <a:latin typeface="+mn-lt"/>
                        <a:ea typeface="+mn-ea"/>
                        <a:cs typeface="+mn-cs"/>
                      </a:endParaRPr>
                    </a:p>
                  </a:txBody>
                  <a:tcPr marL="68580" marR="68580" marT="0" marB="0"/>
                </a:tc>
                <a:tc>
                  <a:txBody>
                    <a:bodyPr/>
                    <a:lstStyle/>
                    <a:p>
                      <a:pPr algn="ctr" hangingPunct="0">
                        <a:spcAft>
                          <a:spcPts val="0"/>
                        </a:spcAft>
                      </a:pPr>
                      <a:r>
                        <a:rPr lang="en-GB" sz="1200" kern="1200" dirty="0"/>
                        <a:t>26500 MHz – 29500 MHz</a:t>
                      </a:r>
                      <a:endParaRPr lang="zh-CN" sz="1200" kern="1200" dirty="0">
                        <a:solidFill>
                          <a:schemeClr val="tx1"/>
                        </a:solidFill>
                        <a:latin typeface="+mn-lt"/>
                        <a:ea typeface="+mn-ea"/>
                        <a:cs typeface="+mn-cs"/>
                      </a:endParaRPr>
                    </a:p>
                  </a:txBody>
                  <a:tcPr marL="68580" marR="68580" marT="0" marB="0"/>
                </a:tc>
                <a:tc>
                  <a:txBody>
                    <a:bodyPr/>
                    <a:lstStyle/>
                    <a:p>
                      <a:pPr algn="ctr" hangingPunct="0">
                        <a:spcAft>
                          <a:spcPts val="0"/>
                        </a:spcAft>
                      </a:pPr>
                      <a:r>
                        <a:rPr lang="en-GB" sz="1200" kern="1200"/>
                        <a:t>TDD</a:t>
                      </a:r>
                      <a:endParaRPr lang="zh-CN" sz="1200" kern="1200">
                        <a:solidFill>
                          <a:schemeClr val="tx1"/>
                        </a:solidFill>
                        <a:latin typeface="+mn-lt"/>
                        <a:ea typeface="+mn-ea"/>
                        <a:cs typeface="+mn-cs"/>
                      </a:endParaRPr>
                    </a:p>
                  </a:txBody>
                  <a:tcPr marL="68580" marR="68580" marT="0" marB="0"/>
                </a:tc>
                <a:extLst>
                  <a:ext uri="{0D108BD9-81ED-4DB2-BD59-A6C34878D82A}">
                    <a16:rowId xmlns="" xmlns:a16="http://schemas.microsoft.com/office/drawing/2014/main" val="10001"/>
                  </a:ext>
                </a:extLst>
              </a:tr>
              <a:tr h="0">
                <a:tc>
                  <a:txBody>
                    <a:bodyPr/>
                    <a:lstStyle/>
                    <a:p>
                      <a:pPr algn="ctr" hangingPunct="0">
                        <a:spcAft>
                          <a:spcPts val="0"/>
                        </a:spcAft>
                      </a:pPr>
                      <a:r>
                        <a:rPr lang="en-GB" sz="1200" kern="1200"/>
                        <a:t>n258</a:t>
                      </a:r>
                      <a:endParaRPr lang="zh-CN" sz="1200" kern="1200">
                        <a:solidFill>
                          <a:schemeClr val="tx1"/>
                        </a:solidFill>
                        <a:latin typeface="+mn-lt"/>
                        <a:ea typeface="+mn-ea"/>
                        <a:cs typeface="+mn-cs"/>
                      </a:endParaRPr>
                    </a:p>
                  </a:txBody>
                  <a:tcPr marL="68580" marR="68580" marT="0" marB="0"/>
                </a:tc>
                <a:tc>
                  <a:txBody>
                    <a:bodyPr/>
                    <a:lstStyle/>
                    <a:p>
                      <a:pPr algn="ctr" hangingPunct="0">
                        <a:spcAft>
                          <a:spcPts val="0"/>
                        </a:spcAft>
                      </a:pPr>
                      <a:r>
                        <a:rPr lang="en-GB" sz="1200" kern="1200" dirty="0"/>
                        <a:t>24250 MHz – 27500 MHz</a:t>
                      </a:r>
                      <a:endParaRPr lang="zh-CN" sz="1200" kern="1200" dirty="0">
                        <a:solidFill>
                          <a:schemeClr val="tx1"/>
                        </a:solidFill>
                        <a:latin typeface="+mn-lt"/>
                        <a:ea typeface="+mn-ea"/>
                        <a:cs typeface="+mn-cs"/>
                      </a:endParaRPr>
                    </a:p>
                  </a:txBody>
                  <a:tcPr marL="68580" marR="68580" marT="0" marB="0"/>
                </a:tc>
                <a:tc>
                  <a:txBody>
                    <a:bodyPr/>
                    <a:lstStyle/>
                    <a:p>
                      <a:pPr algn="ctr" hangingPunct="0">
                        <a:spcAft>
                          <a:spcPts val="0"/>
                        </a:spcAft>
                      </a:pPr>
                      <a:r>
                        <a:rPr lang="en-GB" sz="1200" kern="1200"/>
                        <a:t>TDD</a:t>
                      </a:r>
                      <a:endParaRPr lang="zh-CN" sz="1200" kern="1200">
                        <a:solidFill>
                          <a:schemeClr val="tx1"/>
                        </a:solidFill>
                        <a:latin typeface="+mn-lt"/>
                        <a:ea typeface="+mn-ea"/>
                        <a:cs typeface="+mn-cs"/>
                      </a:endParaRPr>
                    </a:p>
                  </a:txBody>
                  <a:tcPr marL="68580" marR="68580" marT="0" marB="0"/>
                </a:tc>
                <a:extLst>
                  <a:ext uri="{0D108BD9-81ED-4DB2-BD59-A6C34878D82A}">
                    <a16:rowId xmlns="" xmlns:a16="http://schemas.microsoft.com/office/drawing/2014/main" val="10002"/>
                  </a:ext>
                </a:extLst>
              </a:tr>
              <a:tr h="0">
                <a:tc>
                  <a:txBody>
                    <a:bodyPr/>
                    <a:lstStyle/>
                    <a:p>
                      <a:pPr algn="ctr" hangingPunct="0">
                        <a:spcAft>
                          <a:spcPts val="0"/>
                        </a:spcAft>
                      </a:pPr>
                      <a:r>
                        <a:rPr lang="en-GB" sz="1200" kern="1200"/>
                        <a:t>n260</a:t>
                      </a:r>
                      <a:endParaRPr lang="zh-CN" sz="1200" kern="1200">
                        <a:solidFill>
                          <a:schemeClr val="tx1"/>
                        </a:solidFill>
                        <a:latin typeface="+mn-lt"/>
                        <a:ea typeface="+mn-ea"/>
                        <a:cs typeface="+mn-cs"/>
                      </a:endParaRPr>
                    </a:p>
                  </a:txBody>
                  <a:tcPr marL="68580" marR="68580" marT="0" marB="0"/>
                </a:tc>
                <a:tc>
                  <a:txBody>
                    <a:bodyPr/>
                    <a:lstStyle/>
                    <a:p>
                      <a:pPr algn="ctr" hangingPunct="0">
                        <a:spcAft>
                          <a:spcPts val="0"/>
                        </a:spcAft>
                      </a:pPr>
                      <a:r>
                        <a:rPr lang="en-GB" sz="1200" kern="1200" dirty="0"/>
                        <a:t>37000 MHz – 40000 MHz</a:t>
                      </a:r>
                      <a:endParaRPr lang="zh-CN" sz="1200" kern="1200" dirty="0">
                        <a:solidFill>
                          <a:schemeClr val="tx1"/>
                        </a:solidFill>
                        <a:latin typeface="+mn-lt"/>
                        <a:ea typeface="+mn-ea"/>
                        <a:cs typeface="+mn-cs"/>
                      </a:endParaRPr>
                    </a:p>
                  </a:txBody>
                  <a:tcPr marL="68580" marR="68580" marT="0" marB="0"/>
                </a:tc>
                <a:tc>
                  <a:txBody>
                    <a:bodyPr/>
                    <a:lstStyle/>
                    <a:p>
                      <a:pPr algn="ctr" hangingPunct="0">
                        <a:spcAft>
                          <a:spcPts val="0"/>
                        </a:spcAft>
                      </a:pPr>
                      <a:r>
                        <a:rPr lang="en-GB" sz="1200" kern="1200" dirty="0"/>
                        <a:t>TDD</a:t>
                      </a:r>
                      <a:endParaRPr lang="zh-CN" sz="1200" kern="1200" dirty="0">
                        <a:solidFill>
                          <a:schemeClr val="tx1"/>
                        </a:solidFill>
                        <a:latin typeface="+mn-lt"/>
                        <a:ea typeface="+mn-ea"/>
                        <a:cs typeface="+mn-cs"/>
                      </a:endParaRPr>
                    </a:p>
                  </a:txBody>
                  <a:tcPr marL="68580" marR="68580" marT="0" marB="0"/>
                </a:tc>
                <a:extLst>
                  <a:ext uri="{0D108BD9-81ED-4DB2-BD59-A6C34878D82A}">
                    <a16:rowId xmlns="" xmlns:a16="http://schemas.microsoft.com/office/drawing/2014/main" val="10003"/>
                  </a:ext>
                </a:extLst>
              </a:tr>
              <a:tr h="0">
                <a:tc>
                  <a:txBody>
                    <a:bodyPr/>
                    <a:lstStyle/>
                    <a:p>
                      <a:pPr algn="ctr" hangingPunct="0">
                        <a:spcAft>
                          <a:spcPts val="0"/>
                        </a:spcAft>
                      </a:pPr>
                      <a:r>
                        <a:rPr lang="en-GB" sz="1200" kern="1200"/>
                        <a:t>n261</a:t>
                      </a:r>
                      <a:endParaRPr lang="zh-CN" sz="1200" kern="1200">
                        <a:solidFill>
                          <a:schemeClr val="tx1"/>
                        </a:solidFill>
                        <a:latin typeface="+mn-lt"/>
                        <a:ea typeface="+mn-ea"/>
                        <a:cs typeface="+mn-cs"/>
                      </a:endParaRPr>
                    </a:p>
                  </a:txBody>
                  <a:tcPr marL="68580" marR="68580" marT="0" marB="0"/>
                </a:tc>
                <a:tc>
                  <a:txBody>
                    <a:bodyPr/>
                    <a:lstStyle/>
                    <a:p>
                      <a:pPr algn="ctr" hangingPunct="0">
                        <a:spcAft>
                          <a:spcPts val="0"/>
                        </a:spcAft>
                      </a:pPr>
                      <a:r>
                        <a:rPr lang="en-GB" sz="1200" kern="1200"/>
                        <a:t>27500 MHz – 28350 MHz</a:t>
                      </a:r>
                      <a:endParaRPr lang="zh-CN" sz="1200" kern="1200">
                        <a:solidFill>
                          <a:schemeClr val="tx1"/>
                        </a:solidFill>
                        <a:latin typeface="+mn-lt"/>
                        <a:ea typeface="+mn-ea"/>
                        <a:cs typeface="+mn-cs"/>
                      </a:endParaRPr>
                    </a:p>
                  </a:txBody>
                  <a:tcPr marL="68580" marR="68580" marT="0" marB="0"/>
                </a:tc>
                <a:tc>
                  <a:txBody>
                    <a:bodyPr/>
                    <a:lstStyle/>
                    <a:p>
                      <a:pPr algn="ctr" hangingPunct="0">
                        <a:spcAft>
                          <a:spcPts val="0"/>
                        </a:spcAft>
                      </a:pPr>
                      <a:r>
                        <a:rPr lang="en-GB" sz="1200" kern="1200" dirty="0"/>
                        <a:t>TDD</a:t>
                      </a:r>
                      <a:endParaRPr lang="zh-CN" sz="1200" kern="1200" dirty="0">
                        <a:solidFill>
                          <a:schemeClr val="tx1"/>
                        </a:solidFill>
                        <a:latin typeface="+mn-lt"/>
                        <a:ea typeface="+mn-ea"/>
                        <a:cs typeface="+mn-cs"/>
                      </a:endParaRPr>
                    </a:p>
                  </a:txBody>
                  <a:tcPr marL="68580" marR="68580" marT="0" marB="0"/>
                </a:tc>
                <a:extLst>
                  <a:ext uri="{0D108BD9-81ED-4DB2-BD59-A6C34878D82A}">
                    <a16:rowId xmlns="" xmlns:a16="http://schemas.microsoft.com/office/drawing/2014/main" val="10004"/>
                  </a:ext>
                </a:extLst>
              </a:tr>
            </a:tbl>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altLang="zh-CN" dirty="0"/>
              <a:t>Background-agreement in RAN2#91</a:t>
            </a:r>
            <a:endParaRPr lang="zh-CN" altLang="en-US" dirty="0"/>
          </a:p>
        </p:txBody>
      </p:sp>
      <p:sp>
        <p:nvSpPr>
          <p:cNvPr id="3" name="Content Placeholder 2"/>
          <p:cNvSpPr>
            <a:spLocks noGrp="1"/>
          </p:cNvSpPr>
          <p:nvPr>
            <p:ph idx="1"/>
          </p:nvPr>
        </p:nvSpPr>
        <p:spPr/>
        <p:txBody>
          <a:bodyPr/>
          <a:lstStyle/>
          <a:p>
            <a:r>
              <a:rPr lang="en-GB" altLang="zh-CN" sz="1900" dirty="0"/>
              <a:t>Agreement: It is proposed to introduce FR1 NR bands n41 and n79 in the IAB node specification</a:t>
            </a:r>
            <a:r>
              <a:rPr lang="en-GB" altLang="zh-CN" dirty="0"/>
              <a:t>. </a:t>
            </a:r>
          </a:p>
          <a:p>
            <a:endParaRPr lang="en-GB" altLang="zh-CN" dirty="0"/>
          </a:p>
          <a:p>
            <a:endParaRPr lang="en-GB" altLang="zh-CN" dirty="0"/>
          </a:p>
          <a:p>
            <a:endParaRPr lang="en-GB" altLang="zh-CN" dirty="0"/>
          </a:p>
          <a:p>
            <a:r>
              <a:rPr lang="en-GB" altLang="zh-CN" sz="1900" dirty="0"/>
              <a:t>Whether the 1-C BS type will be considered for FR1 is FFS</a:t>
            </a:r>
            <a:endParaRPr lang="zh-CN" altLang="zh-CN" sz="1900" dirty="0"/>
          </a:p>
          <a:p>
            <a:endParaRPr lang="zh-CN" altLang="zh-CN" dirty="0"/>
          </a:p>
          <a:p>
            <a:r>
              <a:rPr lang="en-US" altLang="zh-CN" sz="2000" dirty="0"/>
              <a:t>Note: there is a typo in online agreement</a:t>
            </a:r>
            <a:r>
              <a:rPr lang="en-US" altLang="zh-CN" dirty="0"/>
              <a:t>. </a:t>
            </a:r>
            <a:endParaRPr lang="zh-CN" altLang="en-US" dirty="0"/>
          </a:p>
        </p:txBody>
      </p:sp>
      <p:graphicFrame>
        <p:nvGraphicFramePr>
          <p:cNvPr id="8" name="Table 7"/>
          <p:cNvGraphicFramePr>
            <a:graphicFrameLocks noGrp="1"/>
          </p:cNvGraphicFramePr>
          <p:nvPr/>
        </p:nvGraphicFramePr>
        <p:xfrm>
          <a:off x="2133600" y="2590800"/>
          <a:ext cx="4727575" cy="1257300"/>
        </p:xfrm>
        <a:graphic>
          <a:graphicData uri="http://schemas.openxmlformats.org/drawingml/2006/table">
            <a:tbl>
              <a:tblPr firstRow="1" firstCol="1" bandRow="1">
                <a:tableStyleId>{5940675A-B579-460E-94D1-54222C63F5DA}</a:tableStyleId>
              </a:tblPr>
              <a:tblGrid>
                <a:gridCol w="1069975">
                  <a:extLst>
                    <a:ext uri="{9D8B030D-6E8A-4147-A177-3AD203B41FA5}">
                      <a16:colId xmlns="" xmlns:a16="http://schemas.microsoft.com/office/drawing/2014/main" val="20000"/>
                    </a:ext>
                  </a:extLst>
                </a:gridCol>
                <a:gridCol w="2840990">
                  <a:extLst>
                    <a:ext uri="{9D8B030D-6E8A-4147-A177-3AD203B41FA5}">
                      <a16:colId xmlns="" xmlns:a16="http://schemas.microsoft.com/office/drawing/2014/main" val="20001"/>
                    </a:ext>
                  </a:extLst>
                </a:gridCol>
                <a:gridCol w="816610">
                  <a:extLst>
                    <a:ext uri="{9D8B030D-6E8A-4147-A177-3AD203B41FA5}">
                      <a16:colId xmlns="" xmlns:a16="http://schemas.microsoft.com/office/drawing/2014/main" val="20002"/>
                    </a:ext>
                  </a:extLst>
                </a:gridCol>
              </a:tblGrid>
              <a:tr h="447040">
                <a:tc>
                  <a:txBody>
                    <a:bodyPr/>
                    <a:lstStyle/>
                    <a:p>
                      <a:pPr algn="ctr" hangingPunct="0">
                        <a:lnSpc>
                          <a:spcPts val="1400"/>
                        </a:lnSpc>
                        <a:spcBef>
                          <a:spcPts val="600"/>
                        </a:spcBef>
                        <a:spcAft>
                          <a:spcPts val="900"/>
                        </a:spcAft>
                      </a:pPr>
                      <a:r>
                        <a:rPr lang="en-GB" sz="1400" kern="1200" dirty="0"/>
                        <a:t>NR operating band</a:t>
                      </a:r>
                      <a:endParaRPr lang="zh-CN" sz="1400" kern="1200" dirty="0">
                        <a:solidFill>
                          <a:schemeClr val="tx1"/>
                        </a:solidFill>
                        <a:latin typeface="+mn-lt"/>
                        <a:ea typeface="+mn-ea"/>
                        <a:cs typeface="+mn-cs"/>
                      </a:endParaRPr>
                    </a:p>
                  </a:txBody>
                  <a:tcPr marL="68580" marR="68580" marT="0" marB="0"/>
                </a:tc>
                <a:tc>
                  <a:txBody>
                    <a:bodyPr/>
                    <a:lstStyle/>
                    <a:p>
                      <a:pPr algn="ctr" hangingPunct="0">
                        <a:lnSpc>
                          <a:spcPts val="1400"/>
                        </a:lnSpc>
                        <a:spcBef>
                          <a:spcPts val="600"/>
                        </a:spcBef>
                        <a:spcAft>
                          <a:spcPts val="900"/>
                        </a:spcAft>
                      </a:pPr>
                      <a:r>
                        <a:rPr lang="en-GB" sz="1400" kern="1200" dirty="0"/>
                        <a:t>Uplink (UL) and Downlink (DL) operating band</a:t>
                      </a:r>
                      <a:br>
                        <a:rPr lang="en-GB" sz="1400" kern="1200" dirty="0"/>
                      </a:br>
                      <a:r>
                        <a:rPr lang="en-GB" sz="1400" kern="1200" dirty="0" err="1"/>
                        <a:t>FUL,low</a:t>
                      </a:r>
                      <a:r>
                        <a:rPr lang="en-GB" sz="1400" kern="1200" dirty="0"/>
                        <a:t>   –  </a:t>
                      </a:r>
                      <a:r>
                        <a:rPr lang="en-GB" sz="1400" kern="1200" dirty="0" err="1"/>
                        <a:t>FUL,high</a:t>
                      </a:r>
                      <a:endParaRPr lang="zh-CN" sz="1400" kern="1200" dirty="0"/>
                    </a:p>
                    <a:p>
                      <a:pPr algn="ctr" hangingPunct="0">
                        <a:lnSpc>
                          <a:spcPts val="1400"/>
                        </a:lnSpc>
                        <a:spcBef>
                          <a:spcPts val="600"/>
                        </a:spcBef>
                        <a:spcAft>
                          <a:spcPts val="900"/>
                        </a:spcAft>
                      </a:pPr>
                      <a:r>
                        <a:rPr lang="en-GB" sz="1400" kern="1200" dirty="0" err="1"/>
                        <a:t>FDL,low</a:t>
                      </a:r>
                      <a:r>
                        <a:rPr lang="en-GB" sz="1400" kern="1200" dirty="0"/>
                        <a:t>   –  </a:t>
                      </a:r>
                      <a:r>
                        <a:rPr lang="en-GB" sz="1400" kern="1200" dirty="0" err="1"/>
                        <a:t>FDL,high</a:t>
                      </a:r>
                      <a:endParaRPr lang="zh-CN" sz="1400" kern="1200" dirty="0">
                        <a:solidFill>
                          <a:schemeClr val="tx1"/>
                        </a:solidFill>
                        <a:latin typeface="+mn-lt"/>
                        <a:ea typeface="+mn-ea"/>
                        <a:cs typeface="+mn-cs"/>
                      </a:endParaRPr>
                    </a:p>
                  </a:txBody>
                  <a:tcPr marL="68580" marR="68580" marT="0" marB="0"/>
                </a:tc>
                <a:tc>
                  <a:txBody>
                    <a:bodyPr/>
                    <a:lstStyle/>
                    <a:p>
                      <a:pPr algn="ctr" hangingPunct="0">
                        <a:lnSpc>
                          <a:spcPts val="1400"/>
                        </a:lnSpc>
                        <a:spcBef>
                          <a:spcPts val="600"/>
                        </a:spcBef>
                        <a:spcAft>
                          <a:spcPts val="900"/>
                        </a:spcAft>
                      </a:pPr>
                      <a:r>
                        <a:rPr lang="en-GB" sz="1400" kern="1200"/>
                        <a:t>Duplex Mode</a:t>
                      </a:r>
                      <a:endParaRPr lang="zh-CN" sz="1400" kern="1200">
                        <a:solidFill>
                          <a:schemeClr val="tx1"/>
                        </a:solidFill>
                        <a:latin typeface="+mn-lt"/>
                        <a:ea typeface="+mn-ea"/>
                        <a:cs typeface="+mn-cs"/>
                      </a:endParaRPr>
                    </a:p>
                  </a:txBody>
                  <a:tcPr marL="68580" marR="68580" marT="0" marB="0"/>
                </a:tc>
                <a:extLst>
                  <a:ext uri="{0D108BD9-81ED-4DB2-BD59-A6C34878D82A}">
                    <a16:rowId xmlns="" xmlns:a16="http://schemas.microsoft.com/office/drawing/2014/main" val="10000"/>
                  </a:ext>
                </a:extLst>
              </a:tr>
              <a:tr h="0">
                <a:tc>
                  <a:txBody>
                    <a:bodyPr/>
                    <a:lstStyle/>
                    <a:p>
                      <a:pPr algn="ctr" hangingPunct="0">
                        <a:lnSpc>
                          <a:spcPts val="1400"/>
                        </a:lnSpc>
                        <a:spcBef>
                          <a:spcPts val="600"/>
                        </a:spcBef>
                        <a:spcAft>
                          <a:spcPts val="900"/>
                        </a:spcAft>
                      </a:pPr>
                      <a:r>
                        <a:rPr lang="en-GB" sz="1400" kern="1200"/>
                        <a:t>n41</a:t>
                      </a:r>
                      <a:endParaRPr lang="zh-CN" sz="1400" kern="1200">
                        <a:solidFill>
                          <a:schemeClr val="tx1"/>
                        </a:solidFill>
                        <a:latin typeface="+mn-lt"/>
                        <a:ea typeface="+mn-ea"/>
                        <a:cs typeface="+mn-cs"/>
                      </a:endParaRPr>
                    </a:p>
                  </a:txBody>
                  <a:tcPr marL="68580" marR="68580" marT="0" marB="0"/>
                </a:tc>
                <a:tc>
                  <a:txBody>
                    <a:bodyPr/>
                    <a:lstStyle/>
                    <a:p>
                      <a:pPr algn="ctr" hangingPunct="0">
                        <a:lnSpc>
                          <a:spcPts val="1400"/>
                        </a:lnSpc>
                        <a:spcBef>
                          <a:spcPts val="600"/>
                        </a:spcBef>
                        <a:spcAft>
                          <a:spcPts val="900"/>
                        </a:spcAft>
                      </a:pPr>
                      <a:r>
                        <a:rPr lang="en-GB" sz="1400" kern="1200" dirty="0"/>
                        <a:t>2496 MHz – 2690 MHz</a:t>
                      </a:r>
                      <a:endParaRPr lang="zh-CN" sz="1400" kern="1200" dirty="0">
                        <a:solidFill>
                          <a:schemeClr val="tx1"/>
                        </a:solidFill>
                        <a:latin typeface="+mn-lt"/>
                        <a:ea typeface="+mn-ea"/>
                        <a:cs typeface="+mn-cs"/>
                      </a:endParaRPr>
                    </a:p>
                  </a:txBody>
                  <a:tcPr marL="68580" marR="68580" marT="0" marB="0"/>
                </a:tc>
                <a:tc>
                  <a:txBody>
                    <a:bodyPr/>
                    <a:lstStyle/>
                    <a:p>
                      <a:pPr algn="ctr" hangingPunct="0">
                        <a:lnSpc>
                          <a:spcPts val="1400"/>
                        </a:lnSpc>
                        <a:spcBef>
                          <a:spcPts val="600"/>
                        </a:spcBef>
                        <a:spcAft>
                          <a:spcPts val="900"/>
                        </a:spcAft>
                      </a:pPr>
                      <a:r>
                        <a:rPr lang="en-GB" sz="1400" kern="1200"/>
                        <a:t>TDD</a:t>
                      </a:r>
                      <a:endParaRPr lang="zh-CN" sz="1400" kern="1200">
                        <a:solidFill>
                          <a:schemeClr val="tx1"/>
                        </a:solidFill>
                        <a:latin typeface="+mn-lt"/>
                        <a:ea typeface="+mn-ea"/>
                        <a:cs typeface="+mn-cs"/>
                      </a:endParaRPr>
                    </a:p>
                  </a:txBody>
                  <a:tcPr marL="68580" marR="68580" marT="0" marB="0"/>
                </a:tc>
                <a:extLst>
                  <a:ext uri="{0D108BD9-81ED-4DB2-BD59-A6C34878D82A}">
                    <a16:rowId xmlns="" xmlns:a16="http://schemas.microsoft.com/office/drawing/2014/main" val="10001"/>
                  </a:ext>
                </a:extLst>
              </a:tr>
              <a:tr h="0">
                <a:tc>
                  <a:txBody>
                    <a:bodyPr/>
                    <a:lstStyle/>
                    <a:p>
                      <a:pPr algn="ctr" hangingPunct="0">
                        <a:lnSpc>
                          <a:spcPts val="1400"/>
                        </a:lnSpc>
                        <a:spcBef>
                          <a:spcPts val="600"/>
                        </a:spcBef>
                        <a:spcAft>
                          <a:spcPts val="900"/>
                        </a:spcAft>
                      </a:pPr>
                      <a:r>
                        <a:rPr lang="en-GB" sz="1400" kern="1200" dirty="0"/>
                        <a:t>n79</a:t>
                      </a:r>
                      <a:endParaRPr lang="zh-CN" sz="1400" kern="1200" dirty="0">
                        <a:solidFill>
                          <a:schemeClr val="tx1"/>
                        </a:solidFill>
                        <a:latin typeface="+mn-lt"/>
                        <a:ea typeface="+mn-ea"/>
                        <a:cs typeface="+mn-cs"/>
                      </a:endParaRPr>
                    </a:p>
                  </a:txBody>
                  <a:tcPr marL="68580" marR="68580" marT="0" marB="0"/>
                </a:tc>
                <a:tc>
                  <a:txBody>
                    <a:bodyPr/>
                    <a:lstStyle/>
                    <a:p>
                      <a:pPr algn="ctr" hangingPunct="0">
                        <a:lnSpc>
                          <a:spcPts val="1400"/>
                        </a:lnSpc>
                        <a:spcBef>
                          <a:spcPts val="600"/>
                        </a:spcBef>
                        <a:spcAft>
                          <a:spcPts val="900"/>
                        </a:spcAft>
                      </a:pPr>
                      <a:r>
                        <a:rPr lang="en-GB" sz="1400" kern="1200" dirty="0">
                          <a:solidFill>
                            <a:srgbClr val="92D050"/>
                          </a:solidFill>
                        </a:rPr>
                        <a:t>4800 </a:t>
                      </a:r>
                      <a:r>
                        <a:rPr lang="en-GB" sz="1400" kern="1200" dirty="0"/>
                        <a:t>MHz – 5000 MHz</a:t>
                      </a:r>
                      <a:endParaRPr lang="zh-CN" sz="1400" kern="1200" dirty="0">
                        <a:solidFill>
                          <a:schemeClr val="tx1"/>
                        </a:solidFill>
                        <a:latin typeface="+mn-lt"/>
                        <a:ea typeface="+mn-ea"/>
                        <a:cs typeface="+mn-cs"/>
                      </a:endParaRPr>
                    </a:p>
                  </a:txBody>
                  <a:tcPr marL="68580" marR="68580" marT="0" marB="0"/>
                </a:tc>
                <a:tc>
                  <a:txBody>
                    <a:bodyPr/>
                    <a:lstStyle/>
                    <a:p>
                      <a:pPr algn="ctr" hangingPunct="0">
                        <a:lnSpc>
                          <a:spcPts val="1400"/>
                        </a:lnSpc>
                        <a:spcBef>
                          <a:spcPts val="600"/>
                        </a:spcBef>
                        <a:spcAft>
                          <a:spcPts val="900"/>
                        </a:spcAft>
                      </a:pPr>
                      <a:r>
                        <a:rPr lang="en-GB" sz="1400" kern="1200" dirty="0"/>
                        <a:t>TDD</a:t>
                      </a:r>
                      <a:endParaRPr lang="zh-CN" sz="1400" kern="1200" dirty="0">
                        <a:solidFill>
                          <a:schemeClr val="tx1"/>
                        </a:solidFill>
                        <a:latin typeface="+mn-lt"/>
                        <a:ea typeface="+mn-ea"/>
                        <a:cs typeface="+mn-cs"/>
                      </a:endParaRPr>
                    </a:p>
                  </a:txBody>
                  <a:tcPr marL="68580" marR="68580" marT="0" marB="0"/>
                </a:tc>
                <a:extLst>
                  <a:ext uri="{0D108BD9-81ED-4DB2-BD59-A6C34878D82A}">
                    <a16:rowId xmlns="" xmlns:a16="http://schemas.microsoft.com/office/drawing/2014/main" val="10002"/>
                  </a:ext>
                </a:extLst>
              </a:tr>
            </a:tbl>
          </a:graphicData>
        </a:graphic>
      </p:graphicFrame>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dirty="0"/>
              <a:t>Agreement on operating band</a:t>
            </a:r>
            <a:endParaRPr lang="zh-CN" altLang="en-US" dirty="0"/>
          </a:p>
        </p:txBody>
      </p:sp>
      <p:sp>
        <p:nvSpPr>
          <p:cNvPr id="3" name="Content Placeholder 2"/>
          <p:cNvSpPr>
            <a:spLocks noGrp="1"/>
          </p:cNvSpPr>
          <p:nvPr>
            <p:ph idx="1"/>
          </p:nvPr>
        </p:nvSpPr>
        <p:spPr/>
        <p:txBody>
          <a:bodyPr>
            <a:normAutofit/>
          </a:bodyPr>
          <a:lstStyle/>
          <a:p>
            <a:r>
              <a:rPr lang="en-GB" altLang="zh-CN" sz="2400" dirty="0"/>
              <a:t>Include all FR2 operating bands introduced in Rel-15, i.e. n257, n258, n260 and n261 for IAB specifications. </a:t>
            </a:r>
          </a:p>
          <a:p>
            <a:pPr lvl="1"/>
            <a:r>
              <a:rPr lang="en-GB" altLang="zh-CN" sz="2000" dirty="0"/>
              <a:t>For new FR2 bands introduced in future, it is not precluded to be included in IAB specification depending on consensus.</a:t>
            </a:r>
            <a:r>
              <a:rPr lang="en-US" altLang="zh-CN" sz="2000" dirty="0"/>
              <a:t> </a:t>
            </a:r>
          </a:p>
          <a:p>
            <a:r>
              <a:rPr lang="en-US" altLang="zh-CN" sz="2400" dirty="0"/>
              <a:t>Introduce FR1 band n41 and n79 in IAB specifications.</a:t>
            </a:r>
            <a:endParaRPr lang="zh-CN" altLang="en-US" sz="2400" dirty="0"/>
          </a:p>
        </p:txBody>
      </p:sp>
      <p:graphicFrame>
        <p:nvGraphicFramePr>
          <p:cNvPr id="4" name="Table 3"/>
          <p:cNvGraphicFramePr>
            <a:graphicFrameLocks noGrp="1"/>
          </p:cNvGraphicFramePr>
          <p:nvPr/>
        </p:nvGraphicFramePr>
        <p:xfrm>
          <a:off x="2057400" y="3998023"/>
          <a:ext cx="4727575" cy="1259776"/>
        </p:xfrm>
        <a:graphic>
          <a:graphicData uri="http://schemas.openxmlformats.org/drawingml/2006/table">
            <a:tbl>
              <a:tblPr firstRow="1" firstCol="1" bandRow="1">
                <a:tableStyleId>{5940675A-B579-460E-94D1-54222C63F5DA}</a:tableStyleId>
              </a:tblPr>
              <a:tblGrid>
                <a:gridCol w="1069975">
                  <a:extLst>
                    <a:ext uri="{9D8B030D-6E8A-4147-A177-3AD203B41FA5}">
                      <a16:colId xmlns="" xmlns:a16="http://schemas.microsoft.com/office/drawing/2014/main" val="20000"/>
                    </a:ext>
                  </a:extLst>
                </a:gridCol>
                <a:gridCol w="2840990">
                  <a:extLst>
                    <a:ext uri="{9D8B030D-6E8A-4147-A177-3AD203B41FA5}">
                      <a16:colId xmlns="" xmlns:a16="http://schemas.microsoft.com/office/drawing/2014/main" val="20001"/>
                    </a:ext>
                  </a:extLst>
                </a:gridCol>
                <a:gridCol w="816610">
                  <a:extLst>
                    <a:ext uri="{9D8B030D-6E8A-4147-A177-3AD203B41FA5}">
                      <a16:colId xmlns="" xmlns:a16="http://schemas.microsoft.com/office/drawing/2014/main" val="20002"/>
                    </a:ext>
                  </a:extLst>
                </a:gridCol>
              </a:tblGrid>
              <a:tr h="447040">
                <a:tc>
                  <a:txBody>
                    <a:bodyPr/>
                    <a:lstStyle/>
                    <a:p>
                      <a:pPr algn="ctr" hangingPunct="0">
                        <a:lnSpc>
                          <a:spcPts val="1400"/>
                        </a:lnSpc>
                        <a:spcBef>
                          <a:spcPts val="600"/>
                        </a:spcBef>
                        <a:spcAft>
                          <a:spcPts val="900"/>
                        </a:spcAft>
                      </a:pPr>
                      <a:r>
                        <a:rPr lang="en-GB" sz="1400" kern="1200" dirty="0"/>
                        <a:t>NR operating band</a:t>
                      </a:r>
                      <a:endParaRPr lang="zh-CN" sz="1400" kern="1200" dirty="0">
                        <a:solidFill>
                          <a:schemeClr val="tx1"/>
                        </a:solidFill>
                        <a:latin typeface="+mn-lt"/>
                        <a:ea typeface="+mn-ea"/>
                        <a:cs typeface="+mn-cs"/>
                      </a:endParaRPr>
                    </a:p>
                  </a:txBody>
                  <a:tcPr marL="68580" marR="68580" marT="0" marB="0"/>
                </a:tc>
                <a:tc>
                  <a:txBody>
                    <a:bodyPr/>
                    <a:lstStyle/>
                    <a:p>
                      <a:pPr algn="ctr" hangingPunct="0">
                        <a:lnSpc>
                          <a:spcPts val="1400"/>
                        </a:lnSpc>
                        <a:spcBef>
                          <a:spcPts val="600"/>
                        </a:spcBef>
                        <a:spcAft>
                          <a:spcPts val="900"/>
                        </a:spcAft>
                      </a:pPr>
                      <a:r>
                        <a:rPr lang="en-GB" sz="1400" kern="1200" dirty="0"/>
                        <a:t>Uplink (UL) and Downlink (DL) operating band</a:t>
                      </a:r>
                      <a:br>
                        <a:rPr lang="en-GB" sz="1400" kern="1200" dirty="0"/>
                      </a:br>
                      <a:r>
                        <a:rPr lang="en-GB" sz="1400" kern="1200" dirty="0" err="1"/>
                        <a:t>FUL,low</a:t>
                      </a:r>
                      <a:r>
                        <a:rPr lang="en-GB" sz="1400" kern="1200" dirty="0"/>
                        <a:t>   –  </a:t>
                      </a:r>
                      <a:r>
                        <a:rPr lang="en-GB" sz="1400" kern="1200" dirty="0" err="1"/>
                        <a:t>FUL,high</a:t>
                      </a:r>
                      <a:endParaRPr lang="zh-CN" sz="1400" kern="1200" dirty="0"/>
                    </a:p>
                    <a:p>
                      <a:pPr algn="ctr" hangingPunct="0">
                        <a:lnSpc>
                          <a:spcPts val="1400"/>
                        </a:lnSpc>
                        <a:spcBef>
                          <a:spcPts val="600"/>
                        </a:spcBef>
                        <a:spcAft>
                          <a:spcPts val="900"/>
                        </a:spcAft>
                      </a:pPr>
                      <a:r>
                        <a:rPr lang="en-GB" sz="1400" kern="1200" dirty="0" err="1"/>
                        <a:t>FDL,low</a:t>
                      </a:r>
                      <a:r>
                        <a:rPr lang="en-GB" sz="1400" kern="1200" dirty="0"/>
                        <a:t>   –  </a:t>
                      </a:r>
                      <a:r>
                        <a:rPr lang="en-GB" sz="1400" kern="1200" dirty="0" err="1"/>
                        <a:t>FDL,high</a:t>
                      </a:r>
                      <a:endParaRPr lang="zh-CN" sz="1400" kern="1200" dirty="0">
                        <a:solidFill>
                          <a:schemeClr val="tx1"/>
                        </a:solidFill>
                        <a:latin typeface="+mn-lt"/>
                        <a:ea typeface="+mn-ea"/>
                        <a:cs typeface="+mn-cs"/>
                      </a:endParaRPr>
                    </a:p>
                  </a:txBody>
                  <a:tcPr marL="68580" marR="68580" marT="0" marB="0"/>
                </a:tc>
                <a:tc>
                  <a:txBody>
                    <a:bodyPr/>
                    <a:lstStyle/>
                    <a:p>
                      <a:pPr algn="ctr" hangingPunct="0">
                        <a:lnSpc>
                          <a:spcPts val="1400"/>
                        </a:lnSpc>
                        <a:spcBef>
                          <a:spcPts val="600"/>
                        </a:spcBef>
                        <a:spcAft>
                          <a:spcPts val="900"/>
                        </a:spcAft>
                      </a:pPr>
                      <a:r>
                        <a:rPr lang="en-GB" sz="1400" kern="1200"/>
                        <a:t>Duplex Mode</a:t>
                      </a:r>
                      <a:endParaRPr lang="zh-CN" sz="1400" kern="1200">
                        <a:solidFill>
                          <a:schemeClr val="tx1"/>
                        </a:solidFill>
                        <a:latin typeface="+mn-lt"/>
                        <a:ea typeface="+mn-ea"/>
                        <a:cs typeface="+mn-cs"/>
                      </a:endParaRPr>
                    </a:p>
                  </a:txBody>
                  <a:tcPr marL="68580" marR="68580" marT="0" marB="0"/>
                </a:tc>
                <a:extLst>
                  <a:ext uri="{0D108BD9-81ED-4DB2-BD59-A6C34878D82A}">
                    <a16:rowId xmlns="" xmlns:a16="http://schemas.microsoft.com/office/drawing/2014/main" val="10000"/>
                  </a:ext>
                </a:extLst>
              </a:tr>
              <a:tr h="0">
                <a:tc>
                  <a:txBody>
                    <a:bodyPr/>
                    <a:lstStyle/>
                    <a:p>
                      <a:pPr algn="ctr" hangingPunct="0">
                        <a:lnSpc>
                          <a:spcPts val="1400"/>
                        </a:lnSpc>
                        <a:spcBef>
                          <a:spcPts val="600"/>
                        </a:spcBef>
                        <a:spcAft>
                          <a:spcPts val="900"/>
                        </a:spcAft>
                      </a:pPr>
                      <a:r>
                        <a:rPr lang="en-GB" sz="1400" kern="1200"/>
                        <a:t>n41</a:t>
                      </a:r>
                      <a:endParaRPr lang="zh-CN" sz="1400" kern="1200">
                        <a:solidFill>
                          <a:schemeClr val="tx1"/>
                        </a:solidFill>
                        <a:latin typeface="+mn-lt"/>
                        <a:ea typeface="+mn-ea"/>
                        <a:cs typeface="+mn-cs"/>
                      </a:endParaRPr>
                    </a:p>
                  </a:txBody>
                  <a:tcPr marL="68580" marR="68580" marT="0" marB="0"/>
                </a:tc>
                <a:tc>
                  <a:txBody>
                    <a:bodyPr/>
                    <a:lstStyle/>
                    <a:p>
                      <a:pPr algn="ctr" hangingPunct="0">
                        <a:lnSpc>
                          <a:spcPts val="1400"/>
                        </a:lnSpc>
                        <a:spcBef>
                          <a:spcPts val="600"/>
                        </a:spcBef>
                        <a:spcAft>
                          <a:spcPts val="900"/>
                        </a:spcAft>
                      </a:pPr>
                      <a:r>
                        <a:rPr lang="en-GB" sz="1400" kern="1200" dirty="0"/>
                        <a:t>2496 MHz – 2690 MHz</a:t>
                      </a:r>
                      <a:endParaRPr lang="zh-CN" sz="1400" kern="1200" dirty="0">
                        <a:solidFill>
                          <a:schemeClr val="tx1"/>
                        </a:solidFill>
                        <a:latin typeface="+mn-lt"/>
                        <a:ea typeface="+mn-ea"/>
                        <a:cs typeface="+mn-cs"/>
                      </a:endParaRPr>
                    </a:p>
                  </a:txBody>
                  <a:tcPr marL="68580" marR="68580" marT="0" marB="0"/>
                </a:tc>
                <a:tc>
                  <a:txBody>
                    <a:bodyPr/>
                    <a:lstStyle/>
                    <a:p>
                      <a:pPr algn="ctr" hangingPunct="0">
                        <a:lnSpc>
                          <a:spcPts val="1400"/>
                        </a:lnSpc>
                        <a:spcBef>
                          <a:spcPts val="600"/>
                        </a:spcBef>
                        <a:spcAft>
                          <a:spcPts val="900"/>
                        </a:spcAft>
                      </a:pPr>
                      <a:r>
                        <a:rPr lang="en-GB" sz="1400" kern="1200"/>
                        <a:t>TDD</a:t>
                      </a:r>
                      <a:endParaRPr lang="zh-CN" sz="1400" kern="1200">
                        <a:solidFill>
                          <a:schemeClr val="tx1"/>
                        </a:solidFill>
                        <a:latin typeface="+mn-lt"/>
                        <a:ea typeface="+mn-ea"/>
                        <a:cs typeface="+mn-cs"/>
                      </a:endParaRPr>
                    </a:p>
                  </a:txBody>
                  <a:tcPr marL="68580" marR="68580" marT="0" marB="0"/>
                </a:tc>
                <a:extLst>
                  <a:ext uri="{0D108BD9-81ED-4DB2-BD59-A6C34878D82A}">
                    <a16:rowId xmlns="" xmlns:a16="http://schemas.microsoft.com/office/drawing/2014/main" val="10001"/>
                  </a:ext>
                </a:extLst>
              </a:tr>
              <a:tr h="180276">
                <a:tc>
                  <a:txBody>
                    <a:bodyPr/>
                    <a:lstStyle/>
                    <a:p>
                      <a:pPr algn="ctr" hangingPunct="0">
                        <a:lnSpc>
                          <a:spcPts val="1400"/>
                        </a:lnSpc>
                        <a:spcBef>
                          <a:spcPts val="600"/>
                        </a:spcBef>
                        <a:spcAft>
                          <a:spcPts val="900"/>
                        </a:spcAft>
                      </a:pPr>
                      <a:r>
                        <a:rPr lang="en-GB" sz="1400" kern="1200" dirty="0"/>
                        <a:t>n79</a:t>
                      </a:r>
                      <a:endParaRPr lang="zh-CN" sz="1400" kern="1200" dirty="0">
                        <a:solidFill>
                          <a:schemeClr val="tx1"/>
                        </a:solidFill>
                        <a:latin typeface="+mn-lt"/>
                        <a:ea typeface="+mn-ea"/>
                        <a:cs typeface="+mn-cs"/>
                      </a:endParaRPr>
                    </a:p>
                  </a:txBody>
                  <a:tcPr marL="68580" marR="68580" marT="0" marB="0"/>
                </a:tc>
                <a:tc>
                  <a:txBody>
                    <a:bodyPr/>
                    <a:lstStyle/>
                    <a:p>
                      <a:pPr algn="ctr" hangingPunct="0">
                        <a:lnSpc>
                          <a:spcPts val="1400"/>
                        </a:lnSpc>
                        <a:spcBef>
                          <a:spcPts val="600"/>
                        </a:spcBef>
                        <a:spcAft>
                          <a:spcPts val="900"/>
                        </a:spcAft>
                      </a:pPr>
                      <a:r>
                        <a:rPr lang="en-GB" sz="1400" kern="1200" dirty="0">
                          <a:solidFill>
                            <a:schemeClr val="tx1"/>
                          </a:solidFill>
                          <a:latin typeface="+mn-lt"/>
                          <a:ea typeface="+mn-ea"/>
                          <a:cs typeface="+mn-cs"/>
                        </a:rPr>
                        <a:t>4400 MHz </a:t>
                      </a:r>
                      <a:r>
                        <a:rPr lang="en-GB" sz="1400" kern="1200" dirty="0"/>
                        <a:t>– 5000 MHz</a:t>
                      </a:r>
                      <a:endParaRPr lang="zh-CN" sz="1400" kern="1200" dirty="0">
                        <a:solidFill>
                          <a:schemeClr val="tx1"/>
                        </a:solidFill>
                        <a:latin typeface="+mn-lt"/>
                        <a:ea typeface="+mn-ea"/>
                        <a:cs typeface="+mn-cs"/>
                      </a:endParaRPr>
                    </a:p>
                  </a:txBody>
                  <a:tcPr marL="68580" marR="68580" marT="0" marB="0"/>
                </a:tc>
                <a:tc>
                  <a:txBody>
                    <a:bodyPr/>
                    <a:lstStyle/>
                    <a:p>
                      <a:pPr algn="ctr" hangingPunct="0">
                        <a:lnSpc>
                          <a:spcPts val="1400"/>
                        </a:lnSpc>
                        <a:spcBef>
                          <a:spcPts val="600"/>
                        </a:spcBef>
                        <a:spcAft>
                          <a:spcPts val="900"/>
                        </a:spcAft>
                      </a:pPr>
                      <a:r>
                        <a:rPr lang="en-GB" sz="1400" kern="1200" dirty="0"/>
                        <a:t>TDD</a:t>
                      </a:r>
                      <a:endParaRPr lang="zh-CN" sz="1400" kern="1200" dirty="0">
                        <a:solidFill>
                          <a:schemeClr val="tx1"/>
                        </a:solidFill>
                        <a:latin typeface="+mn-lt"/>
                        <a:ea typeface="+mn-ea"/>
                        <a:cs typeface="+mn-cs"/>
                      </a:endParaRPr>
                    </a:p>
                  </a:txBody>
                  <a:tcPr marL="68580" marR="68580" marT="0" marB="0"/>
                </a:tc>
                <a:extLst>
                  <a:ext uri="{0D108BD9-81ED-4DB2-BD59-A6C34878D82A}">
                    <a16:rowId xmlns="" xmlns:a16="http://schemas.microsoft.com/office/drawing/2014/main" val="10002"/>
                  </a:ext>
                </a:extLst>
              </a:tr>
            </a:tbl>
          </a:graphicData>
        </a:graphic>
      </p:graphicFrame>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altLang="zh-CN" dirty="0"/>
              <a:t>WF on FR, SU and channel arrangement</a:t>
            </a:r>
            <a:endParaRPr lang="zh-CN" altLang="en-US" dirty="0"/>
          </a:p>
        </p:txBody>
      </p:sp>
      <p:sp>
        <p:nvSpPr>
          <p:cNvPr id="3" name="Content Placeholder 2"/>
          <p:cNvSpPr>
            <a:spLocks noGrp="1"/>
          </p:cNvSpPr>
          <p:nvPr>
            <p:ph idx="1"/>
          </p:nvPr>
        </p:nvSpPr>
        <p:spPr/>
        <p:txBody>
          <a:bodyPr>
            <a:normAutofit lnSpcReduction="10000"/>
          </a:bodyPr>
          <a:lstStyle/>
          <a:p>
            <a:r>
              <a:rPr lang="en-US" altLang="zh-CN" sz="2400" dirty="0"/>
              <a:t>For below aspects existing definition in NR BS spec TS38.104 shall be applied for IAB </a:t>
            </a:r>
          </a:p>
          <a:p>
            <a:pPr lvl="1"/>
            <a:r>
              <a:rPr lang="en-US" altLang="zh-CN" sz="2000" dirty="0"/>
              <a:t>Frequency range, i.e. FR1 and FR2</a:t>
            </a:r>
          </a:p>
          <a:p>
            <a:pPr lvl="1"/>
            <a:r>
              <a:rPr lang="en-US" altLang="zh-CN" sz="2000" dirty="0"/>
              <a:t>Spectrum utilization, including transmission RB allocation in </a:t>
            </a:r>
            <a:r>
              <a:rPr lang="en-GB" altLang="zh-CN" sz="2000" dirty="0"/>
              <a:t>table 5.3.2.-1 for FR1 and table 5.3.2-2 for FR2, </a:t>
            </a:r>
            <a:r>
              <a:rPr lang="en-US" altLang="zh-CN" sz="2000" dirty="0"/>
              <a:t> and minimum guard band</a:t>
            </a:r>
            <a:r>
              <a:rPr lang="en-GB" altLang="zh-CN" sz="2000" dirty="0"/>
              <a:t> in table 5.3.3-1 for FR1 and in table 5.3.3-2 for FR2.</a:t>
            </a:r>
          </a:p>
          <a:p>
            <a:pPr lvl="1"/>
            <a:r>
              <a:rPr lang="en-GB" altLang="zh-CN" sz="2000" dirty="0"/>
              <a:t>Channel arrangement, i.e. channel spacing, channel raster and sync raster defined in </a:t>
            </a:r>
            <a:r>
              <a:rPr lang="en-GB" altLang="zh-CN" sz="2000" dirty="0" err="1"/>
              <a:t>subclause</a:t>
            </a:r>
            <a:r>
              <a:rPr lang="en-GB" altLang="zh-CN" sz="2000" dirty="0"/>
              <a:t> 5.4</a:t>
            </a:r>
          </a:p>
          <a:p>
            <a:r>
              <a:rPr lang="en-GB" altLang="zh-CN" sz="2400" dirty="0"/>
              <a:t>Regarding how to implement above requirements in IAB specification there are two options:</a:t>
            </a:r>
          </a:p>
          <a:p>
            <a:pPr lvl="1"/>
            <a:r>
              <a:rPr lang="en-GB" altLang="zh-CN" sz="2000" dirty="0"/>
              <a:t>Option 1: refer to TS38.104 [Samsung,</a:t>
            </a:r>
            <a:r>
              <a:rPr lang="en-US" altLang="en-GB" sz="2000" dirty="0"/>
              <a:t>ZTE, Nokia, </a:t>
            </a:r>
            <a:r>
              <a:rPr lang="en-US" altLang="en-GB" sz="2000" dirty="0">
                <a:solidFill>
                  <a:srgbClr val="7030A0"/>
                </a:solidFill>
              </a:rPr>
              <a:t>Ericsson</a:t>
            </a:r>
            <a:r>
              <a:rPr lang="en-GB" altLang="zh-CN" sz="2000" dirty="0"/>
              <a:t>]</a:t>
            </a:r>
          </a:p>
          <a:p>
            <a:pPr lvl="1"/>
            <a:r>
              <a:rPr lang="en-GB" altLang="zh-CN" sz="2000" dirty="0"/>
              <a:t>Option 2: include all corresponding the same definitions of TS38.104 in IAB spec </a:t>
            </a:r>
            <a:r>
              <a:rPr lang="en-GB" altLang="zh-CN" sz="2000"/>
              <a:t>[</a:t>
            </a:r>
            <a:r>
              <a:rPr lang="en-GB" altLang="zh-CN" sz="2000">
                <a:solidFill>
                  <a:srgbClr val="FFC000"/>
                </a:solidFill>
              </a:rPr>
              <a:t>Huawei, Qualcomm</a:t>
            </a:r>
            <a:r>
              <a:rPr lang="en-GB" altLang="zh-CN" sz="2000"/>
              <a:t>]</a:t>
            </a:r>
            <a:endParaRPr lang="en-GB" altLang="zh-CN" sz="2000" dirty="0"/>
          </a:p>
          <a:p>
            <a:endParaRPr lang="en-GB" altLang="zh-CN" sz="2400" dirty="0"/>
          </a:p>
          <a:p>
            <a:pPr lvl="1"/>
            <a:endParaRPr lang="en-US" altLang="zh-CN" sz="20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dirty="0"/>
              <a:t>WF on RB alignment </a:t>
            </a:r>
            <a:endParaRPr lang="zh-CN" altLang="en-US" dirty="0"/>
          </a:p>
        </p:txBody>
      </p:sp>
      <p:sp>
        <p:nvSpPr>
          <p:cNvPr id="3" name="Content Placeholder 2"/>
          <p:cNvSpPr>
            <a:spLocks noGrp="1"/>
          </p:cNvSpPr>
          <p:nvPr>
            <p:ph idx="1"/>
          </p:nvPr>
        </p:nvSpPr>
        <p:spPr/>
        <p:txBody>
          <a:bodyPr/>
          <a:lstStyle/>
          <a:p>
            <a:r>
              <a:rPr lang="en-US" altLang="zh-CN" sz="2400" dirty="0"/>
              <a:t>The RB alignment defined in TS38.101-1 </a:t>
            </a:r>
            <a:r>
              <a:rPr lang="en-US" altLang="zh-CN" sz="2400" dirty="0">
                <a:solidFill>
                  <a:srgbClr val="FF0000"/>
                </a:solidFill>
              </a:rPr>
              <a:t>and</a:t>
            </a:r>
            <a:r>
              <a:rPr lang="en-US" altLang="zh-CN" sz="2400" dirty="0">
                <a:solidFill>
                  <a:schemeClr val="accent1"/>
                </a:solidFill>
              </a:rPr>
              <a:t>/or</a:t>
            </a:r>
            <a:r>
              <a:rPr lang="en-US" altLang="zh-CN" sz="2400" dirty="0">
                <a:solidFill>
                  <a:srgbClr val="FF0000"/>
                </a:solidFill>
              </a:rPr>
              <a:t> TS 38.101-2</a:t>
            </a:r>
            <a:r>
              <a:rPr lang="en-US" altLang="zh-CN" sz="2400" dirty="0"/>
              <a:t> shall be applied for IAB-MT</a:t>
            </a:r>
          </a:p>
          <a:p>
            <a:r>
              <a:rPr lang="en-US" altLang="zh-CN" sz="2400" dirty="0" smtClean="0"/>
              <a:t>The </a:t>
            </a:r>
            <a:r>
              <a:rPr lang="en-US" altLang="zh-CN" sz="2400" dirty="0"/>
              <a:t>RB alignment defined in TS38.104 shall be applied for IAB-DU.</a:t>
            </a:r>
          </a:p>
          <a:p>
            <a:r>
              <a:rPr lang="en-GB" altLang="zh-CN" sz="2400" dirty="0"/>
              <a:t>Regarding how to implement above requirements in IAB specification there are two options:</a:t>
            </a:r>
          </a:p>
          <a:p>
            <a:pPr lvl="1"/>
            <a:r>
              <a:rPr lang="en-GB" altLang="zh-CN" sz="2000" dirty="0"/>
              <a:t>Option 1: refer to TS38.104 </a:t>
            </a:r>
            <a:r>
              <a:rPr lang="en-GB" altLang="zh-CN" sz="2000" dirty="0">
                <a:solidFill>
                  <a:srgbClr val="FF0000"/>
                </a:solidFill>
              </a:rPr>
              <a:t>for IAB-DU</a:t>
            </a:r>
            <a:r>
              <a:rPr lang="en-GB" altLang="zh-CN" sz="2000" dirty="0">
                <a:solidFill>
                  <a:schemeClr val="accent1"/>
                </a:solidFill>
              </a:rPr>
              <a:t>,</a:t>
            </a:r>
            <a:r>
              <a:rPr lang="en-GB" altLang="zh-CN" sz="2000" dirty="0"/>
              <a:t> </a:t>
            </a:r>
            <a:r>
              <a:rPr lang="en-GB" altLang="zh-CN" sz="2000" strike="sngStrike" dirty="0">
                <a:solidFill>
                  <a:schemeClr val="accent1"/>
                </a:solidFill>
              </a:rPr>
              <a:t>and</a:t>
            </a:r>
            <a:r>
              <a:rPr lang="en-GB" altLang="zh-CN" sz="2000" dirty="0"/>
              <a:t> TS38.101-1 </a:t>
            </a:r>
            <a:r>
              <a:rPr lang="en-US" altLang="zh-CN" sz="2000" dirty="0">
                <a:solidFill>
                  <a:srgbClr val="FF0000"/>
                </a:solidFill>
              </a:rPr>
              <a:t>and</a:t>
            </a:r>
            <a:r>
              <a:rPr lang="en-US" altLang="zh-CN" sz="2000" dirty="0">
                <a:solidFill>
                  <a:schemeClr val="accent1"/>
                </a:solidFill>
              </a:rPr>
              <a:t>/or</a:t>
            </a:r>
            <a:r>
              <a:rPr lang="en-US" altLang="zh-CN" sz="2000" dirty="0">
                <a:solidFill>
                  <a:srgbClr val="FF0000"/>
                </a:solidFill>
              </a:rPr>
              <a:t> TS 38.101-2</a:t>
            </a:r>
            <a:r>
              <a:rPr lang="en-US" altLang="zh-CN" sz="2000" dirty="0"/>
              <a:t> </a:t>
            </a:r>
            <a:r>
              <a:rPr lang="en-GB" altLang="zh-CN" sz="2000" strike="sngStrike" dirty="0">
                <a:solidFill>
                  <a:srgbClr val="FF0000"/>
                </a:solidFill>
              </a:rPr>
              <a:t>for IAB-DU and </a:t>
            </a:r>
            <a:r>
              <a:rPr lang="en-GB" altLang="zh-CN" sz="2000" dirty="0"/>
              <a:t> </a:t>
            </a:r>
            <a:r>
              <a:rPr lang="en-GB" altLang="zh-CN" sz="2000" dirty="0">
                <a:solidFill>
                  <a:srgbClr val="FF0000"/>
                </a:solidFill>
              </a:rPr>
              <a:t>for</a:t>
            </a:r>
            <a:r>
              <a:rPr lang="en-GB" altLang="zh-CN" sz="2000" dirty="0"/>
              <a:t> IAB-MT </a:t>
            </a:r>
            <a:r>
              <a:rPr lang="en-GB" altLang="zh-CN" sz="2000" strike="sngStrike" dirty="0">
                <a:solidFill>
                  <a:srgbClr val="FF0000"/>
                </a:solidFill>
              </a:rPr>
              <a:t>respectively</a:t>
            </a:r>
            <a:r>
              <a:rPr lang="en-US" altLang="en-GB" sz="2000" dirty="0" smtClean="0"/>
              <a:t>[ZTE</a:t>
            </a:r>
            <a:r>
              <a:rPr lang="en-US" altLang="en-GB" sz="2000" dirty="0"/>
              <a:t>, Nokia, </a:t>
            </a:r>
            <a:r>
              <a:rPr lang="en-US" altLang="en-GB" sz="2000" dirty="0" smtClean="0"/>
              <a:t>Qualcomm</a:t>
            </a:r>
            <a:r>
              <a:rPr lang="en-US" altLang="en-GB" sz="2000" dirty="0" smtClean="0">
                <a:solidFill>
                  <a:schemeClr val="accent1"/>
                </a:solidFill>
              </a:rPr>
              <a:t>, Samsung</a:t>
            </a:r>
            <a:r>
              <a:rPr lang="en-US" altLang="en-GB" sz="2000" dirty="0" smtClean="0"/>
              <a:t>]</a:t>
            </a:r>
            <a:endParaRPr lang="en-GB" altLang="zh-CN" sz="2000" dirty="0"/>
          </a:p>
          <a:p>
            <a:pPr lvl="1"/>
            <a:r>
              <a:rPr lang="en-GB" altLang="zh-CN" sz="2000" dirty="0"/>
              <a:t>Option 2: include all corresponding the same definitions of TS38.104</a:t>
            </a:r>
            <a:r>
              <a:rPr lang="en-GB" altLang="zh-CN" sz="2000" dirty="0">
                <a:solidFill>
                  <a:srgbClr val="FF0000"/>
                </a:solidFill>
              </a:rPr>
              <a:t>,</a:t>
            </a:r>
            <a:r>
              <a:rPr lang="en-GB" altLang="zh-CN" sz="2000" dirty="0"/>
              <a:t> </a:t>
            </a:r>
            <a:r>
              <a:rPr lang="en-GB" altLang="zh-CN" sz="2000" strike="sngStrike" dirty="0">
                <a:solidFill>
                  <a:srgbClr val="FF0000"/>
                </a:solidFill>
              </a:rPr>
              <a:t>and</a:t>
            </a:r>
            <a:r>
              <a:rPr lang="en-GB" altLang="zh-CN" sz="2000" dirty="0"/>
              <a:t> TS38.101-1</a:t>
            </a:r>
            <a:r>
              <a:rPr lang="en-GB" altLang="zh-CN" sz="2000" dirty="0">
                <a:solidFill>
                  <a:srgbClr val="FF0000"/>
                </a:solidFill>
              </a:rPr>
              <a:t> and</a:t>
            </a:r>
            <a:r>
              <a:rPr lang="en-GB" altLang="zh-CN" sz="2000" dirty="0">
                <a:solidFill>
                  <a:schemeClr val="accent1"/>
                </a:solidFill>
              </a:rPr>
              <a:t>/or</a:t>
            </a:r>
            <a:r>
              <a:rPr lang="en-GB" altLang="zh-CN" sz="2000" dirty="0">
                <a:solidFill>
                  <a:srgbClr val="FF0000"/>
                </a:solidFill>
              </a:rPr>
              <a:t> 38.101-2</a:t>
            </a:r>
            <a:r>
              <a:rPr lang="en-GB" altLang="zh-CN" sz="2000" dirty="0"/>
              <a:t> in IAB spec</a:t>
            </a:r>
            <a:r>
              <a:rPr lang="en-GB" altLang="zh-CN" sz="2000" dirty="0" smtClean="0">
                <a:solidFill>
                  <a:srgbClr val="7030A0"/>
                </a:solidFill>
              </a:rPr>
              <a:t>[</a:t>
            </a:r>
            <a:r>
              <a:rPr lang="en-GB" altLang="zh-CN" sz="2000" dirty="0" err="1" smtClean="0">
                <a:solidFill>
                  <a:srgbClr val="7030A0"/>
                </a:solidFill>
              </a:rPr>
              <a:t>Ericsson</a:t>
            </a:r>
            <a:r>
              <a:rPr lang="en-GB" altLang="zh-CN" sz="2000" dirty="0" err="1" smtClean="0">
                <a:solidFill>
                  <a:srgbClr val="FFC000"/>
                </a:solidFill>
              </a:rPr>
              <a:t>,Huawei</a:t>
            </a:r>
            <a:r>
              <a:rPr lang="en-GB" altLang="zh-CN" sz="2000" dirty="0">
                <a:solidFill>
                  <a:srgbClr val="7030A0"/>
                </a:solidFill>
              </a:rPr>
              <a:t>]</a:t>
            </a:r>
          </a:p>
          <a:p>
            <a:pPr lvl="1"/>
            <a:endParaRPr lang="en-GB" altLang="zh-CN" sz="2000" dirty="0"/>
          </a:p>
          <a:p>
            <a:endParaRPr lang="en-US" altLang="zh-CN" dirty="0"/>
          </a:p>
          <a:p>
            <a:endParaRPr lang="zh-CN" alt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639762"/>
          </a:xfrm>
        </p:spPr>
        <p:txBody>
          <a:bodyPr>
            <a:noAutofit/>
          </a:bodyPr>
          <a:lstStyle/>
          <a:p>
            <a:r>
              <a:rPr lang="en-US" altLang="zh-CN" sz="2800" dirty="0"/>
              <a:t>WF on IAB channel bandwidth per operating band </a:t>
            </a:r>
            <a:endParaRPr lang="zh-CN" altLang="en-US" sz="2800" dirty="0"/>
          </a:p>
        </p:txBody>
      </p:sp>
      <p:graphicFrame>
        <p:nvGraphicFramePr>
          <p:cNvPr id="5" name="Table 4"/>
          <p:cNvGraphicFramePr>
            <a:graphicFrameLocks noGrp="1"/>
          </p:cNvGraphicFramePr>
          <p:nvPr/>
        </p:nvGraphicFramePr>
        <p:xfrm>
          <a:off x="2057400" y="2971801"/>
          <a:ext cx="4183928" cy="1560195"/>
        </p:xfrm>
        <a:graphic>
          <a:graphicData uri="http://schemas.openxmlformats.org/drawingml/2006/table">
            <a:tbl>
              <a:tblPr firstRow="1" firstCol="1" bandRow="1">
                <a:tableStyleId>{5940675A-B579-460E-94D1-54222C63F5DA}</a:tableStyleId>
              </a:tblPr>
              <a:tblGrid>
                <a:gridCol w="767333">
                  <a:extLst>
                    <a:ext uri="{9D8B030D-6E8A-4147-A177-3AD203B41FA5}">
                      <a16:colId xmlns="" xmlns:a16="http://schemas.microsoft.com/office/drawing/2014/main" val="20000"/>
                    </a:ext>
                  </a:extLst>
                </a:gridCol>
                <a:gridCol w="681980">
                  <a:extLst>
                    <a:ext uri="{9D8B030D-6E8A-4147-A177-3AD203B41FA5}">
                      <a16:colId xmlns="" xmlns:a16="http://schemas.microsoft.com/office/drawing/2014/main" val="20001"/>
                    </a:ext>
                  </a:extLst>
                </a:gridCol>
                <a:gridCol w="681980">
                  <a:extLst>
                    <a:ext uri="{9D8B030D-6E8A-4147-A177-3AD203B41FA5}">
                      <a16:colId xmlns="" xmlns:a16="http://schemas.microsoft.com/office/drawing/2014/main" val="20002"/>
                    </a:ext>
                  </a:extLst>
                </a:gridCol>
                <a:gridCol w="681980">
                  <a:extLst>
                    <a:ext uri="{9D8B030D-6E8A-4147-A177-3AD203B41FA5}">
                      <a16:colId xmlns="" xmlns:a16="http://schemas.microsoft.com/office/drawing/2014/main" val="20003"/>
                    </a:ext>
                  </a:extLst>
                </a:gridCol>
                <a:gridCol w="688675">
                  <a:extLst>
                    <a:ext uri="{9D8B030D-6E8A-4147-A177-3AD203B41FA5}">
                      <a16:colId xmlns="" xmlns:a16="http://schemas.microsoft.com/office/drawing/2014/main" val="20004"/>
                    </a:ext>
                  </a:extLst>
                </a:gridCol>
                <a:gridCol w="681980">
                  <a:extLst>
                    <a:ext uri="{9D8B030D-6E8A-4147-A177-3AD203B41FA5}">
                      <a16:colId xmlns="" xmlns:a16="http://schemas.microsoft.com/office/drawing/2014/main" val="20005"/>
                    </a:ext>
                  </a:extLst>
                </a:gridCol>
              </a:tblGrid>
              <a:tr h="142875">
                <a:tc gridSpan="6">
                  <a:txBody>
                    <a:bodyPr/>
                    <a:lstStyle/>
                    <a:p>
                      <a:pPr algn="ctr">
                        <a:spcAft>
                          <a:spcPts val="0"/>
                        </a:spcAft>
                      </a:pPr>
                      <a:r>
                        <a:rPr lang="en-GB" sz="900" dirty="0">
                          <a:effectLst/>
                        </a:rPr>
                        <a:t>NR band / SCS / IAB channel bandwidth</a:t>
                      </a:r>
                      <a:endParaRPr lang="zh-CN" sz="900" b="1" dirty="0">
                        <a:effectLst/>
                        <a:latin typeface="Arial" panose="020B0604020202020204"/>
                        <a:ea typeface="Malgun Gothic" panose="020B0503020000020004" charset="-127"/>
                        <a:cs typeface="Times New Roman" panose="02020603050405020304"/>
                      </a:endParaRPr>
                    </a:p>
                  </a:txBody>
                  <a:tcPr marL="68580" marR="68580" marT="0" marB="0"/>
                </a:tc>
                <a:tc hMerge="1">
                  <a:txBody>
                    <a:bodyPr/>
                    <a:lstStyle/>
                    <a:p>
                      <a:endParaRPr lang="fi-FI"/>
                    </a:p>
                  </a:txBody>
                  <a:tcPr/>
                </a:tc>
                <a:tc hMerge="1">
                  <a:txBody>
                    <a:bodyPr/>
                    <a:lstStyle/>
                    <a:p>
                      <a:endParaRPr lang="fi-FI"/>
                    </a:p>
                  </a:txBody>
                  <a:tcPr/>
                </a:tc>
                <a:tc hMerge="1">
                  <a:txBody>
                    <a:bodyPr/>
                    <a:lstStyle/>
                    <a:p>
                      <a:endParaRPr lang="fi-FI"/>
                    </a:p>
                  </a:txBody>
                  <a:tcPr/>
                </a:tc>
                <a:tc hMerge="1">
                  <a:txBody>
                    <a:bodyPr/>
                    <a:lstStyle/>
                    <a:p>
                      <a:endParaRPr lang="fi-FI"/>
                    </a:p>
                  </a:txBody>
                  <a:tcPr/>
                </a:tc>
                <a:tc hMerge="1">
                  <a:txBody>
                    <a:bodyPr/>
                    <a:lstStyle/>
                    <a:p>
                      <a:endParaRPr lang="fi-FI"/>
                    </a:p>
                  </a:txBody>
                  <a:tcPr/>
                </a:tc>
                <a:extLst>
                  <a:ext uri="{0D108BD9-81ED-4DB2-BD59-A6C34878D82A}">
                    <a16:rowId xmlns="" xmlns:a16="http://schemas.microsoft.com/office/drawing/2014/main" val="10000"/>
                  </a:ext>
                </a:extLst>
              </a:tr>
              <a:tr h="142875">
                <a:tc>
                  <a:txBody>
                    <a:bodyPr/>
                    <a:lstStyle/>
                    <a:p>
                      <a:pPr algn="ctr">
                        <a:spcAft>
                          <a:spcPts val="0"/>
                        </a:spcAft>
                      </a:pPr>
                      <a:r>
                        <a:rPr lang="en-GB" sz="900">
                          <a:effectLst/>
                        </a:rPr>
                        <a:t>NR Band</a:t>
                      </a:r>
                      <a:endParaRPr lang="zh-CN" sz="900" b="1">
                        <a:effectLst/>
                        <a:latin typeface="Arial" panose="020B0604020202020204"/>
                        <a:ea typeface="Malgun Gothic" panose="020B0503020000020004" charset="-127"/>
                        <a:cs typeface="Times New Roman" panose="02020603050405020304"/>
                      </a:endParaRPr>
                    </a:p>
                  </a:txBody>
                  <a:tcPr marL="68580" marR="68580" marT="0" marB="0" anchor="ctr"/>
                </a:tc>
                <a:tc>
                  <a:txBody>
                    <a:bodyPr/>
                    <a:lstStyle/>
                    <a:p>
                      <a:pPr algn="ctr">
                        <a:spcAft>
                          <a:spcPts val="0"/>
                        </a:spcAft>
                      </a:pPr>
                      <a:r>
                        <a:rPr lang="en-GB" sz="900" dirty="0">
                          <a:effectLst/>
                        </a:rPr>
                        <a:t>SCS</a:t>
                      </a:r>
                      <a:endParaRPr lang="zh-CN" sz="900" dirty="0">
                        <a:effectLst/>
                      </a:endParaRPr>
                    </a:p>
                    <a:p>
                      <a:pPr algn="ctr">
                        <a:spcAft>
                          <a:spcPts val="0"/>
                        </a:spcAft>
                      </a:pPr>
                      <a:r>
                        <a:rPr lang="en-GB" sz="900" dirty="0">
                          <a:effectLst/>
                        </a:rPr>
                        <a:t>kHz</a:t>
                      </a:r>
                      <a:endParaRPr lang="zh-CN" sz="900" b="1" dirty="0">
                        <a:effectLst/>
                        <a:latin typeface="Arial" panose="020B0604020202020204"/>
                        <a:ea typeface="Malgun Gothic" panose="020B0503020000020004" charset="-127"/>
                        <a:cs typeface="Times New Roman" panose="02020603050405020304"/>
                      </a:endParaRPr>
                    </a:p>
                  </a:txBody>
                  <a:tcPr marL="68580" marR="68580" marT="0" marB="0" anchor="ctr"/>
                </a:tc>
                <a:tc>
                  <a:txBody>
                    <a:bodyPr/>
                    <a:lstStyle/>
                    <a:p>
                      <a:pPr algn="ctr">
                        <a:spcAft>
                          <a:spcPts val="0"/>
                        </a:spcAft>
                      </a:pPr>
                      <a:r>
                        <a:rPr lang="en-GB" sz="900">
                          <a:effectLst/>
                        </a:rPr>
                        <a:t>50 MHz</a:t>
                      </a:r>
                      <a:endParaRPr lang="zh-CN" sz="900" b="1">
                        <a:effectLst/>
                        <a:latin typeface="Arial" panose="020B0604020202020204"/>
                        <a:ea typeface="Malgun Gothic" panose="020B0503020000020004" charset="-127"/>
                        <a:cs typeface="Times New Roman" panose="02020603050405020304"/>
                      </a:endParaRPr>
                    </a:p>
                  </a:txBody>
                  <a:tcPr marL="68580" marR="68580" marT="0" marB="0" anchor="ctr"/>
                </a:tc>
                <a:tc>
                  <a:txBody>
                    <a:bodyPr/>
                    <a:lstStyle/>
                    <a:p>
                      <a:pPr algn="ctr">
                        <a:spcAft>
                          <a:spcPts val="0"/>
                        </a:spcAft>
                      </a:pPr>
                      <a:r>
                        <a:rPr lang="en-GB" sz="900" dirty="0">
                          <a:effectLst/>
                        </a:rPr>
                        <a:t>100 MHz</a:t>
                      </a:r>
                      <a:endParaRPr lang="zh-CN" sz="900" b="1" dirty="0">
                        <a:effectLst/>
                        <a:latin typeface="Arial" panose="020B0604020202020204"/>
                        <a:ea typeface="Malgun Gothic" panose="020B0503020000020004" charset="-127"/>
                        <a:cs typeface="Times New Roman" panose="02020603050405020304"/>
                      </a:endParaRPr>
                    </a:p>
                  </a:txBody>
                  <a:tcPr marL="68580" marR="68580" marT="0" marB="0" anchor="ctr"/>
                </a:tc>
                <a:tc>
                  <a:txBody>
                    <a:bodyPr/>
                    <a:lstStyle/>
                    <a:p>
                      <a:pPr algn="ctr">
                        <a:spcAft>
                          <a:spcPts val="0"/>
                        </a:spcAft>
                      </a:pPr>
                      <a:r>
                        <a:rPr lang="en-GB" sz="900">
                          <a:effectLst/>
                        </a:rPr>
                        <a:t>200</a:t>
                      </a:r>
                      <a:endParaRPr lang="zh-CN" sz="900">
                        <a:effectLst/>
                      </a:endParaRPr>
                    </a:p>
                    <a:p>
                      <a:pPr algn="ctr">
                        <a:spcAft>
                          <a:spcPts val="0"/>
                        </a:spcAft>
                      </a:pPr>
                      <a:r>
                        <a:rPr lang="en-GB" sz="900">
                          <a:effectLst/>
                        </a:rPr>
                        <a:t>MHz</a:t>
                      </a:r>
                      <a:endParaRPr lang="zh-CN" sz="900" b="1">
                        <a:effectLst/>
                        <a:latin typeface="Arial" panose="020B0604020202020204"/>
                        <a:ea typeface="Malgun Gothic" panose="020B0503020000020004" charset="-127"/>
                        <a:cs typeface="Times New Roman" panose="02020603050405020304"/>
                      </a:endParaRPr>
                    </a:p>
                  </a:txBody>
                  <a:tcPr marL="68580" marR="68580" marT="0" marB="0" anchor="ctr"/>
                </a:tc>
                <a:tc>
                  <a:txBody>
                    <a:bodyPr/>
                    <a:lstStyle/>
                    <a:p>
                      <a:pPr algn="ctr">
                        <a:spcAft>
                          <a:spcPts val="0"/>
                        </a:spcAft>
                      </a:pPr>
                      <a:r>
                        <a:rPr lang="en-GB" sz="900">
                          <a:effectLst/>
                        </a:rPr>
                        <a:t>400 MHz</a:t>
                      </a:r>
                      <a:endParaRPr lang="zh-CN" sz="900" b="1">
                        <a:effectLst/>
                        <a:latin typeface="Arial" panose="020B0604020202020204"/>
                        <a:ea typeface="Malgun Gothic" panose="020B0503020000020004" charset="-127"/>
                        <a:cs typeface="Times New Roman" panose="02020603050405020304"/>
                      </a:endParaRPr>
                    </a:p>
                  </a:txBody>
                  <a:tcPr marL="68580" marR="68580" marT="0" marB="0" anchor="ctr"/>
                </a:tc>
                <a:extLst>
                  <a:ext uri="{0D108BD9-81ED-4DB2-BD59-A6C34878D82A}">
                    <a16:rowId xmlns="" xmlns:a16="http://schemas.microsoft.com/office/drawing/2014/main" val="10001"/>
                  </a:ext>
                </a:extLst>
              </a:tr>
              <a:tr h="142875">
                <a:tc rowSpan="2">
                  <a:txBody>
                    <a:bodyPr/>
                    <a:lstStyle/>
                    <a:p>
                      <a:pPr algn="ctr">
                        <a:spcAft>
                          <a:spcPts val="0"/>
                        </a:spcAft>
                      </a:pPr>
                      <a:r>
                        <a:rPr lang="en-GB" sz="900">
                          <a:effectLst/>
                        </a:rPr>
                        <a:t>n257</a:t>
                      </a:r>
                      <a:endParaRPr lang="zh-CN" sz="900">
                        <a:effectLst/>
                        <a:latin typeface="Arial" panose="020B0604020202020204"/>
                        <a:ea typeface="Malgun Gothic" panose="020B0503020000020004" charset="-127"/>
                        <a:cs typeface="Times New Roman" panose="02020603050405020304"/>
                      </a:endParaRPr>
                    </a:p>
                  </a:txBody>
                  <a:tcPr marL="68580" marR="68580" marT="0" marB="0" anchor="ctr"/>
                </a:tc>
                <a:tc>
                  <a:txBody>
                    <a:bodyPr/>
                    <a:lstStyle/>
                    <a:p>
                      <a:pPr algn="ctr">
                        <a:spcAft>
                          <a:spcPts val="0"/>
                        </a:spcAft>
                      </a:pPr>
                      <a:r>
                        <a:rPr lang="en-GB" sz="900">
                          <a:effectLst/>
                        </a:rPr>
                        <a:t>60</a:t>
                      </a:r>
                      <a:endParaRPr lang="zh-CN" sz="900">
                        <a:effectLst/>
                        <a:latin typeface="Arial" panose="020B0604020202020204"/>
                        <a:ea typeface="Malgun Gothic" panose="020B0503020000020004" charset="-127"/>
                        <a:cs typeface="Times New Roman" panose="02020603050405020304"/>
                      </a:endParaRPr>
                    </a:p>
                  </a:txBody>
                  <a:tcPr marL="68580" marR="68580" marT="0" marB="0" anchor="ctr"/>
                </a:tc>
                <a:tc>
                  <a:txBody>
                    <a:bodyPr/>
                    <a:lstStyle/>
                    <a:p>
                      <a:pPr algn="ctr">
                        <a:spcAft>
                          <a:spcPts val="0"/>
                        </a:spcAft>
                      </a:pPr>
                      <a:r>
                        <a:rPr lang="en-GB" sz="900">
                          <a:effectLst/>
                        </a:rPr>
                        <a:t>Yes</a:t>
                      </a:r>
                      <a:endParaRPr lang="zh-CN" sz="900">
                        <a:effectLst/>
                        <a:latin typeface="Arial" panose="020B0604020202020204"/>
                        <a:ea typeface="Malgun Gothic" panose="020B0503020000020004" charset="-127"/>
                        <a:cs typeface="Times New Roman" panose="02020603050405020304"/>
                      </a:endParaRPr>
                    </a:p>
                  </a:txBody>
                  <a:tcPr marL="68580" marR="68580" marT="0" marB="0"/>
                </a:tc>
                <a:tc>
                  <a:txBody>
                    <a:bodyPr/>
                    <a:lstStyle/>
                    <a:p>
                      <a:pPr algn="ctr">
                        <a:spcAft>
                          <a:spcPts val="0"/>
                        </a:spcAft>
                      </a:pPr>
                      <a:r>
                        <a:rPr lang="en-GB" sz="900">
                          <a:effectLst/>
                        </a:rPr>
                        <a:t>Yes</a:t>
                      </a:r>
                      <a:endParaRPr lang="zh-CN" sz="900">
                        <a:effectLst/>
                        <a:latin typeface="Arial" panose="020B0604020202020204"/>
                        <a:ea typeface="Malgun Gothic" panose="020B0503020000020004" charset="-127"/>
                        <a:cs typeface="Times New Roman" panose="02020603050405020304"/>
                      </a:endParaRPr>
                    </a:p>
                  </a:txBody>
                  <a:tcPr marL="68580" marR="68580" marT="0" marB="0"/>
                </a:tc>
                <a:tc>
                  <a:txBody>
                    <a:bodyPr/>
                    <a:lstStyle/>
                    <a:p>
                      <a:pPr algn="ctr">
                        <a:spcAft>
                          <a:spcPts val="0"/>
                        </a:spcAft>
                      </a:pPr>
                      <a:r>
                        <a:rPr lang="en-GB" sz="900">
                          <a:effectLst/>
                        </a:rPr>
                        <a:t>Yes</a:t>
                      </a:r>
                      <a:endParaRPr lang="zh-CN" sz="900">
                        <a:effectLst/>
                        <a:latin typeface="Arial" panose="020B0604020202020204"/>
                        <a:ea typeface="Malgun Gothic" panose="020B0503020000020004" charset="-127"/>
                        <a:cs typeface="Times New Roman" panose="02020603050405020304"/>
                      </a:endParaRPr>
                    </a:p>
                  </a:txBody>
                  <a:tcPr marL="68580" marR="68580" marT="0" marB="0"/>
                </a:tc>
                <a:tc>
                  <a:txBody>
                    <a:bodyPr/>
                    <a:lstStyle/>
                    <a:p>
                      <a:pPr algn="ctr">
                        <a:spcAft>
                          <a:spcPts val="0"/>
                        </a:spcAft>
                      </a:pPr>
                      <a:r>
                        <a:rPr lang="en-GB" sz="900">
                          <a:effectLst/>
                        </a:rPr>
                        <a:t> </a:t>
                      </a:r>
                      <a:endParaRPr lang="zh-CN" sz="900">
                        <a:effectLst/>
                        <a:latin typeface="Arial" panose="020B0604020202020204"/>
                        <a:ea typeface="Malgun Gothic" panose="020B0503020000020004" charset="-127"/>
                        <a:cs typeface="Times New Roman" panose="02020603050405020304"/>
                      </a:endParaRPr>
                    </a:p>
                  </a:txBody>
                  <a:tcPr marL="68580" marR="68580" marT="0" marB="0"/>
                </a:tc>
                <a:extLst>
                  <a:ext uri="{0D108BD9-81ED-4DB2-BD59-A6C34878D82A}">
                    <a16:rowId xmlns="" xmlns:a16="http://schemas.microsoft.com/office/drawing/2014/main" val="10002"/>
                  </a:ext>
                </a:extLst>
              </a:tr>
              <a:tr h="142875">
                <a:tc vMerge="1">
                  <a:txBody>
                    <a:bodyPr/>
                    <a:lstStyle/>
                    <a:p>
                      <a:endParaRPr lang="fi-FI"/>
                    </a:p>
                  </a:txBody>
                  <a:tcPr/>
                </a:tc>
                <a:tc>
                  <a:txBody>
                    <a:bodyPr/>
                    <a:lstStyle/>
                    <a:p>
                      <a:pPr algn="ctr">
                        <a:spcAft>
                          <a:spcPts val="0"/>
                        </a:spcAft>
                      </a:pPr>
                      <a:r>
                        <a:rPr lang="en-GB" sz="900">
                          <a:effectLst/>
                        </a:rPr>
                        <a:t>120</a:t>
                      </a:r>
                      <a:endParaRPr lang="zh-CN" sz="900">
                        <a:effectLst/>
                        <a:latin typeface="Arial" panose="020B0604020202020204"/>
                        <a:ea typeface="Malgun Gothic" panose="020B0503020000020004" charset="-127"/>
                        <a:cs typeface="Times New Roman" panose="02020603050405020304"/>
                      </a:endParaRPr>
                    </a:p>
                  </a:txBody>
                  <a:tcPr marL="68580" marR="68580" marT="0" marB="0" anchor="ctr"/>
                </a:tc>
                <a:tc>
                  <a:txBody>
                    <a:bodyPr/>
                    <a:lstStyle/>
                    <a:p>
                      <a:pPr algn="ctr">
                        <a:spcAft>
                          <a:spcPts val="0"/>
                        </a:spcAft>
                      </a:pPr>
                      <a:r>
                        <a:rPr lang="en-GB" sz="900">
                          <a:effectLst/>
                        </a:rPr>
                        <a:t>Yes</a:t>
                      </a:r>
                      <a:endParaRPr lang="zh-CN" sz="900">
                        <a:effectLst/>
                        <a:latin typeface="Arial" panose="020B0604020202020204"/>
                        <a:ea typeface="Malgun Gothic" panose="020B0503020000020004" charset="-127"/>
                        <a:cs typeface="Times New Roman" panose="02020603050405020304"/>
                      </a:endParaRPr>
                    </a:p>
                  </a:txBody>
                  <a:tcPr marL="68580" marR="68580" marT="0" marB="0"/>
                </a:tc>
                <a:tc>
                  <a:txBody>
                    <a:bodyPr/>
                    <a:lstStyle/>
                    <a:p>
                      <a:pPr algn="ctr">
                        <a:spcAft>
                          <a:spcPts val="0"/>
                        </a:spcAft>
                      </a:pPr>
                      <a:r>
                        <a:rPr lang="en-GB" sz="900">
                          <a:effectLst/>
                        </a:rPr>
                        <a:t>Yes</a:t>
                      </a:r>
                      <a:endParaRPr lang="zh-CN" sz="900">
                        <a:effectLst/>
                        <a:latin typeface="Arial" panose="020B0604020202020204"/>
                        <a:ea typeface="Malgun Gothic" panose="020B0503020000020004" charset="-127"/>
                        <a:cs typeface="Times New Roman" panose="02020603050405020304"/>
                      </a:endParaRPr>
                    </a:p>
                  </a:txBody>
                  <a:tcPr marL="68580" marR="68580" marT="0" marB="0"/>
                </a:tc>
                <a:tc>
                  <a:txBody>
                    <a:bodyPr/>
                    <a:lstStyle/>
                    <a:p>
                      <a:pPr algn="ctr">
                        <a:spcAft>
                          <a:spcPts val="0"/>
                        </a:spcAft>
                      </a:pPr>
                      <a:r>
                        <a:rPr lang="en-GB" sz="900">
                          <a:effectLst/>
                        </a:rPr>
                        <a:t>Yes</a:t>
                      </a:r>
                      <a:endParaRPr lang="zh-CN" sz="900">
                        <a:effectLst/>
                        <a:latin typeface="Arial" panose="020B0604020202020204"/>
                        <a:ea typeface="Malgun Gothic" panose="020B0503020000020004" charset="-127"/>
                        <a:cs typeface="Times New Roman" panose="02020603050405020304"/>
                      </a:endParaRPr>
                    </a:p>
                  </a:txBody>
                  <a:tcPr marL="68580" marR="68580" marT="0" marB="0"/>
                </a:tc>
                <a:tc>
                  <a:txBody>
                    <a:bodyPr/>
                    <a:lstStyle/>
                    <a:p>
                      <a:pPr algn="ctr">
                        <a:spcAft>
                          <a:spcPts val="0"/>
                        </a:spcAft>
                      </a:pPr>
                      <a:r>
                        <a:rPr lang="en-GB" sz="900">
                          <a:effectLst/>
                        </a:rPr>
                        <a:t>Yes</a:t>
                      </a:r>
                      <a:endParaRPr lang="zh-CN" sz="900">
                        <a:effectLst/>
                        <a:latin typeface="Arial" panose="020B0604020202020204"/>
                        <a:ea typeface="Malgun Gothic" panose="020B0503020000020004" charset="-127"/>
                        <a:cs typeface="Times New Roman" panose="02020603050405020304"/>
                      </a:endParaRPr>
                    </a:p>
                  </a:txBody>
                  <a:tcPr marL="68580" marR="68580" marT="0" marB="0"/>
                </a:tc>
                <a:extLst>
                  <a:ext uri="{0D108BD9-81ED-4DB2-BD59-A6C34878D82A}">
                    <a16:rowId xmlns="" xmlns:a16="http://schemas.microsoft.com/office/drawing/2014/main" val="10003"/>
                  </a:ext>
                </a:extLst>
              </a:tr>
              <a:tr h="142875">
                <a:tc rowSpan="2">
                  <a:txBody>
                    <a:bodyPr/>
                    <a:lstStyle/>
                    <a:p>
                      <a:pPr algn="ctr">
                        <a:spcAft>
                          <a:spcPts val="0"/>
                        </a:spcAft>
                      </a:pPr>
                      <a:r>
                        <a:rPr lang="en-GB" sz="900">
                          <a:effectLst/>
                        </a:rPr>
                        <a:t>n258</a:t>
                      </a:r>
                      <a:endParaRPr lang="zh-CN" sz="900">
                        <a:effectLst/>
                        <a:latin typeface="Arial" panose="020B0604020202020204"/>
                        <a:ea typeface="Malgun Gothic" panose="020B0503020000020004" charset="-127"/>
                        <a:cs typeface="Times New Roman" panose="02020603050405020304"/>
                      </a:endParaRPr>
                    </a:p>
                  </a:txBody>
                  <a:tcPr marL="68580" marR="68580" marT="0" marB="0" anchor="ctr"/>
                </a:tc>
                <a:tc>
                  <a:txBody>
                    <a:bodyPr/>
                    <a:lstStyle/>
                    <a:p>
                      <a:pPr algn="ctr">
                        <a:spcAft>
                          <a:spcPts val="0"/>
                        </a:spcAft>
                      </a:pPr>
                      <a:r>
                        <a:rPr lang="en-GB" sz="900">
                          <a:effectLst/>
                        </a:rPr>
                        <a:t>60</a:t>
                      </a:r>
                      <a:endParaRPr lang="zh-CN" sz="900">
                        <a:effectLst/>
                        <a:latin typeface="Arial" panose="020B0604020202020204"/>
                        <a:ea typeface="Malgun Gothic" panose="020B0503020000020004" charset="-127"/>
                        <a:cs typeface="Times New Roman" panose="02020603050405020304"/>
                      </a:endParaRPr>
                    </a:p>
                  </a:txBody>
                  <a:tcPr marL="68580" marR="68580" marT="0" marB="0" anchor="ctr"/>
                </a:tc>
                <a:tc>
                  <a:txBody>
                    <a:bodyPr/>
                    <a:lstStyle/>
                    <a:p>
                      <a:pPr algn="ctr">
                        <a:spcAft>
                          <a:spcPts val="0"/>
                        </a:spcAft>
                      </a:pPr>
                      <a:r>
                        <a:rPr lang="en-GB" sz="900">
                          <a:effectLst/>
                        </a:rPr>
                        <a:t>Yes</a:t>
                      </a:r>
                      <a:endParaRPr lang="zh-CN" sz="900">
                        <a:effectLst/>
                        <a:latin typeface="Arial" panose="020B0604020202020204"/>
                        <a:ea typeface="Malgun Gothic" panose="020B0503020000020004" charset="-127"/>
                        <a:cs typeface="Times New Roman" panose="02020603050405020304"/>
                      </a:endParaRPr>
                    </a:p>
                  </a:txBody>
                  <a:tcPr marL="68580" marR="68580" marT="0" marB="0"/>
                </a:tc>
                <a:tc>
                  <a:txBody>
                    <a:bodyPr/>
                    <a:lstStyle/>
                    <a:p>
                      <a:pPr algn="ctr">
                        <a:spcAft>
                          <a:spcPts val="0"/>
                        </a:spcAft>
                      </a:pPr>
                      <a:r>
                        <a:rPr lang="en-GB" sz="900">
                          <a:effectLst/>
                        </a:rPr>
                        <a:t>Yes</a:t>
                      </a:r>
                      <a:endParaRPr lang="zh-CN" sz="900">
                        <a:effectLst/>
                        <a:latin typeface="Arial" panose="020B0604020202020204"/>
                        <a:ea typeface="Malgun Gothic" panose="020B0503020000020004" charset="-127"/>
                        <a:cs typeface="Times New Roman" panose="02020603050405020304"/>
                      </a:endParaRPr>
                    </a:p>
                  </a:txBody>
                  <a:tcPr marL="68580" marR="68580" marT="0" marB="0"/>
                </a:tc>
                <a:tc>
                  <a:txBody>
                    <a:bodyPr/>
                    <a:lstStyle/>
                    <a:p>
                      <a:pPr algn="ctr">
                        <a:spcAft>
                          <a:spcPts val="0"/>
                        </a:spcAft>
                      </a:pPr>
                      <a:r>
                        <a:rPr lang="en-GB" sz="900">
                          <a:effectLst/>
                        </a:rPr>
                        <a:t>Yes</a:t>
                      </a:r>
                      <a:endParaRPr lang="zh-CN" sz="900">
                        <a:effectLst/>
                        <a:latin typeface="Arial" panose="020B0604020202020204"/>
                        <a:ea typeface="Malgun Gothic" panose="020B0503020000020004" charset="-127"/>
                        <a:cs typeface="Times New Roman" panose="02020603050405020304"/>
                      </a:endParaRPr>
                    </a:p>
                  </a:txBody>
                  <a:tcPr marL="68580" marR="68580" marT="0" marB="0"/>
                </a:tc>
                <a:tc>
                  <a:txBody>
                    <a:bodyPr/>
                    <a:lstStyle/>
                    <a:p>
                      <a:pPr algn="ctr">
                        <a:spcAft>
                          <a:spcPts val="0"/>
                        </a:spcAft>
                      </a:pPr>
                      <a:r>
                        <a:rPr lang="en-GB" sz="900">
                          <a:effectLst/>
                        </a:rPr>
                        <a:t> </a:t>
                      </a:r>
                      <a:endParaRPr lang="zh-CN" sz="900">
                        <a:effectLst/>
                        <a:latin typeface="Arial" panose="020B0604020202020204"/>
                        <a:ea typeface="Malgun Gothic" panose="020B0503020000020004" charset="-127"/>
                        <a:cs typeface="Times New Roman" panose="02020603050405020304"/>
                      </a:endParaRPr>
                    </a:p>
                  </a:txBody>
                  <a:tcPr marL="68580" marR="68580" marT="0" marB="0"/>
                </a:tc>
                <a:extLst>
                  <a:ext uri="{0D108BD9-81ED-4DB2-BD59-A6C34878D82A}">
                    <a16:rowId xmlns="" xmlns:a16="http://schemas.microsoft.com/office/drawing/2014/main" val="10004"/>
                  </a:ext>
                </a:extLst>
              </a:tr>
              <a:tr h="142875">
                <a:tc vMerge="1">
                  <a:txBody>
                    <a:bodyPr/>
                    <a:lstStyle/>
                    <a:p>
                      <a:endParaRPr lang="fi-FI"/>
                    </a:p>
                  </a:txBody>
                  <a:tcPr/>
                </a:tc>
                <a:tc>
                  <a:txBody>
                    <a:bodyPr/>
                    <a:lstStyle/>
                    <a:p>
                      <a:pPr algn="ctr">
                        <a:spcAft>
                          <a:spcPts val="0"/>
                        </a:spcAft>
                      </a:pPr>
                      <a:r>
                        <a:rPr lang="en-GB" sz="900">
                          <a:effectLst/>
                        </a:rPr>
                        <a:t>120</a:t>
                      </a:r>
                      <a:endParaRPr lang="zh-CN" sz="900">
                        <a:effectLst/>
                        <a:latin typeface="Arial" panose="020B0604020202020204"/>
                        <a:ea typeface="Malgun Gothic" panose="020B0503020000020004" charset="-127"/>
                        <a:cs typeface="Times New Roman" panose="02020603050405020304"/>
                      </a:endParaRPr>
                    </a:p>
                  </a:txBody>
                  <a:tcPr marL="68580" marR="68580" marT="0" marB="0" anchor="ctr"/>
                </a:tc>
                <a:tc>
                  <a:txBody>
                    <a:bodyPr/>
                    <a:lstStyle/>
                    <a:p>
                      <a:pPr algn="ctr">
                        <a:spcAft>
                          <a:spcPts val="0"/>
                        </a:spcAft>
                      </a:pPr>
                      <a:r>
                        <a:rPr lang="en-GB" sz="900">
                          <a:effectLst/>
                        </a:rPr>
                        <a:t>Yes</a:t>
                      </a:r>
                      <a:endParaRPr lang="zh-CN" sz="900">
                        <a:effectLst/>
                        <a:latin typeface="Arial" panose="020B0604020202020204"/>
                        <a:ea typeface="Malgun Gothic" panose="020B0503020000020004" charset="-127"/>
                        <a:cs typeface="Times New Roman" panose="02020603050405020304"/>
                      </a:endParaRPr>
                    </a:p>
                  </a:txBody>
                  <a:tcPr marL="68580" marR="68580" marT="0" marB="0"/>
                </a:tc>
                <a:tc>
                  <a:txBody>
                    <a:bodyPr/>
                    <a:lstStyle/>
                    <a:p>
                      <a:pPr algn="ctr">
                        <a:spcAft>
                          <a:spcPts val="0"/>
                        </a:spcAft>
                      </a:pPr>
                      <a:r>
                        <a:rPr lang="en-GB" sz="900">
                          <a:effectLst/>
                        </a:rPr>
                        <a:t>Yes</a:t>
                      </a:r>
                      <a:endParaRPr lang="zh-CN" sz="900">
                        <a:effectLst/>
                        <a:latin typeface="Arial" panose="020B0604020202020204"/>
                        <a:ea typeface="Malgun Gothic" panose="020B0503020000020004" charset="-127"/>
                        <a:cs typeface="Times New Roman" panose="02020603050405020304"/>
                      </a:endParaRPr>
                    </a:p>
                  </a:txBody>
                  <a:tcPr marL="68580" marR="68580" marT="0" marB="0"/>
                </a:tc>
                <a:tc>
                  <a:txBody>
                    <a:bodyPr/>
                    <a:lstStyle/>
                    <a:p>
                      <a:pPr algn="ctr">
                        <a:spcAft>
                          <a:spcPts val="0"/>
                        </a:spcAft>
                      </a:pPr>
                      <a:r>
                        <a:rPr lang="en-GB" sz="900">
                          <a:effectLst/>
                        </a:rPr>
                        <a:t>Yes</a:t>
                      </a:r>
                      <a:endParaRPr lang="zh-CN" sz="900">
                        <a:effectLst/>
                        <a:latin typeface="Arial" panose="020B0604020202020204"/>
                        <a:ea typeface="Malgun Gothic" panose="020B0503020000020004" charset="-127"/>
                        <a:cs typeface="Times New Roman" panose="02020603050405020304"/>
                      </a:endParaRPr>
                    </a:p>
                  </a:txBody>
                  <a:tcPr marL="68580" marR="68580" marT="0" marB="0"/>
                </a:tc>
                <a:tc>
                  <a:txBody>
                    <a:bodyPr/>
                    <a:lstStyle/>
                    <a:p>
                      <a:pPr algn="ctr">
                        <a:spcAft>
                          <a:spcPts val="0"/>
                        </a:spcAft>
                      </a:pPr>
                      <a:r>
                        <a:rPr lang="en-GB" sz="900">
                          <a:effectLst/>
                        </a:rPr>
                        <a:t>Yes</a:t>
                      </a:r>
                      <a:endParaRPr lang="zh-CN" sz="900">
                        <a:effectLst/>
                        <a:latin typeface="Arial" panose="020B0604020202020204"/>
                        <a:ea typeface="Malgun Gothic" panose="020B0503020000020004" charset="-127"/>
                        <a:cs typeface="Times New Roman" panose="02020603050405020304"/>
                      </a:endParaRPr>
                    </a:p>
                  </a:txBody>
                  <a:tcPr marL="68580" marR="68580" marT="0" marB="0"/>
                </a:tc>
                <a:extLst>
                  <a:ext uri="{0D108BD9-81ED-4DB2-BD59-A6C34878D82A}">
                    <a16:rowId xmlns="" xmlns:a16="http://schemas.microsoft.com/office/drawing/2014/main" val="10005"/>
                  </a:ext>
                </a:extLst>
              </a:tr>
              <a:tr h="142875">
                <a:tc rowSpan="2">
                  <a:txBody>
                    <a:bodyPr/>
                    <a:lstStyle/>
                    <a:p>
                      <a:pPr algn="ctr">
                        <a:spcAft>
                          <a:spcPts val="0"/>
                        </a:spcAft>
                      </a:pPr>
                      <a:r>
                        <a:rPr lang="en-GB" sz="900">
                          <a:effectLst/>
                        </a:rPr>
                        <a:t>n260</a:t>
                      </a:r>
                      <a:endParaRPr lang="zh-CN" sz="900">
                        <a:effectLst/>
                        <a:latin typeface="Arial" panose="020B0604020202020204"/>
                        <a:ea typeface="Malgun Gothic" panose="020B0503020000020004" charset="-127"/>
                        <a:cs typeface="Times New Roman" panose="02020603050405020304"/>
                      </a:endParaRPr>
                    </a:p>
                  </a:txBody>
                  <a:tcPr marL="68580" marR="68580" marT="0" marB="0" anchor="ctr"/>
                </a:tc>
                <a:tc>
                  <a:txBody>
                    <a:bodyPr/>
                    <a:lstStyle/>
                    <a:p>
                      <a:pPr algn="ctr">
                        <a:spcAft>
                          <a:spcPts val="0"/>
                        </a:spcAft>
                      </a:pPr>
                      <a:r>
                        <a:rPr lang="en-GB" sz="900">
                          <a:effectLst/>
                        </a:rPr>
                        <a:t>60</a:t>
                      </a:r>
                      <a:endParaRPr lang="zh-CN" sz="900">
                        <a:effectLst/>
                        <a:latin typeface="Arial" panose="020B0604020202020204"/>
                        <a:ea typeface="Malgun Gothic" panose="020B0503020000020004" charset="-127"/>
                        <a:cs typeface="Times New Roman" panose="02020603050405020304"/>
                      </a:endParaRPr>
                    </a:p>
                  </a:txBody>
                  <a:tcPr marL="68580" marR="68580" marT="0" marB="0" anchor="ctr"/>
                </a:tc>
                <a:tc>
                  <a:txBody>
                    <a:bodyPr/>
                    <a:lstStyle/>
                    <a:p>
                      <a:pPr algn="ctr">
                        <a:spcAft>
                          <a:spcPts val="0"/>
                        </a:spcAft>
                      </a:pPr>
                      <a:r>
                        <a:rPr lang="en-GB" sz="900">
                          <a:effectLst/>
                        </a:rPr>
                        <a:t>Yes</a:t>
                      </a:r>
                      <a:endParaRPr lang="zh-CN" sz="900">
                        <a:effectLst/>
                        <a:latin typeface="Arial" panose="020B0604020202020204"/>
                        <a:ea typeface="Malgun Gothic" panose="020B0503020000020004" charset="-127"/>
                        <a:cs typeface="Times New Roman" panose="02020603050405020304"/>
                      </a:endParaRPr>
                    </a:p>
                  </a:txBody>
                  <a:tcPr marL="68580" marR="68580" marT="0" marB="0"/>
                </a:tc>
                <a:tc>
                  <a:txBody>
                    <a:bodyPr/>
                    <a:lstStyle/>
                    <a:p>
                      <a:pPr algn="ctr">
                        <a:spcAft>
                          <a:spcPts val="0"/>
                        </a:spcAft>
                      </a:pPr>
                      <a:r>
                        <a:rPr lang="en-GB" sz="900">
                          <a:effectLst/>
                        </a:rPr>
                        <a:t>Yes</a:t>
                      </a:r>
                      <a:endParaRPr lang="zh-CN" sz="900">
                        <a:effectLst/>
                        <a:latin typeface="Arial" panose="020B0604020202020204"/>
                        <a:ea typeface="Malgun Gothic" panose="020B0503020000020004" charset="-127"/>
                        <a:cs typeface="Times New Roman" panose="02020603050405020304"/>
                      </a:endParaRPr>
                    </a:p>
                  </a:txBody>
                  <a:tcPr marL="68580" marR="68580" marT="0" marB="0"/>
                </a:tc>
                <a:tc>
                  <a:txBody>
                    <a:bodyPr/>
                    <a:lstStyle/>
                    <a:p>
                      <a:pPr algn="ctr">
                        <a:spcAft>
                          <a:spcPts val="0"/>
                        </a:spcAft>
                      </a:pPr>
                      <a:r>
                        <a:rPr lang="en-GB" sz="900">
                          <a:effectLst/>
                        </a:rPr>
                        <a:t>Yes</a:t>
                      </a:r>
                      <a:endParaRPr lang="zh-CN" sz="900">
                        <a:effectLst/>
                        <a:latin typeface="Arial" panose="020B0604020202020204"/>
                        <a:ea typeface="Malgun Gothic" panose="020B0503020000020004" charset="-127"/>
                        <a:cs typeface="Times New Roman" panose="02020603050405020304"/>
                      </a:endParaRPr>
                    </a:p>
                  </a:txBody>
                  <a:tcPr marL="68580" marR="68580" marT="0" marB="0"/>
                </a:tc>
                <a:tc>
                  <a:txBody>
                    <a:bodyPr/>
                    <a:lstStyle/>
                    <a:p>
                      <a:pPr algn="ctr">
                        <a:spcAft>
                          <a:spcPts val="0"/>
                        </a:spcAft>
                      </a:pPr>
                      <a:r>
                        <a:rPr lang="en-GB" sz="900">
                          <a:effectLst/>
                        </a:rPr>
                        <a:t> </a:t>
                      </a:r>
                      <a:endParaRPr lang="zh-CN" sz="900">
                        <a:effectLst/>
                        <a:latin typeface="Arial" panose="020B0604020202020204"/>
                        <a:ea typeface="Malgun Gothic" panose="020B0503020000020004" charset="-127"/>
                        <a:cs typeface="Times New Roman" panose="02020603050405020304"/>
                      </a:endParaRPr>
                    </a:p>
                  </a:txBody>
                  <a:tcPr marL="68580" marR="68580" marT="0" marB="0"/>
                </a:tc>
                <a:extLst>
                  <a:ext uri="{0D108BD9-81ED-4DB2-BD59-A6C34878D82A}">
                    <a16:rowId xmlns="" xmlns:a16="http://schemas.microsoft.com/office/drawing/2014/main" val="10006"/>
                  </a:ext>
                </a:extLst>
              </a:tr>
              <a:tr h="142875">
                <a:tc vMerge="1">
                  <a:txBody>
                    <a:bodyPr/>
                    <a:lstStyle/>
                    <a:p>
                      <a:endParaRPr lang="fi-FI"/>
                    </a:p>
                  </a:txBody>
                  <a:tcPr/>
                </a:tc>
                <a:tc>
                  <a:txBody>
                    <a:bodyPr/>
                    <a:lstStyle/>
                    <a:p>
                      <a:pPr algn="ctr">
                        <a:spcAft>
                          <a:spcPts val="0"/>
                        </a:spcAft>
                      </a:pPr>
                      <a:r>
                        <a:rPr lang="en-GB" sz="900">
                          <a:effectLst/>
                        </a:rPr>
                        <a:t>120</a:t>
                      </a:r>
                      <a:endParaRPr lang="zh-CN" sz="900">
                        <a:effectLst/>
                        <a:latin typeface="Arial" panose="020B0604020202020204"/>
                        <a:ea typeface="Malgun Gothic" panose="020B0503020000020004" charset="-127"/>
                        <a:cs typeface="Times New Roman" panose="02020603050405020304"/>
                      </a:endParaRPr>
                    </a:p>
                  </a:txBody>
                  <a:tcPr marL="68580" marR="68580" marT="0" marB="0" anchor="ctr"/>
                </a:tc>
                <a:tc>
                  <a:txBody>
                    <a:bodyPr/>
                    <a:lstStyle/>
                    <a:p>
                      <a:pPr algn="ctr">
                        <a:spcAft>
                          <a:spcPts val="0"/>
                        </a:spcAft>
                      </a:pPr>
                      <a:r>
                        <a:rPr lang="en-GB" sz="900">
                          <a:effectLst/>
                        </a:rPr>
                        <a:t>Yes</a:t>
                      </a:r>
                      <a:endParaRPr lang="zh-CN" sz="900">
                        <a:effectLst/>
                        <a:latin typeface="Arial" panose="020B0604020202020204"/>
                        <a:ea typeface="Malgun Gothic" panose="020B0503020000020004" charset="-127"/>
                        <a:cs typeface="Times New Roman" panose="02020603050405020304"/>
                      </a:endParaRPr>
                    </a:p>
                  </a:txBody>
                  <a:tcPr marL="68580" marR="68580" marT="0" marB="0"/>
                </a:tc>
                <a:tc>
                  <a:txBody>
                    <a:bodyPr/>
                    <a:lstStyle/>
                    <a:p>
                      <a:pPr algn="ctr">
                        <a:spcAft>
                          <a:spcPts val="0"/>
                        </a:spcAft>
                      </a:pPr>
                      <a:r>
                        <a:rPr lang="en-GB" sz="900">
                          <a:effectLst/>
                        </a:rPr>
                        <a:t>Yes</a:t>
                      </a:r>
                      <a:endParaRPr lang="zh-CN" sz="900">
                        <a:effectLst/>
                        <a:latin typeface="Arial" panose="020B0604020202020204"/>
                        <a:ea typeface="Malgun Gothic" panose="020B0503020000020004" charset="-127"/>
                        <a:cs typeface="Times New Roman" panose="02020603050405020304"/>
                      </a:endParaRPr>
                    </a:p>
                  </a:txBody>
                  <a:tcPr marL="68580" marR="68580" marT="0" marB="0"/>
                </a:tc>
                <a:tc>
                  <a:txBody>
                    <a:bodyPr/>
                    <a:lstStyle/>
                    <a:p>
                      <a:pPr algn="ctr">
                        <a:spcAft>
                          <a:spcPts val="0"/>
                        </a:spcAft>
                      </a:pPr>
                      <a:r>
                        <a:rPr lang="en-GB" sz="900">
                          <a:effectLst/>
                        </a:rPr>
                        <a:t>Yes</a:t>
                      </a:r>
                      <a:endParaRPr lang="zh-CN" sz="900">
                        <a:effectLst/>
                        <a:latin typeface="Arial" panose="020B0604020202020204"/>
                        <a:ea typeface="Malgun Gothic" panose="020B0503020000020004" charset="-127"/>
                        <a:cs typeface="Times New Roman" panose="02020603050405020304"/>
                      </a:endParaRPr>
                    </a:p>
                  </a:txBody>
                  <a:tcPr marL="68580" marR="68580" marT="0" marB="0"/>
                </a:tc>
                <a:tc>
                  <a:txBody>
                    <a:bodyPr/>
                    <a:lstStyle/>
                    <a:p>
                      <a:pPr algn="ctr">
                        <a:spcAft>
                          <a:spcPts val="0"/>
                        </a:spcAft>
                      </a:pPr>
                      <a:r>
                        <a:rPr lang="en-GB" sz="900">
                          <a:effectLst/>
                        </a:rPr>
                        <a:t>Yes</a:t>
                      </a:r>
                      <a:endParaRPr lang="zh-CN" sz="900">
                        <a:effectLst/>
                        <a:latin typeface="Arial" panose="020B0604020202020204"/>
                        <a:ea typeface="Malgun Gothic" panose="020B0503020000020004" charset="-127"/>
                        <a:cs typeface="Times New Roman" panose="02020603050405020304"/>
                      </a:endParaRPr>
                    </a:p>
                  </a:txBody>
                  <a:tcPr marL="68580" marR="68580" marT="0" marB="0"/>
                </a:tc>
                <a:extLst>
                  <a:ext uri="{0D108BD9-81ED-4DB2-BD59-A6C34878D82A}">
                    <a16:rowId xmlns="" xmlns:a16="http://schemas.microsoft.com/office/drawing/2014/main" val="10007"/>
                  </a:ext>
                </a:extLst>
              </a:tr>
              <a:tr h="142875">
                <a:tc rowSpan="2">
                  <a:txBody>
                    <a:bodyPr/>
                    <a:lstStyle/>
                    <a:p>
                      <a:pPr algn="ctr">
                        <a:spcAft>
                          <a:spcPts val="0"/>
                        </a:spcAft>
                      </a:pPr>
                      <a:r>
                        <a:rPr lang="en-GB" sz="900" dirty="0">
                          <a:effectLst/>
                        </a:rPr>
                        <a:t>n261</a:t>
                      </a:r>
                      <a:endParaRPr lang="zh-CN" sz="900" dirty="0">
                        <a:effectLst/>
                        <a:latin typeface="Arial" panose="020B0604020202020204"/>
                        <a:ea typeface="Malgun Gothic" panose="020B0503020000020004" charset="-127"/>
                        <a:cs typeface="Times New Roman" panose="02020603050405020304"/>
                      </a:endParaRPr>
                    </a:p>
                  </a:txBody>
                  <a:tcPr marL="68580" marR="68580" marT="0" marB="0" anchor="ctr"/>
                </a:tc>
                <a:tc>
                  <a:txBody>
                    <a:bodyPr/>
                    <a:lstStyle/>
                    <a:p>
                      <a:pPr algn="ctr">
                        <a:spcAft>
                          <a:spcPts val="0"/>
                        </a:spcAft>
                      </a:pPr>
                      <a:r>
                        <a:rPr lang="en-GB" sz="900">
                          <a:effectLst/>
                        </a:rPr>
                        <a:t>60</a:t>
                      </a:r>
                      <a:endParaRPr lang="zh-CN" sz="900">
                        <a:effectLst/>
                        <a:latin typeface="Arial" panose="020B0604020202020204"/>
                        <a:ea typeface="Malgun Gothic" panose="020B0503020000020004" charset="-127"/>
                        <a:cs typeface="Times New Roman" panose="02020603050405020304"/>
                      </a:endParaRPr>
                    </a:p>
                  </a:txBody>
                  <a:tcPr marL="68580" marR="68580" marT="0" marB="0" anchor="ctr"/>
                </a:tc>
                <a:tc>
                  <a:txBody>
                    <a:bodyPr/>
                    <a:lstStyle/>
                    <a:p>
                      <a:pPr algn="ctr">
                        <a:spcAft>
                          <a:spcPts val="0"/>
                        </a:spcAft>
                      </a:pPr>
                      <a:r>
                        <a:rPr lang="en-GB" sz="900">
                          <a:effectLst/>
                        </a:rPr>
                        <a:t>Yes</a:t>
                      </a:r>
                      <a:endParaRPr lang="zh-CN" sz="900">
                        <a:effectLst/>
                        <a:latin typeface="Arial" panose="020B0604020202020204"/>
                        <a:ea typeface="Malgun Gothic" panose="020B0503020000020004" charset="-127"/>
                        <a:cs typeface="Times New Roman" panose="02020603050405020304"/>
                      </a:endParaRPr>
                    </a:p>
                  </a:txBody>
                  <a:tcPr marL="68580" marR="68580" marT="0" marB="0"/>
                </a:tc>
                <a:tc>
                  <a:txBody>
                    <a:bodyPr/>
                    <a:lstStyle/>
                    <a:p>
                      <a:pPr algn="ctr">
                        <a:spcAft>
                          <a:spcPts val="0"/>
                        </a:spcAft>
                      </a:pPr>
                      <a:r>
                        <a:rPr lang="en-GB" sz="900">
                          <a:effectLst/>
                        </a:rPr>
                        <a:t>Yes</a:t>
                      </a:r>
                      <a:endParaRPr lang="zh-CN" sz="900">
                        <a:effectLst/>
                        <a:latin typeface="Arial" panose="020B0604020202020204"/>
                        <a:ea typeface="Malgun Gothic" panose="020B0503020000020004" charset="-127"/>
                        <a:cs typeface="Times New Roman" panose="02020603050405020304"/>
                      </a:endParaRPr>
                    </a:p>
                  </a:txBody>
                  <a:tcPr marL="68580" marR="68580" marT="0" marB="0"/>
                </a:tc>
                <a:tc>
                  <a:txBody>
                    <a:bodyPr/>
                    <a:lstStyle/>
                    <a:p>
                      <a:pPr algn="ctr">
                        <a:spcAft>
                          <a:spcPts val="0"/>
                        </a:spcAft>
                      </a:pPr>
                      <a:r>
                        <a:rPr lang="en-GB" sz="900">
                          <a:effectLst/>
                        </a:rPr>
                        <a:t>Yes</a:t>
                      </a:r>
                      <a:endParaRPr lang="zh-CN" sz="900">
                        <a:effectLst/>
                        <a:latin typeface="Arial" panose="020B0604020202020204"/>
                        <a:ea typeface="Malgun Gothic" panose="020B0503020000020004" charset="-127"/>
                        <a:cs typeface="Times New Roman" panose="02020603050405020304"/>
                      </a:endParaRPr>
                    </a:p>
                  </a:txBody>
                  <a:tcPr marL="68580" marR="68580" marT="0" marB="0"/>
                </a:tc>
                <a:tc>
                  <a:txBody>
                    <a:bodyPr/>
                    <a:lstStyle/>
                    <a:p>
                      <a:pPr algn="ctr">
                        <a:spcAft>
                          <a:spcPts val="0"/>
                        </a:spcAft>
                      </a:pPr>
                      <a:r>
                        <a:rPr lang="en-GB" sz="900">
                          <a:effectLst/>
                        </a:rPr>
                        <a:t> </a:t>
                      </a:r>
                      <a:endParaRPr lang="zh-CN" sz="900">
                        <a:effectLst/>
                        <a:latin typeface="Arial" panose="020B0604020202020204"/>
                        <a:ea typeface="Malgun Gothic" panose="020B0503020000020004" charset="-127"/>
                        <a:cs typeface="Times New Roman" panose="02020603050405020304"/>
                      </a:endParaRPr>
                    </a:p>
                  </a:txBody>
                  <a:tcPr marL="68580" marR="68580" marT="0" marB="0"/>
                </a:tc>
                <a:extLst>
                  <a:ext uri="{0D108BD9-81ED-4DB2-BD59-A6C34878D82A}">
                    <a16:rowId xmlns="" xmlns:a16="http://schemas.microsoft.com/office/drawing/2014/main" val="10008"/>
                  </a:ext>
                </a:extLst>
              </a:tr>
              <a:tr h="142875">
                <a:tc vMerge="1">
                  <a:txBody>
                    <a:bodyPr/>
                    <a:lstStyle/>
                    <a:p>
                      <a:endParaRPr lang="fi-FI"/>
                    </a:p>
                  </a:txBody>
                  <a:tcPr/>
                </a:tc>
                <a:tc>
                  <a:txBody>
                    <a:bodyPr/>
                    <a:lstStyle/>
                    <a:p>
                      <a:pPr algn="ctr">
                        <a:spcAft>
                          <a:spcPts val="0"/>
                        </a:spcAft>
                      </a:pPr>
                      <a:r>
                        <a:rPr lang="en-GB" sz="900">
                          <a:effectLst/>
                        </a:rPr>
                        <a:t>120</a:t>
                      </a:r>
                      <a:endParaRPr lang="zh-CN" sz="900">
                        <a:effectLst/>
                        <a:latin typeface="Arial" panose="020B0604020202020204"/>
                        <a:ea typeface="Malgun Gothic" panose="020B0503020000020004" charset="-127"/>
                        <a:cs typeface="Times New Roman" panose="02020603050405020304"/>
                      </a:endParaRPr>
                    </a:p>
                  </a:txBody>
                  <a:tcPr marL="68580" marR="68580" marT="0" marB="0" anchor="ctr"/>
                </a:tc>
                <a:tc>
                  <a:txBody>
                    <a:bodyPr/>
                    <a:lstStyle/>
                    <a:p>
                      <a:pPr algn="ctr">
                        <a:spcAft>
                          <a:spcPts val="0"/>
                        </a:spcAft>
                      </a:pPr>
                      <a:r>
                        <a:rPr lang="en-GB" sz="900">
                          <a:effectLst/>
                        </a:rPr>
                        <a:t>Yes</a:t>
                      </a:r>
                      <a:endParaRPr lang="zh-CN" sz="900">
                        <a:effectLst/>
                        <a:latin typeface="Arial" panose="020B0604020202020204"/>
                        <a:ea typeface="Malgun Gothic" panose="020B0503020000020004" charset="-127"/>
                        <a:cs typeface="Times New Roman" panose="02020603050405020304"/>
                      </a:endParaRPr>
                    </a:p>
                  </a:txBody>
                  <a:tcPr marL="68580" marR="68580" marT="0" marB="0"/>
                </a:tc>
                <a:tc>
                  <a:txBody>
                    <a:bodyPr/>
                    <a:lstStyle/>
                    <a:p>
                      <a:pPr algn="ctr">
                        <a:spcAft>
                          <a:spcPts val="0"/>
                        </a:spcAft>
                      </a:pPr>
                      <a:r>
                        <a:rPr lang="en-GB" sz="900">
                          <a:effectLst/>
                        </a:rPr>
                        <a:t>Yes</a:t>
                      </a:r>
                      <a:endParaRPr lang="zh-CN" sz="900">
                        <a:effectLst/>
                        <a:latin typeface="Arial" panose="020B0604020202020204"/>
                        <a:ea typeface="Malgun Gothic" panose="020B0503020000020004" charset="-127"/>
                        <a:cs typeface="Times New Roman" panose="02020603050405020304"/>
                      </a:endParaRPr>
                    </a:p>
                  </a:txBody>
                  <a:tcPr marL="68580" marR="68580" marT="0" marB="0"/>
                </a:tc>
                <a:tc>
                  <a:txBody>
                    <a:bodyPr/>
                    <a:lstStyle/>
                    <a:p>
                      <a:pPr algn="ctr">
                        <a:spcAft>
                          <a:spcPts val="0"/>
                        </a:spcAft>
                      </a:pPr>
                      <a:r>
                        <a:rPr lang="en-GB" sz="900">
                          <a:effectLst/>
                        </a:rPr>
                        <a:t>Yes</a:t>
                      </a:r>
                      <a:endParaRPr lang="zh-CN" sz="900">
                        <a:effectLst/>
                        <a:latin typeface="Arial" panose="020B0604020202020204"/>
                        <a:ea typeface="Malgun Gothic" panose="020B0503020000020004" charset="-127"/>
                        <a:cs typeface="Times New Roman" panose="02020603050405020304"/>
                      </a:endParaRPr>
                    </a:p>
                  </a:txBody>
                  <a:tcPr marL="68580" marR="68580" marT="0" marB="0"/>
                </a:tc>
                <a:tc>
                  <a:txBody>
                    <a:bodyPr/>
                    <a:lstStyle/>
                    <a:p>
                      <a:pPr algn="ctr">
                        <a:spcAft>
                          <a:spcPts val="0"/>
                        </a:spcAft>
                      </a:pPr>
                      <a:r>
                        <a:rPr lang="en-GB" sz="900" dirty="0">
                          <a:effectLst/>
                        </a:rPr>
                        <a:t>Yes</a:t>
                      </a:r>
                      <a:endParaRPr lang="zh-CN" sz="900" dirty="0">
                        <a:effectLst/>
                        <a:latin typeface="Arial" panose="020B0604020202020204"/>
                        <a:ea typeface="Malgun Gothic" panose="020B0503020000020004" charset="-127"/>
                        <a:cs typeface="Times New Roman" panose="02020603050405020304"/>
                      </a:endParaRPr>
                    </a:p>
                  </a:txBody>
                  <a:tcPr marL="68580" marR="68580" marT="0" marB="0"/>
                </a:tc>
                <a:extLst>
                  <a:ext uri="{0D108BD9-81ED-4DB2-BD59-A6C34878D82A}">
                    <a16:rowId xmlns="" xmlns:a16="http://schemas.microsoft.com/office/drawing/2014/main" val="10009"/>
                  </a:ext>
                </a:extLst>
              </a:tr>
            </a:tbl>
          </a:graphicData>
        </a:graphic>
      </p:graphicFrame>
      <p:sp>
        <p:nvSpPr>
          <p:cNvPr id="6" name="Content Placeholder 2"/>
          <p:cNvSpPr txBox="1"/>
          <p:nvPr/>
        </p:nvSpPr>
        <p:spPr>
          <a:xfrm>
            <a:off x="381000" y="1066800"/>
            <a:ext cx="8229600" cy="6019800"/>
          </a:xfrm>
          <a:prstGeom prst="rect">
            <a:avLst/>
          </a:prstGeom>
        </p:spPr>
        <p:txBody>
          <a:bodyPr vert="horz" lIns="91440" tIns="45720" rIns="91440" bIns="45720" rtlCol="0">
            <a:normAutofit lnSpcReduction="1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altLang="zh-CN" sz="2000" dirty="0"/>
              <a:t>The channel bandwidth per operating band can be brought from TS38.104 for operating bands supported by IAB as table below</a:t>
            </a:r>
          </a:p>
          <a:p>
            <a:endParaRPr lang="en-US" altLang="zh-CN" sz="2400" dirty="0"/>
          </a:p>
          <a:p>
            <a:endParaRPr lang="en-US" altLang="zh-CN" sz="2400" dirty="0"/>
          </a:p>
          <a:p>
            <a:endParaRPr lang="en-US" altLang="zh-CN" sz="2400" dirty="0"/>
          </a:p>
          <a:p>
            <a:endParaRPr lang="en-US" altLang="zh-CN" sz="2400" dirty="0"/>
          </a:p>
          <a:p>
            <a:endParaRPr lang="en-US" altLang="zh-CN" sz="2400" dirty="0"/>
          </a:p>
          <a:p>
            <a:pPr marL="0" indent="0">
              <a:buNone/>
            </a:pPr>
            <a:endParaRPr lang="en-US" altLang="zh-CN" sz="2400" dirty="0"/>
          </a:p>
          <a:p>
            <a:pPr marL="0" indent="0">
              <a:buNone/>
            </a:pPr>
            <a:endParaRPr lang="en-US" altLang="zh-CN" sz="2400" dirty="0"/>
          </a:p>
          <a:p>
            <a:r>
              <a:rPr lang="en-US" altLang="zh-CN" sz="2000" dirty="0"/>
              <a:t>IAB-DU channel bandwidth shall be declared</a:t>
            </a:r>
          </a:p>
          <a:p>
            <a:r>
              <a:rPr lang="en-US" altLang="zh-CN" sz="2000" dirty="0"/>
              <a:t>Options for IAB-MT channel bandwidth:</a:t>
            </a:r>
          </a:p>
          <a:p>
            <a:pPr lvl="2"/>
            <a:r>
              <a:rPr lang="en-US" altLang="zh-CN" sz="1300" dirty="0"/>
              <a:t>Alternative 1: IAB MT will support all mandatory bandwidth</a:t>
            </a:r>
            <a:r>
              <a:rPr lang="en-US" altLang="zh-CN" sz="1700" dirty="0"/>
              <a:t> </a:t>
            </a:r>
          </a:p>
          <a:p>
            <a:pPr lvl="3"/>
            <a:r>
              <a:rPr lang="en-US" altLang="zh-CN" sz="1300" dirty="0"/>
              <a:t>optional bandwidth depends on it capability</a:t>
            </a:r>
            <a:endParaRPr lang="zh-CN" altLang="zh-CN" sz="1800" dirty="0"/>
          </a:p>
          <a:p>
            <a:pPr lvl="2"/>
            <a:r>
              <a:rPr lang="en-US" altLang="zh-CN" sz="1300" dirty="0"/>
              <a:t>Alternative 2: IAB MT will declare the supported maximum channel bandwidth</a:t>
            </a:r>
          </a:p>
          <a:p>
            <a:pPr lvl="3"/>
            <a:r>
              <a:rPr lang="en-US" altLang="zh-CN" sz="900" dirty="0"/>
              <a:t>All channel bandwidth smaller that the  maximum one would be supported by default to ensure the MT behavior in initial access  according to RAN4 agreement on “UE can access the cell if UE supports a channel bandwidth which is equal to or narrower than the channel bandwidth in SIB1 and is equal to or wider than the initial BWP-bandwidth.” in R4-1910522 </a:t>
            </a:r>
          </a:p>
          <a:p>
            <a:pPr lvl="2"/>
            <a:r>
              <a:rPr lang="en-US" altLang="zh-CN" sz="1300" dirty="0">
                <a:solidFill>
                  <a:srgbClr val="FF0000"/>
                </a:solidFill>
              </a:rPr>
              <a:t>Alternative 3: IAB-MT will declare the supported channel bandwidths</a:t>
            </a:r>
            <a:r>
              <a:rPr lang="en-US" altLang="zh-CN" sz="1300" dirty="0">
                <a:solidFill>
                  <a:srgbClr val="FFC000"/>
                </a:solidFill>
              </a:rPr>
              <a:t> (same as BS approach)</a:t>
            </a:r>
            <a:r>
              <a:rPr lang="en-US" altLang="zh-CN" sz="1300" dirty="0">
                <a:solidFill>
                  <a:srgbClr val="FF0000"/>
                </a:solidFill>
              </a:rPr>
              <a:t> </a:t>
            </a:r>
            <a:r>
              <a:rPr lang="en-US" altLang="zh-CN" sz="1300" dirty="0">
                <a:solidFill>
                  <a:srgbClr val="7030A0"/>
                </a:solidFill>
              </a:rPr>
              <a:t>[Ericsson</a:t>
            </a:r>
            <a:r>
              <a:rPr lang="en-US" altLang="zh-CN" sz="1300" dirty="0">
                <a:solidFill>
                  <a:srgbClr val="FFC000"/>
                </a:solidFill>
              </a:rPr>
              <a:t>, Huawei</a:t>
            </a:r>
            <a:r>
              <a:rPr lang="en-US" altLang="zh-CN" sz="1300" dirty="0">
                <a:solidFill>
                  <a:srgbClr val="7030A0"/>
                </a:solidFill>
              </a:rPr>
              <a:t>]</a:t>
            </a:r>
          </a:p>
          <a:p>
            <a:pPr lvl="3"/>
            <a:endParaRPr lang="en-US" altLang="zh-CN" sz="3500" dirty="0"/>
          </a:p>
          <a:p>
            <a:endParaRPr lang="en-US" altLang="zh-CN" dirty="0"/>
          </a:p>
          <a:p>
            <a:endParaRPr lang="en-US" altLang="zh-CN" dirty="0"/>
          </a:p>
          <a:p>
            <a:endParaRPr lang="en-US" altLang="zh-CN" dirty="0"/>
          </a:p>
          <a:p>
            <a:endParaRPr lang="zh-CN" altLang="en-US" dirty="0"/>
          </a:p>
        </p:txBody>
      </p:sp>
      <p:graphicFrame>
        <p:nvGraphicFramePr>
          <p:cNvPr id="7" name="Content Placeholder 3"/>
          <p:cNvGraphicFramePr>
            <a:graphicFrameLocks/>
          </p:cNvGraphicFramePr>
          <p:nvPr>
            <p:extLst>
              <p:ext uri="{D42A27DB-BD31-4B8C-83A1-F6EECF244321}">
                <p14:modId xmlns:p14="http://schemas.microsoft.com/office/powerpoint/2010/main" val="1335758060"/>
              </p:ext>
            </p:extLst>
          </p:nvPr>
        </p:nvGraphicFramePr>
        <p:xfrm>
          <a:off x="381000" y="1600200"/>
          <a:ext cx="8229600" cy="1295400"/>
        </p:xfrm>
        <a:graphic>
          <a:graphicData uri="http://schemas.openxmlformats.org/drawingml/2006/table">
            <a:tbl>
              <a:tblPr firstRow="1" firstCol="1" bandRow="1">
                <a:tableStyleId>{5940675A-B579-460E-94D1-54222C63F5DA}</a:tableStyleId>
              </a:tblPr>
              <a:tblGrid>
                <a:gridCol w="763707">
                  <a:extLst>
                    <a:ext uri="{9D8B030D-6E8A-4147-A177-3AD203B41FA5}">
                      <a16:colId xmlns:a16="http://schemas.microsoft.com/office/drawing/2014/main" xmlns="" val="20000"/>
                    </a:ext>
                  </a:extLst>
                </a:gridCol>
                <a:gridCol w="526694">
                  <a:extLst>
                    <a:ext uri="{9D8B030D-6E8A-4147-A177-3AD203B41FA5}">
                      <a16:colId xmlns:a16="http://schemas.microsoft.com/office/drawing/2014/main" xmlns="" val="20001"/>
                    </a:ext>
                  </a:extLst>
                </a:gridCol>
                <a:gridCol w="534924">
                  <a:extLst>
                    <a:ext uri="{9D8B030D-6E8A-4147-A177-3AD203B41FA5}">
                      <a16:colId xmlns:a16="http://schemas.microsoft.com/office/drawing/2014/main" xmlns="" val="20002"/>
                    </a:ext>
                  </a:extLst>
                </a:gridCol>
                <a:gridCol w="536570">
                  <a:extLst>
                    <a:ext uri="{9D8B030D-6E8A-4147-A177-3AD203B41FA5}">
                      <a16:colId xmlns:a16="http://schemas.microsoft.com/office/drawing/2014/main" xmlns="" val="20003"/>
                    </a:ext>
                  </a:extLst>
                </a:gridCol>
                <a:gridCol w="536570">
                  <a:extLst>
                    <a:ext uri="{9D8B030D-6E8A-4147-A177-3AD203B41FA5}">
                      <a16:colId xmlns:a16="http://schemas.microsoft.com/office/drawing/2014/main" xmlns="" val="20004"/>
                    </a:ext>
                  </a:extLst>
                </a:gridCol>
                <a:gridCol w="536570">
                  <a:extLst>
                    <a:ext uri="{9D8B030D-6E8A-4147-A177-3AD203B41FA5}">
                      <a16:colId xmlns:a16="http://schemas.microsoft.com/office/drawing/2014/main" xmlns="" val="20005"/>
                    </a:ext>
                  </a:extLst>
                </a:gridCol>
                <a:gridCol w="536570">
                  <a:extLst>
                    <a:ext uri="{9D8B030D-6E8A-4147-A177-3AD203B41FA5}">
                      <a16:colId xmlns:a16="http://schemas.microsoft.com/office/drawing/2014/main" xmlns="" val="20006"/>
                    </a:ext>
                  </a:extLst>
                </a:gridCol>
                <a:gridCol w="536570">
                  <a:extLst>
                    <a:ext uri="{9D8B030D-6E8A-4147-A177-3AD203B41FA5}">
                      <a16:colId xmlns:a16="http://schemas.microsoft.com/office/drawing/2014/main" xmlns="" val="20007"/>
                    </a:ext>
                  </a:extLst>
                </a:gridCol>
                <a:gridCol w="536570">
                  <a:extLst>
                    <a:ext uri="{9D8B030D-6E8A-4147-A177-3AD203B41FA5}">
                      <a16:colId xmlns:a16="http://schemas.microsoft.com/office/drawing/2014/main" xmlns="" val="20008"/>
                    </a:ext>
                  </a:extLst>
                </a:gridCol>
                <a:gridCol w="536570">
                  <a:extLst>
                    <a:ext uri="{9D8B030D-6E8A-4147-A177-3AD203B41FA5}">
                      <a16:colId xmlns:a16="http://schemas.microsoft.com/office/drawing/2014/main" xmlns="" val="20009"/>
                    </a:ext>
                  </a:extLst>
                </a:gridCol>
                <a:gridCol w="536570">
                  <a:extLst>
                    <a:ext uri="{9D8B030D-6E8A-4147-A177-3AD203B41FA5}">
                      <a16:colId xmlns:a16="http://schemas.microsoft.com/office/drawing/2014/main" xmlns="" val="20010"/>
                    </a:ext>
                  </a:extLst>
                </a:gridCol>
                <a:gridCol w="536570">
                  <a:extLst>
                    <a:ext uri="{9D8B030D-6E8A-4147-A177-3AD203B41FA5}">
                      <a16:colId xmlns:a16="http://schemas.microsoft.com/office/drawing/2014/main" xmlns="" val="20011"/>
                    </a:ext>
                  </a:extLst>
                </a:gridCol>
                <a:gridCol w="538216">
                  <a:extLst>
                    <a:ext uri="{9D8B030D-6E8A-4147-A177-3AD203B41FA5}">
                      <a16:colId xmlns:a16="http://schemas.microsoft.com/office/drawing/2014/main" xmlns="" val="20012"/>
                    </a:ext>
                  </a:extLst>
                </a:gridCol>
                <a:gridCol w="546445">
                  <a:extLst>
                    <a:ext uri="{9D8B030D-6E8A-4147-A177-3AD203B41FA5}">
                      <a16:colId xmlns:a16="http://schemas.microsoft.com/office/drawing/2014/main" xmlns="" val="20013"/>
                    </a:ext>
                  </a:extLst>
                </a:gridCol>
                <a:gridCol w="490484">
                  <a:extLst>
                    <a:ext uri="{9D8B030D-6E8A-4147-A177-3AD203B41FA5}">
                      <a16:colId xmlns:a16="http://schemas.microsoft.com/office/drawing/2014/main" xmlns="" val="20014"/>
                    </a:ext>
                  </a:extLst>
                </a:gridCol>
              </a:tblGrid>
              <a:tr h="142875">
                <a:tc gridSpan="15">
                  <a:txBody>
                    <a:bodyPr/>
                    <a:lstStyle/>
                    <a:p>
                      <a:pPr algn="ctr">
                        <a:spcAft>
                          <a:spcPts val="0"/>
                        </a:spcAft>
                      </a:pPr>
                      <a:r>
                        <a:rPr lang="en-GB" sz="900" dirty="0">
                          <a:effectLst/>
                        </a:rPr>
                        <a:t>NR band / SCS / IAB channel bandwidth</a:t>
                      </a:r>
                      <a:endParaRPr lang="zh-CN" sz="900" b="1" dirty="0">
                        <a:effectLst/>
                        <a:latin typeface="Arial" panose="020B0604020202020204"/>
                        <a:ea typeface="Malgun Gothic" panose="020B0503020000020004" charset="-127"/>
                        <a:cs typeface="Times New Roman" panose="02020603050405020304"/>
                      </a:endParaRPr>
                    </a:p>
                  </a:txBody>
                  <a:tcPr marL="68580" marR="68580" marT="0" marB="0"/>
                </a:tc>
                <a:tc hMerge="1">
                  <a:txBody>
                    <a:bodyPr/>
                    <a:lstStyle/>
                    <a:p>
                      <a:endParaRPr lang="fi-FI"/>
                    </a:p>
                  </a:txBody>
                  <a:tcPr/>
                </a:tc>
                <a:tc hMerge="1">
                  <a:txBody>
                    <a:bodyPr/>
                    <a:lstStyle/>
                    <a:p>
                      <a:endParaRPr lang="fi-FI"/>
                    </a:p>
                  </a:txBody>
                  <a:tcPr/>
                </a:tc>
                <a:tc hMerge="1">
                  <a:txBody>
                    <a:bodyPr/>
                    <a:lstStyle/>
                    <a:p>
                      <a:endParaRPr lang="fi-FI"/>
                    </a:p>
                  </a:txBody>
                  <a:tcPr/>
                </a:tc>
                <a:tc hMerge="1">
                  <a:txBody>
                    <a:bodyPr/>
                    <a:lstStyle/>
                    <a:p>
                      <a:endParaRPr lang="fi-FI"/>
                    </a:p>
                  </a:txBody>
                  <a:tcPr/>
                </a:tc>
                <a:tc hMerge="1">
                  <a:txBody>
                    <a:bodyPr/>
                    <a:lstStyle/>
                    <a:p>
                      <a:endParaRPr lang="fi-FI"/>
                    </a:p>
                  </a:txBody>
                  <a:tcPr/>
                </a:tc>
                <a:tc hMerge="1">
                  <a:txBody>
                    <a:bodyPr/>
                    <a:lstStyle/>
                    <a:p>
                      <a:endParaRPr lang="fi-FI"/>
                    </a:p>
                  </a:txBody>
                  <a:tcPr/>
                </a:tc>
                <a:tc hMerge="1">
                  <a:txBody>
                    <a:bodyPr/>
                    <a:lstStyle/>
                    <a:p>
                      <a:endParaRPr lang="fi-FI"/>
                    </a:p>
                  </a:txBody>
                  <a:tcPr/>
                </a:tc>
                <a:tc hMerge="1">
                  <a:txBody>
                    <a:bodyPr/>
                    <a:lstStyle/>
                    <a:p>
                      <a:endParaRPr lang="fi-FI"/>
                    </a:p>
                  </a:txBody>
                  <a:tcPr/>
                </a:tc>
                <a:tc hMerge="1">
                  <a:txBody>
                    <a:bodyPr/>
                    <a:lstStyle/>
                    <a:p>
                      <a:endParaRPr lang="fi-FI"/>
                    </a:p>
                  </a:txBody>
                  <a:tcPr/>
                </a:tc>
                <a:tc hMerge="1">
                  <a:txBody>
                    <a:bodyPr/>
                    <a:lstStyle/>
                    <a:p>
                      <a:endParaRPr lang="fi-FI"/>
                    </a:p>
                  </a:txBody>
                  <a:tcPr/>
                </a:tc>
                <a:tc hMerge="1">
                  <a:txBody>
                    <a:bodyPr/>
                    <a:lstStyle/>
                    <a:p>
                      <a:endParaRPr lang="fi-FI"/>
                    </a:p>
                  </a:txBody>
                  <a:tcPr/>
                </a:tc>
                <a:tc hMerge="1">
                  <a:txBody>
                    <a:bodyPr/>
                    <a:lstStyle/>
                    <a:p>
                      <a:endParaRPr lang="fi-FI"/>
                    </a:p>
                  </a:txBody>
                  <a:tcPr/>
                </a:tc>
                <a:tc hMerge="1">
                  <a:txBody>
                    <a:bodyPr/>
                    <a:lstStyle/>
                    <a:p>
                      <a:endParaRPr lang="fi-FI"/>
                    </a:p>
                  </a:txBody>
                  <a:tcPr/>
                </a:tc>
                <a:tc hMerge="1">
                  <a:txBody>
                    <a:bodyPr/>
                    <a:lstStyle/>
                    <a:p>
                      <a:endParaRPr lang="fi-FI"/>
                    </a:p>
                  </a:txBody>
                  <a:tcPr/>
                </a:tc>
                <a:extLst>
                  <a:ext uri="{0D108BD9-81ED-4DB2-BD59-A6C34878D82A}">
                    <a16:rowId xmlns:a16="http://schemas.microsoft.com/office/drawing/2014/main" xmlns="" val="10000"/>
                  </a:ext>
                </a:extLst>
              </a:tr>
              <a:tr h="142875">
                <a:tc>
                  <a:txBody>
                    <a:bodyPr/>
                    <a:lstStyle/>
                    <a:p>
                      <a:pPr algn="ctr">
                        <a:spcAft>
                          <a:spcPts val="0"/>
                        </a:spcAft>
                      </a:pPr>
                      <a:r>
                        <a:rPr lang="en-GB" sz="900">
                          <a:effectLst/>
                        </a:rPr>
                        <a:t>NR Band</a:t>
                      </a:r>
                      <a:endParaRPr lang="zh-CN" sz="900" b="1">
                        <a:effectLst/>
                        <a:latin typeface="Arial" panose="020B0604020202020204"/>
                        <a:ea typeface="Malgun Gothic" panose="020B0503020000020004" charset="-127"/>
                        <a:cs typeface="Times New Roman" panose="02020603050405020304"/>
                      </a:endParaRPr>
                    </a:p>
                  </a:txBody>
                  <a:tcPr marL="68580" marR="68580" marT="0" marB="0" anchor="ctr"/>
                </a:tc>
                <a:tc>
                  <a:txBody>
                    <a:bodyPr/>
                    <a:lstStyle/>
                    <a:p>
                      <a:pPr algn="ctr">
                        <a:spcAft>
                          <a:spcPts val="0"/>
                        </a:spcAft>
                      </a:pPr>
                      <a:r>
                        <a:rPr lang="en-GB" sz="900">
                          <a:effectLst/>
                        </a:rPr>
                        <a:t>SCS</a:t>
                      </a:r>
                      <a:endParaRPr lang="zh-CN" sz="900">
                        <a:effectLst/>
                      </a:endParaRPr>
                    </a:p>
                    <a:p>
                      <a:pPr algn="ctr">
                        <a:spcAft>
                          <a:spcPts val="0"/>
                        </a:spcAft>
                      </a:pPr>
                      <a:r>
                        <a:rPr lang="en-GB" sz="900">
                          <a:effectLst/>
                        </a:rPr>
                        <a:t>kHz</a:t>
                      </a:r>
                      <a:endParaRPr lang="zh-CN" sz="900" b="1">
                        <a:effectLst/>
                        <a:latin typeface="Arial" panose="020B0604020202020204"/>
                        <a:ea typeface="Malgun Gothic" panose="020B0503020000020004" charset="-127"/>
                        <a:cs typeface="Times New Roman" panose="02020603050405020304"/>
                      </a:endParaRPr>
                    </a:p>
                  </a:txBody>
                  <a:tcPr marL="68580" marR="68580" marT="0" marB="0" anchor="ctr"/>
                </a:tc>
                <a:tc>
                  <a:txBody>
                    <a:bodyPr/>
                    <a:lstStyle/>
                    <a:p>
                      <a:pPr algn="ctr">
                        <a:spcAft>
                          <a:spcPts val="0"/>
                        </a:spcAft>
                      </a:pPr>
                      <a:r>
                        <a:rPr lang="en-GB" sz="900">
                          <a:effectLst/>
                        </a:rPr>
                        <a:t>5 MHz</a:t>
                      </a:r>
                      <a:endParaRPr lang="zh-CN" sz="900" b="1">
                        <a:effectLst/>
                        <a:latin typeface="Arial" panose="020B0604020202020204"/>
                        <a:ea typeface="Malgun Gothic" panose="020B0503020000020004" charset="-127"/>
                        <a:cs typeface="Times New Roman" panose="02020603050405020304"/>
                      </a:endParaRPr>
                    </a:p>
                  </a:txBody>
                  <a:tcPr marL="68580" marR="68580" marT="0" marB="0" anchor="ctr"/>
                </a:tc>
                <a:tc>
                  <a:txBody>
                    <a:bodyPr/>
                    <a:lstStyle/>
                    <a:p>
                      <a:pPr algn="ctr">
                        <a:spcAft>
                          <a:spcPts val="0"/>
                        </a:spcAft>
                      </a:pPr>
                      <a:r>
                        <a:rPr lang="en-GB" sz="900">
                          <a:effectLst/>
                        </a:rPr>
                        <a:t>10 MHz</a:t>
                      </a:r>
                      <a:endParaRPr lang="zh-CN" sz="900" b="1">
                        <a:effectLst/>
                        <a:latin typeface="Arial" panose="020B0604020202020204"/>
                        <a:ea typeface="Malgun Gothic" panose="020B0503020000020004" charset="-127"/>
                        <a:cs typeface="Times New Roman" panose="02020603050405020304"/>
                      </a:endParaRPr>
                    </a:p>
                  </a:txBody>
                  <a:tcPr marL="68580" marR="68580" marT="0" marB="0" anchor="ctr"/>
                </a:tc>
                <a:tc>
                  <a:txBody>
                    <a:bodyPr/>
                    <a:lstStyle/>
                    <a:p>
                      <a:pPr algn="ctr">
                        <a:spcAft>
                          <a:spcPts val="0"/>
                        </a:spcAft>
                      </a:pPr>
                      <a:r>
                        <a:rPr lang="en-GB" sz="900">
                          <a:effectLst/>
                        </a:rPr>
                        <a:t>15 MHz</a:t>
                      </a:r>
                      <a:endParaRPr lang="zh-CN" sz="900" b="1">
                        <a:effectLst/>
                        <a:latin typeface="Arial" panose="020B0604020202020204"/>
                        <a:ea typeface="Malgun Gothic" panose="020B0503020000020004" charset="-127"/>
                        <a:cs typeface="Times New Roman" panose="02020603050405020304"/>
                      </a:endParaRPr>
                    </a:p>
                  </a:txBody>
                  <a:tcPr marL="68580" marR="68580" marT="0" marB="0" anchor="ctr"/>
                </a:tc>
                <a:tc>
                  <a:txBody>
                    <a:bodyPr/>
                    <a:lstStyle/>
                    <a:p>
                      <a:pPr algn="ctr">
                        <a:spcAft>
                          <a:spcPts val="0"/>
                        </a:spcAft>
                      </a:pPr>
                      <a:r>
                        <a:rPr lang="en-GB" sz="900">
                          <a:effectLst/>
                        </a:rPr>
                        <a:t>20 MHz</a:t>
                      </a:r>
                      <a:endParaRPr lang="zh-CN" sz="900" b="1">
                        <a:effectLst/>
                        <a:latin typeface="Arial" panose="020B0604020202020204"/>
                        <a:ea typeface="Malgun Gothic" panose="020B0503020000020004" charset="-127"/>
                        <a:cs typeface="Times New Roman" panose="02020603050405020304"/>
                      </a:endParaRPr>
                    </a:p>
                  </a:txBody>
                  <a:tcPr marL="68580" marR="68580" marT="0" marB="0" anchor="ctr"/>
                </a:tc>
                <a:tc>
                  <a:txBody>
                    <a:bodyPr/>
                    <a:lstStyle/>
                    <a:p>
                      <a:pPr algn="ctr">
                        <a:spcAft>
                          <a:spcPts val="0"/>
                        </a:spcAft>
                      </a:pPr>
                      <a:r>
                        <a:rPr lang="en-GB" sz="900">
                          <a:effectLst/>
                        </a:rPr>
                        <a:t>25 MHz</a:t>
                      </a:r>
                      <a:endParaRPr lang="zh-CN" sz="900" b="1">
                        <a:effectLst/>
                        <a:latin typeface="Arial" panose="020B0604020202020204"/>
                        <a:ea typeface="Malgun Gothic" panose="020B0503020000020004" charset="-127"/>
                        <a:cs typeface="Times New Roman" panose="02020603050405020304"/>
                      </a:endParaRPr>
                    </a:p>
                  </a:txBody>
                  <a:tcPr marL="68580" marR="68580" marT="0" marB="0" anchor="ctr"/>
                </a:tc>
                <a:tc>
                  <a:txBody>
                    <a:bodyPr/>
                    <a:lstStyle/>
                    <a:p>
                      <a:pPr algn="ctr">
                        <a:spcAft>
                          <a:spcPts val="0"/>
                        </a:spcAft>
                      </a:pPr>
                      <a:r>
                        <a:rPr lang="en-GB" sz="900">
                          <a:effectLst/>
                        </a:rPr>
                        <a:t>30 MHz</a:t>
                      </a:r>
                      <a:endParaRPr lang="zh-CN" sz="900" b="1">
                        <a:effectLst/>
                        <a:latin typeface="Arial" panose="020B0604020202020204"/>
                        <a:ea typeface="Malgun Gothic" panose="020B0503020000020004" charset="-127"/>
                        <a:cs typeface="Times New Roman" panose="02020603050405020304"/>
                      </a:endParaRPr>
                    </a:p>
                  </a:txBody>
                  <a:tcPr marL="68580" marR="68580" marT="0" marB="0" anchor="ctr"/>
                </a:tc>
                <a:tc>
                  <a:txBody>
                    <a:bodyPr/>
                    <a:lstStyle/>
                    <a:p>
                      <a:pPr algn="ctr">
                        <a:spcAft>
                          <a:spcPts val="0"/>
                        </a:spcAft>
                      </a:pPr>
                      <a:r>
                        <a:rPr lang="en-GB" sz="900">
                          <a:effectLst/>
                        </a:rPr>
                        <a:t>40 MHz</a:t>
                      </a:r>
                      <a:endParaRPr lang="zh-CN" sz="900" b="1">
                        <a:effectLst/>
                        <a:latin typeface="Arial" panose="020B0604020202020204"/>
                        <a:ea typeface="Malgun Gothic" panose="020B0503020000020004" charset="-127"/>
                        <a:cs typeface="Times New Roman" panose="02020603050405020304"/>
                      </a:endParaRPr>
                    </a:p>
                  </a:txBody>
                  <a:tcPr marL="68580" marR="68580" marT="0" marB="0" anchor="ctr"/>
                </a:tc>
                <a:tc>
                  <a:txBody>
                    <a:bodyPr/>
                    <a:lstStyle/>
                    <a:p>
                      <a:pPr algn="ctr">
                        <a:spcAft>
                          <a:spcPts val="0"/>
                        </a:spcAft>
                      </a:pPr>
                      <a:r>
                        <a:rPr lang="en-GB" sz="900" dirty="0">
                          <a:effectLst/>
                        </a:rPr>
                        <a:t>50 MHz</a:t>
                      </a:r>
                      <a:endParaRPr lang="zh-CN" sz="900" b="1" dirty="0">
                        <a:effectLst/>
                        <a:latin typeface="Arial" panose="020B0604020202020204"/>
                        <a:ea typeface="Malgun Gothic" panose="020B0503020000020004" charset="-127"/>
                        <a:cs typeface="Times New Roman" panose="02020603050405020304"/>
                      </a:endParaRPr>
                    </a:p>
                  </a:txBody>
                  <a:tcPr marL="68580" marR="68580" marT="0" marB="0" anchor="ctr"/>
                </a:tc>
                <a:tc>
                  <a:txBody>
                    <a:bodyPr/>
                    <a:lstStyle/>
                    <a:p>
                      <a:pPr algn="ctr">
                        <a:spcAft>
                          <a:spcPts val="0"/>
                        </a:spcAft>
                      </a:pPr>
                      <a:r>
                        <a:rPr lang="en-GB" sz="900">
                          <a:effectLst/>
                        </a:rPr>
                        <a:t>60 MHz</a:t>
                      </a:r>
                      <a:endParaRPr lang="zh-CN" sz="900" b="1">
                        <a:effectLst/>
                        <a:latin typeface="Arial" panose="020B0604020202020204"/>
                        <a:ea typeface="Malgun Gothic" panose="020B0503020000020004" charset="-127"/>
                        <a:cs typeface="Times New Roman" panose="02020603050405020304"/>
                      </a:endParaRPr>
                    </a:p>
                  </a:txBody>
                  <a:tcPr marL="68580" marR="68580" marT="0" marB="0" anchor="ctr"/>
                </a:tc>
                <a:tc>
                  <a:txBody>
                    <a:bodyPr/>
                    <a:lstStyle/>
                    <a:p>
                      <a:pPr algn="ctr">
                        <a:spcAft>
                          <a:spcPts val="0"/>
                        </a:spcAft>
                      </a:pPr>
                      <a:r>
                        <a:rPr lang="en-GB" sz="900">
                          <a:effectLst/>
                        </a:rPr>
                        <a:t>70 MHz</a:t>
                      </a:r>
                      <a:endParaRPr lang="zh-CN" sz="900" b="1">
                        <a:effectLst/>
                        <a:latin typeface="Arial" panose="020B0604020202020204"/>
                        <a:ea typeface="Malgun Gothic" panose="020B0503020000020004" charset="-127"/>
                        <a:cs typeface="Times New Roman" panose="02020603050405020304"/>
                      </a:endParaRPr>
                    </a:p>
                  </a:txBody>
                  <a:tcPr marL="68580" marR="68580" marT="0" marB="0" anchor="ctr"/>
                </a:tc>
                <a:tc>
                  <a:txBody>
                    <a:bodyPr/>
                    <a:lstStyle/>
                    <a:p>
                      <a:pPr algn="ctr">
                        <a:spcAft>
                          <a:spcPts val="0"/>
                        </a:spcAft>
                      </a:pPr>
                      <a:r>
                        <a:rPr lang="en-GB" sz="900">
                          <a:effectLst/>
                        </a:rPr>
                        <a:t>80 MHz</a:t>
                      </a:r>
                      <a:endParaRPr lang="zh-CN" sz="900" b="1">
                        <a:effectLst/>
                        <a:latin typeface="Arial" panose="020B0604020202020204"/>
                        <a:ea typeface="Malgun Gothic" panose="020B0503020000020004" charset="-127"/>
                        <a:cs typeface="Times New Roman" panose="02020603050405020304"/>
                      </a:endParaRPr>
                    </a:p>
                  </a:txBody>
                  <a:tcPr marL="68580" marR="68580" marT="0" marB="0" anchor="ctr"/>
                </a:tc>
                <a:tc>
                  <a:txBody>
                    <a:bodyPr/>
                    <a:lstStyle/>
                    <a:p>
                      <a:pPr algn="ctr">
                        <a:spcAft>
                          <a:spcPts val="0"/>
                        </a:spcAft>
                      </a:pPr>
                      <a:r>
                        <a:rPr lang="en-GB" sz="900" dirty="0">
                          <a:effectLst/>
                        </a:rPr>
                        <a:t>90 MHz</a:t>
                      </a:r>
                      <a:endParaRPr lang="zh-CN" sz="900" b="1" dirty="0">
                        <a:effectLst/>
                        <a:latin typeface="Arial" panose="020B0604020202020204"/>
                        <a:ea typeface="Malgun Gothic" panose="020B0503020000020004" charset="-127"/>
                        <a:cs typeface="Times New Roman" panose="02020603050405020304"/>
                      </a:endParaRPr>
                    </a:p>
                  </a:txBody>
                  <a:tcPr marL="68580" marR="68580" marT="0" marB="0" anchor="ctr"/>
                </a:tc>
                <a:tc>
                  <a:txBody>
                    <a:bodyPr/>
                    <a:lstStyle/>
                    <a:p>
                      <a:pPr algn="ctr">
                        <a:spcAft>
                          <a:spcPts val="0"/>
                        </a:spcAft>
                      </a:pPr>
                      <a:r>
                        <a:rPr lang="en-GB" sz="900">
                          <a:effectLst/>
                        </a:rPr>
                        <a:t>100 MHz</a:t>
                      </a:r>
                      <a:endParaRPr lang="zh-CN" sz="900" b="1">
                        <a:effectLst/>
                        <a:latin typeface="Arial" panose="020B0604020202020204"/>
                        <a:ea typeface="Malgun Gothic" panose="020B0503020000020004" charset="-127"/>
                        <a:cs typeface="Times New Roman" panose="02020603050405020304"/>
                      </a:endParaRPr>
                    </a:p>
                  </a:txBody>
                  <a:tcPr marL="68580" marR="68580" marT="0" marB="0" anchor="ctr"/>
                </a:tc>
                <a:extLst>
                  <a:ext uri="{0D108BD9-81ED-4DB2-BD59-A6C34878D82A}">
                    <a16:rowId xmlns:a16="http://schemas.microsoft.com/office/drawing/2014/main" xmlns="" val="10001"/>
                  </a:ext>
                </a:extLst>
              </a:tr>
              <a:tr h="142875">
                <a:tc rowSpan="3">
                  <a:txBody>
                    <a:bodyPr/>
                    <a:lstStyle/>
                    <a:p>
                      <a:pPr algn="ctr">
                        <a:spcAft>
                          <a:spcPts val="0"/>
                        </a:spcAft>
                      </a:pPr>
                      <a:r>
                        <a:rPr lang="en-GB" sz="900">
                          <a:effectLst/>
                        </a:rPr>
                        <a:t>n41</a:t>
                      </a:r>
                      <a:endParaRPr lang="zh-CN" sz="900">
                        <a:effectLst/>
                        <a:latin typeface="Arial" panose="020B0604020202020204"/>
                        <a:ea typeface="Malgun Gothic" panose="020B0503020000020004" charset="-127"/>
                        <a:cs typeface="Times New Roman" panose="02020603050405020304"/>
                      </a:endParaRPr>
                    </a:p>
                  </a:txBody>
                  <a:tcPr marL="68580" marR="68580" marT="0" marB="0" anchor="ctr"/>
                </a:tc>
                <a:tc>
                  <a:txBody>
                    <a:bodyPr/>
                    <a:lstStyle/>
                    <a:p>
                      <a:pPr algn="ctr">
                        <a:spcAft>
                          <a:spcPts val="0"/>
                        </a:spcAft>
                      </a:pPr>
                      <a:r>
                        <a:rPr lang="en-GB" sz="900">
                          <a:effectLst/>
                        </a:rPr>
                        <a:t>15</a:t>
                      </a:r>
                      <a:endParaRPr lang="zh-CN" sz="900">
                        <a:effectLst/>
                        <a:latin typeface="Arial" panose="020B0604020202020204"/>
                        <a:ea typeface="Malgun Gothic" panose="020B0503020000020004" charset="-127"/>
                        <a:cs typeface="Times New Roman" panose="02020603050405020304"/>
                      </a:endParaRPr>
                    </a:p>
                  </a:txBody>
                  <a:tcPr marL="68580" marR="68580" marT="0" marB="0" anchor="ctr"/>
                </a:tc>
                <a:tc>
                  <a:txBody>
                    <a:bodyPr/>
                    <a:lstStyle/>
                    <a:p>
                      <a:pPr algn="ctr">
                        <a:spcAft>
                          <a:spcPts val="0"/>
                        </a:spcAft>
                      </a:pPr>
                      <a:r>
                        <a:rPr lang="en-GB" sz="900">
                          <a:effectLst/>
                        </a:rPr>
                        <a:t> </a:t>
                      </a:r>
                      <a:endParaRPr lang="zh-CN" sz="900">
                        <a:effectLst/>
                        <a:latin typeface="Arial" panose="020B0604020202020204"/>
                        <a:ea typeface="Malgun Gothic" panose="020B0503020000020004" charset="-127"/>
                        <a:cs typeface="Times New Roman" panose="02020603050405020304"/>
                      </a:endParaRPr>
                    </a:p>
                  </a:txBody>
                  <a:tcPr marL="68580" marR="68580" marT="0" marB="0"/>
                </a:tc>
                <a:tc>
                  <a:txBody>
                    <a:bodyPr/>
                    <a:lstStyle/>
                    <a:p>
                      <a:pPr algn="ctr">
                        <a:spcAft>
                          <a:spcPts val="0"/>
                        </a:spcAft>
                      </a:pPr>
                      <a:r>
                        <a:rPr lang="en-GB" sz="900">
                          <a:effectLst/>
                        </a:rPr>
                        <a:t>Yes</a:t>
                      </a:r>
                      <a:endParaRPr lang="zh-CN" sz="900">
                        <a:effectLst/>
                        <a:latin typeface="Arial" panose="020B0604020202020204"/>
                        <a:ea typeface="Malgun Gothic" panose="020B0503020000020004" charset="-127"/>
                        <a:cs typeface="Times New Roman" panose="02020603050405020304"/>
                      </a:endParaRPr>
                    </a:p>
                  </a:txBody>
                  <a:tcPr marL="68580" marR="68580" marT="0" marB="0" anchor="ctr"/>
                </a:tc>
                <a:tc>
                  <a:txBody>
                    <a:bodyPr/>
                    <a:lstStyle/>
                    <a:p>
                      <a:pPr algn="ctr">
                        <a:spcAft>
                          <a:spcPts val="0"/>
                        </a:spcAft>
                      </a:pPr>
                      <a:r>
                        <a:rPr lang="en-GB" sz="900">
                          <a:effectLst/>
                        </a:rPr>
                        <a:t>Yes</a:t>
                      </a:r>
                      <a:endParaRPr lang="zh-CN" sz="900">
                        <a:effectLst/>
                        <a:latin typeface="Arial" panose="020B0604020202020204"/>
                        <a:ea typeface="Malgun Gothic" panose="020B0503020000020004" charset="-127"/>
                        <a:cs typeface="Times New Roman" panose="02020603050405020304"/>
                      </a:endParaRPr>
                    </a:p>
                  </a:txBody>
                  <a:tcPr marL="68580" marR="68580" marT="0" marB="0" anchor="ctr"/>
                </a:tc>
                <a:tc>
                  <a:txBody>
                    <a:bodyPr/>
                    <a:lstStyle/>
                    <a:p>
                      <a:pPr algn="ctr">
                        <a:spcAft>
                          <a:spcPts val="0"/>
                        </a:spcAft>
                      </a:pPr>
                      <a:r>
                        <a:rPr lang="en-GB" sz="900">
                          <a:effectLst/>
                        </a:rPr>
                        <a:t>Yes</a:t>
                      </a:r>
                      <a:endParaRPr lang="zh-CN" sz="900">
                        <a:effectLst/>
                        <a:latin typeface="Arial" panose="020B0604020202020204"/>
                        <a:ea typeface="Malgun Gothic" panose="020B0503020000020004" charset="-127"/>
                        <a:cs typeface="Times New Roman" panose="02020603050405020304"/>
                      </a:endParaRPr>
                    </a:p>
                  </a:txBody>
                  <a:tcPr marL="68580" marR="68580" marT="0" marB="0" anchor="ctr"/>
                </a:tc>
                <a:tc>
                  <a:txBody>
                    <a:bodyPr/>
                    <a:lstStyle/>
                    <a:p>
                      <a:pPr algn="ctr">
                        <a:spcAft>
                          <a:spcPts val="0"/>
                        </a:spcAft>
                      </a:pPr>
                      <a:r>
                        <a:rPr lang="en-GB" sz="900">
                          <a:effectLst/>
                        </a:rPr>
                        <a:t> </a:t>
                      </a:r>
                      <a:endParaRPr lang="zh-CN" sz="900">
                        <a:effectLst/>
                        <a:latin typeface="Arial" panose="020B0604020202020204"/>
                        <a:ea typeface="Malgun Gothic" panose="020B0503020000020004" charset="-127"/>
                        <a:cs typeface="Times New Roman" panose="02020603050405020304"/>
                      </a:endParaRPr>
                    </a:p>
                  </a:txBody>
                  <a:tcPr marL="68580" marR="68580" marT="0" marB="0" anchor="ctr"/>
                </a:tc>
                <a:tc>
                  <a:txBody>
                    <a:bodyPr/>
                    <a:lstStyle/>
                    <a:p>
                      <a:pPr algn="ctr">
                        <a:spcAft>
                          <a:spcPts val="0"/>
                        </a:spcAft>
                      </a:pPr>
                      <a:r>
                        <a:rPr lang="en-GB" sz="900" dirty="0">
                          <a:solidFill>
                            <a:schemeClr val="accent1"/>
                          </a:solidFill>
                          <a:effectLst/>
                        </a:rPr>
                        <a:t>Yes</a:t>
                      </a:r>
                      <a:endParaRPr lang="zh-CN" sz="900" dirty="0">
                        <a:solidFill>
                          <a:schemeClr val="accent1"/>
                        </a:solidFill>
                        <a:effectLst/>
                        <a:latin typeface="Arial" panose="020B0604020202020204"/>
                        <a:ea typeface="Malgun Gothic" panose="020B0503020000020004" charset="-127"/>
                        <a:cs typeface="Times New Roman" panose="02020603050405020304"/>
                      </a:endParaRPr>
                    </a:p>
                  </a:txBody>
                  <a:tcPr marL="68580" marR="68580" marT="0" marB="0" anchor="ctr"/>
                </a:tc>
                <a:tc>
                  <a:txBody>
                    <a:bodyPr/>
                    <a:lstStyle/>
                    <a:p>
                      <a:pPr algn="ctr">
                        <a:spcAft>
                          <a:spcPts val="0"/>
                        </a:spcAft>
                      </a:pPr>
                      <a:r>
                        <a:rPr lang="en-GB" sz="900" dirty="0">
                          <a:effectLst/>
                        </a:rPr>
                        <a:t>Yes</a:t>
                      </a:r>
                      <a:endParaRPr lang="zh-CN" sz="900" dirty="0">
                        <a:effectLst/>
                        <a:latin typeface="Arial" panose="020B0604020202020204"/>
                        <a:ea typeface="Malgun Gothic" panose="020B0503020000020004" charset="-127"/>
                        <a:cs typeface="Times New Roman" panose="02020603050405020304"/>
                      </a:endParaRPr>
                    </a:p>
                  </a:txBody>
                  <a:tcPr marL="68580" marR="68580" marT="0" marB="0" anchor="ctr"/>
                </a:tc>
                <a:tc>
                  <a:txBody>
                    <a:bodyPr/>
                    <a:lstStyle/>
                    <a:p>
                      <a:pPr algn="ctr">
                        <a:spcAft>
                          <a:spcPts val="0"/>
                        </a:spcAft>
                      </a:pPr>
                      <a:r>
                        <a:rPr lang="en-GB" sz="900">
                          <a:effectLst/>
                        </a:rPr>
                        <a:t>Yes</a:t>
                      </a:r>
                      <a:endParaRPr lang="zh-CN" sz="900">
                        <a:effectLst/>
                        <a:latin typeface="Arial" panose="020B0604020202020204"/>
                        <a:ea typeface="Malgun Gothic" panose="020B0503020000020004" charset="-127"/>
                        <a:cs typeface="Times New Roman" panose="02020603050405020304"/>
                      </a:endParaRPr>
                    </a:p>
                  </a:txBody>
                  <a:tcPr marL="68580" marR="68580" marT="0" marB="0" anchor="ctr"/>
                </a:tc>
                <a:tc>
                  <a:txBody>
                    <a:bodyPr/>
                    <a:lstStyle/>
                    <a:p>
                      <a:pPr algn="ctr">
                        <a:spcAft>
                          <a:spcPts val="0"/>
                        </a:spcAft>
                      </a:pPr>
                      <a:r>
                        <a:rPr lang="en-GB" sz="900">
                          <a:effectLst/>
                        </a:rPr>
                        <a:t> </a:t>
                      </a:r>
                      <a:endParaRPr lang="zh-CN" sz="900">
                        <a:effectLst/>
                        <a:latin typeface="Arial" panose="020B0604020202020204"/>
                        <a:ea typeface="Malgun Gothic" panose="020B0503020000020004" charset="-127"/>
                        <a:cs typeface="Times New Roman" panose="02020603050405020304"/>
                      </a:endParaRPr>
                    </a:p>
                  </a:txBody>
                  <a:tcPr marL="68580" marR="68580" marT="0" marB="0" anchor="ctr"/>
                </a:tc>
                <a:tc>
                  <a:txBody>
                    <a:bodyPr/>
                    <a:lstStyle/>
                    <a:p>
                      <a:pPr algn="ctr">
                        <a:spcAft>
                          <a:spcPts val="0"/>
                        </a:spcAft>
                      </a:pPr>
                      <a:r>
                        <a:rPr lang="en-GB" sz="900">
                          <a:effectLst/>
                        </a:rPr>
                        <a:t> </a:t>
                      </a:r>
                      <a:endParaRPr lang="zh-CN" sz="900">
                        <a:effectLst/>
                        <a:latin typeface="Arial" panose="020B0604020202020204"/>
                        <a:ea typeface="Malgun Gothic" panose="020B0503020000020004" charset="-127"/>
                        <a:cs typeface="Times New Roman" panose="02020603050405020304"/>
                      </a:endParaRPr>
                    </a:p>
                  </a:txBody>
                  <a:tcPr marL="68580" marR="68580" marT="0" marB="0"/>
                </a:tc>
                <a:tc>
                  <a:txBody>
                    <a:bodyPr/>
                    <a:lstStyle/>
                    <a:p>
                      <a:pPr algn="ctr">
                        <a:spcAft>
                          <a:spcPts val="0"/>
                        </a:spcAft>
                      </a:pPr>
                      <a:r>
                        <a:rPr lang="en-GB" sz="900">
                          <a:effectLst/>
                        </a:rPr>
                        <a:t> </a:t>
                      </a:r>
                      <a:endParaRPr lang="zh-CN" sz="900">
                        <a:effectLst/>
                        <a:latin typeface="Arial" panose="020B0604020202020204"/>
                        <a:ea typeface="Malgun Gothic" panose="020B0503020000020004" charset="-127"/>
                        <a:cs typeface="Times New Roman" panose="02020603050405020304"/>
                      </a:endParaRPr>
                    </a:p>
                  </a:txBody>
                  <a:tcPr marL="68580" marR="68580" marT="0" marB="0" anchor="ctr"/>
                </a:tc>
                <a:tc>
                  <a:txBody>
                    <a:bodyPr/>
                    <a:lstStyle/>
                    <a:p>
                      <a:pPr algn="ctr">
                        <a:spcAft>
                          <a:spcPts val="0"/>
                        </a:spcAft>
                      </a:pPr>
                      <a:r>
                        <a:rPr lang="en-GB" sz="900">
                          <a:effectLst/>
                        </a:rPr>
                        <a:t> </a:t>
                      </a:r>
                      <a:endParaRPr lang="zh-CN" sz="900">
                        <a:effectLst/>
                        <a:latin typeface="Arial" panose="020B0604020202020204"/>
                        <a:ea typeface="Malgun Gothic" panose="020B0503020000020004" charset="-127"/>
                        <a:cs typeface="Times New Roman" panose="02020603050405020304"/>
                      </a:endParaRPr>
                    </a:p>
                  </a:txBody>
                  <a:tcPr marL="68580" marR="68580" marT="0" marB="0"/>
                </a:tc>
                <a:tc>
                  <a:txBody>
                    <a:bodyPr/>
                    <a:lstStyle/>
                    <a:p>
                      <a:pPr algn="ctr">
                        <a:spcAft>
                          <a:spcPts val="0"/>
                        </a:spcAft>
                      </a:pPr>
                      <a:r>
                        <a:rPr lang="en-GB" sz="900">
                          <a:effectLst/>
                        </a:rPr>
                        <a:t> </a:t>
                      </a:r>
                      <a:endParaRPr lang="zh-CN" sz="900">
                        <a:effectLst/>
                        <a:latin typeface="Arial" panose="020B0604020202020204"/>
                        <a:ea typeface="Malgun Gothic" panose="020B0503020000020004" charset="-127"/>
                        <a:cs typeface="Times New Roman" panose="02020603050405020304"/>
                      </a:endParaRPr>
                    </a:p>
                  </a:txBody>
                  <a:tcPr marL="68580" marR="68580" marT="0" marB="0" anchor="ctr"/>
                </a:tc>
                <a:extLst>
                  <a:ext uri="{0D108BD9-81ED-4DB2-BD59-A6C34878D82A}">
                    <a16:rowId xmlns:a16="http://schemas.microsoft.com/office/drawing/2014/main" xmlns="" val="10002"/>
                  </a:ext>
                </a:extLst>
              </a:tr>
              <a:tr h="142875">
                <a:tc vMerge="1">
                  <a:txBody>
                    <a:bodyPr/>
                    <a:lstStyle/>
                    <a:p>
                      <a:endParaRPr lang="fi-FI"/>
                    </a:p>
                  </a:txBody>
                  <a:tcPr/>
                </a:tc>
                <a:tc>
                  <a:txBody>
                    <a:bodyPr/>
                    <a:lstStyle/>
                    <a:p>
                      <a:pPr algn="ctr">
                        <a:spcAft>
                          <a:spcPts val="0"/>
                        </a:spcAft>
                      </a:pPr>
                      <a:r>
                        <a:rPr lang="en-GB" sz="900">
                          <a:effectLst/>
                        </a:rPr>
                        <a:t>30</a:t>
                      </a:r>
                      <a:endParaRPr lang="zh-CN" sz="900">
                        <a:effectLst/>
                        <a:latin typeface="Arial" panose="020B0604020202020204"/>
                        <a:ea typeface="Malgun Gothic" panose="020B0503020000020004" charset="-127"/>
                        <a:cs typeface="Times New Roman" panose="02020603050405020304"/>
                      </a:endParaRPr>
                    </a:p>
                  </a:txBody>
                  <a:tcPr marL="68580" marR="68580" marT="0" marB="0" anchor="ctr"/>
                </a:tc>
                <a:tc>
                  <a:txBody>
                    <a:bodyPr/>
                    <a:lstStyle/>
                    <a:p>
                      <a:pPr algn="ctr">
                        <a:spcAft>
                          <a:spcPts val="0"/>
                        </a:spcAft>
                      </a:pPr>
                      <a:r>
                        <a:rPr lang="en-GB" sz="900">
                          <a:effectLst/>
                        </a:rPr>
                        <a:t> </a:t>
                      </a:r>
                      <a:endParaRPr lang="zh-CN" sz="900">
                        <a:effectLst/>
                        <a:latin typeface="Arial" panose="020B0604020202020204"/>
                        <a:ea typeface="Malgun Gothic" panose="020B0503020000020004" charset="-127"/>
                        <a:cs typeface="Times New Roman" panose="02020603050405020304"/>
                      </a:endParaRPr>
                    </a:p>
                  </a:txBody>
                  <a:tcPr marL="68580" marR="68580" marT="0" marB="0"/>
                </a:tc>
                <a:tc>
                  <a:txBody>
                    <a:bodyPr/>
                    <a:lstStyle/>
                    <a:p>
                      <a:pPr algn="ctr">
                        <a:spcAft>
                          <a:spcPts val="0"/>
                        </a:spcAft>
                      </a:pPr>
                      <a:r>
                        <a:rPr lang="en-GB" sz="900">
                          <a:effectLst/>
                        </a:rPr>
                        <a:t>Yes</a:t>
                      </a:r>
                      <a:endParaRPr lang="zh-CN" sz="900">
                        <a:effectLst/>
                        <a:latin typeface="Arial" panose="020B0604020202020204"/>
                        <a:ea typeface="Malgun Gothic" panose="020B0503020000020004" charset="-127"/>
                        <a:cs typeface="Times New Roman" panose="02020603050405020304"/>
                      </a:endParaRPr>
                    </a:p>
                  </a:txBody>
                  <a:tcPr marL="68580" marR="68580" marT="0" marB="0"/>
                </a:tc>
                <a:tc>
                  <a:txBody>
                    <a:bodyPr/>
                    <a:lstStyle/>
                    <a:p>
                      <a:pPr algn="ctr">
                        <a:spcAft>
                          <a:spcPts val="0"/>
                        </a:spcAft>
                      </a:pPr>
                      <a:r>
                        <a:rPr lang="en-GB" sz="900">
                          <a:effectLst/>
                        </a:rPr>
                        <a:t>Yes</a:t>
                      </a:r>
                      <a:endParaRPr lang="zh-CN" sz="900">
                        <a:effectLst/>
                        <a:latin typeface="Arial" panose="020B0604020202020204"/>
                        <a:ea typeface="Malgun Gothic" panose="020B0503020000020004" charset="-127"/>
                        <a:cs typeface="Times New Roman" panose="02020603050405020304"/>
                      </a:endParaRPr>
                    </a:p>
                  </a:txBody>
                  <a:tcPr marL="68580" marR="68580" marT="0" marB="0" anchor="ctr"/>
                </a:tc>
                <a:tc>
                  <a:txBody>
                    <a:bodyPr/>
                    <a:lstStyle/>
                    <a:p>
                      <a:pPr algn="ctr">
                        <a:spcAft>
                          <a:spcPts val="0"/>
                        </a:spcAft>
                      </a:pPr>
                      <a:r>
                        <a:rPr lang="en-GB" sz="900">
                          <a:effectLst/>
                        </a:rPr>
                        <a:t>Yes</a:t>
                      </a:r>
                      <a:endParaRPr lang="zh-CN" sz="900">
                        <a:effectLst/>
                        <a:latin typeface="Arial" panose="020B0604020202020204"/>
                        <a:ea typeface="Malgun Gothic" panose="020B0503020000020004" charset="-127"/>
                        <a:cs typeface="Times New Roman" panose="02020603050405020304"/>
                      </a:endParaRPr>
                    </a:p>
                  </a:txBody>
                  <a:tcPr marL="68580" marR="68580" marT="0" marB="0" anchor="ctr"/>
                </a:tc>
                <a:tc>
                  <a:txBody>
                    <a:bodyPr/>
                    <a:lstStyle/>
                    <a:p>
                      <a:pPr algn="ctr">
                        <a:spcAft>
                          <a:spcPts val="0"/>
                        </a:spcAft>
                      </a:pPr>
                      <a:r>
                        <a:rPr lang="en-GB" sz="900">
                          <a:effectLst/>
                        </a:rPr>
                        <a:t> </a:t>
                      </a:r>
                      <a:endParaRPr lang="zh-CN" sz="900">
                        <a:effectLst/>
                        <a:latin typeface="Arial" panose="020B0604020202020204"/>
                        <a:ea typeface="Malgun Gothic" panose="020B0503020000020004" charset="-127"/>
                        <a:cs typeface="Times New Roman" panose="02020603050405020304"/>
                      </a:endParaRPr>
                    </a:p>
                  </a:txBody>
                  <a:tcPr marL="68580" marR="68580" marT="0" marB="0" anchor="ctr"/>
                </a:tc>
                <a:tc>
                  <a:txBody>
                    <a:bodyPr/>
                    <a:lstStyle/>
                    <a:p>
                      <a:pPr algn="ctr">
                        <a:spcAft>
                          <a:spcPts val="0"/>
                        </a:spcAft>
                      </a:pPr>
                      <a:r>
                        <a:rPr lang="en-GB" sz="900" dirty="0">
                          <a:solidFill>
                            <a:schemeClr val="accent1"/>
                          </a:solidFill>
                          <a:effectLst/>
                        </a:rPr>
                        <a:t>Yes</a:t>
                      </a:r>
                      <a:endParaRPr lang="zh-CN" sz="900" dirty="0">
                        <a:solidFill>
                          <a:schemeClr val="accent1"/>
                        </a:solidFill>
                        <a:effectLst/>
                        <a:latin typeface="Arial" panose="020B0604020202020204"/>
                        <a:ea typeface="Malgun Gothic" panose="020B0503020000020004" charset="-127"/>
                        <a:cs typeface="Times New Roman" panose="02020603050405020304"/>
                      </a:endParaRPr>
                    </a:p>
                  </a:txBody>
                  <a:tcPr marL="68580" marR="68580" marT="0" marB="0"/>
                </a:tc>
                <a:tc>
                  <a:txBody>
                    <a:bodyPr/>
                    <a:lstStyle/>
                    <a:p>
                      <a:pPr algn="ctr">
                        <a:spcAft>
                          <a:spcPts val="0"/>
                        </a:spcAft>
                      </a:pPr>
                      <a:r>
                        <a:rPr lang="en-GB" sz="900" dirty="0">
                          <a:effectLst/>
                        </a:rPr>
                        <a:t>Yes</a:t>
                      </a:r>
                      <a:endParaRPr lang="zh-CN" sz="900" dirty="0">
                        <a:effectLst/>
                        <a:latin typeface="Arial" panose="020B0604020202020204"/>
                        <a:ea typeface="Malgun Gothic" panose="020B0503020000020004" charset="-127"/>
                        <a:cs typeface="Times New Roman" panose="02020603050405020304"/>
                      </a:endParaRPr>
                    </a:p>
                  </a:txBody>
                  <a:tcPr marL="68580" marR="68580" marT="0" marB="0"/>
                </a:tc>
                <a:tc>
                  <a:txBody>
                    <a:bodyPr/>
                    <a:lstStyle/>
                    <a:p>
                      <a:pPr algn="ctr">
                        <a:spcAft>
                          <a:spcPts val="0"/>
                        </a:spcAft>
                      </a:pPr>
                      <a:r>
                        <a:rPr lang="en-GB" sz="900" dirty="0">
                          <a:effectLst/>
                        </a:rPr>
                        <a:t>Yes</a:t>
                      </a:r>
                      <a:endParaRPr lang="zh-CN" sz="900" dirty="0">
                        <a:effectLst/>
                        <a:latin typeface="Arial" panose="020B0604020202020204"/>
                        <a:ea typeface="Malgun Gothic" panose="020B0503020000020004" charset="-127"/>
                        <a:cs typeface="Times New Roman" panose="02020603050405020304"/>
                      </a:endParaRPr>
                    </a:p>
                  </a:txBody>
                  <a:tcPr marL="68580" marR="68580" marT="0" marB="0" anchor="ctr"/>
                </a:tc>
                <a:tc>
                  <a:txBody>
                    <a:bodyPr/>
                    <a:lstStyle/>
                    <a:p>
                      <a:pPr algn="ctr">
                        <a:spcAft>
                          <a:spcPts val="0"/>
                        </a:spcAft>
                      </a:pPr>
                      <a:r>
                        <a:rPr lang="en-GB" sz="900" dirty="0">
                          <a:effectLst/>
                        </a:rPr>
                        <a:t>Yes</a:t>
                      </a:r>
                      <a:endParaRPr lang="zh-CN" sz="900" dirty="0">
                        <a:effectLst/>
                        <a:latin typeface="Arial" panose="020B0604020202020204"/>
                        <a:ea typeface="Malgun Gothic" panose="020B0503020000020004" charset="-127"/>
                        <a:cs typeface="Times New Roman" panose="02020603050405020304"/>
                      </a:endParaRPr>
                    </a:p>
                  </a:txBody>
                  <a:tcPr marL="68580" marR="68580" marT="0" marB="0" anchor="ctr"/>
                </a:tc>
                <a:tc>
                  <a:txBody>
                    <a:bodyPr/>
                    <a:lstStyle/>
                    <a:p>
                      <a:pPr algn="ctr">
                        <a:spcAft>
                          <a:spcPts val="0"/>
                        </a:spcAft>
                      </a:pPr>
                      <a:r>
                        <a:rPr lang="en-GB" sz="900">
                          <a:effectLst/>
                        </a:rPr>
                        <a:t>Yes</a:t>
                      </a:r>
                      <a:endParaRPr lang="zh-CN" sz="900">
                        <a:effectLst/>
                        <a:latin typeface="Arial" panose="020B0604020202020204"/>
                        <a:ea typeface="Malgun Gothic" panose="020B0503020000020004" charset="-127"/>
                        <a:cs typeface="Times New Roman" panose="02020603050405020304"/>
                      </a:endParaRPr>
                    </a:p>
                  </a:txBody>
                  <a:tcPr marL="68580" marR="68580" marT="0" marB="0"/>
                </a:tc>
                <a:tc>
                  <a:txBody>
                    <a:bodyPr/>
                    <a:lstStyle/>
                    <a:p>
                      <a:pPr algn="ctr">
                        <a:spcAft>
                          <a:spcPts val="0"/>
                        </a:spcAft>
                      </a:pPr>
                      <a:r>
                        <a:rPr lang="en-GB" sz="900">
                          <a:effectLst/>
                        </a:rPr>
                        <a:t>Yes</a:t>
                      </a:r>
                      <a:endParaRPr lang="zh-CN" sz="900">
                        <a:effectLst/>
                        <a:latin typeface="Arial" panose="020B0604020202020204"/>
                        <a:ea typeface="Malgun Gothic" panose="020B0503020000020004" charset="-127"/>
                        <a:cs typeface="Times New Roman" panose="02020603050405020304"/>
                      </a:endParaRPr>
                    </a:p>
                  </a:txBody>
                  <a:tcPr marL="68580" marR="68580" marT="0" marB="0" anchor="ctr"/>
                </a:tc>
                <a:tc>
                  <a:txBody>
                    <a:bodyPr/>
                    <a:lstStyle/>
                    <a:p>
                      <a:pPr algn="ctr">
                        <a:spcAft>
                          <a:spcPts val="0"/>
                        </a:spcAft>
                      </a:pPr>
                      <a:r>
                        <a:rPr lang="en-GB" sz="900">
                          <a:effectLst/>
                        </a:rPr>
                        <a:t>Yes</a:t>
                      </a:r>
                      <a:endParaRPr lang="zh-CN" sz="900">
                        <a:effectLst/>
                        <a:latin typeface="Arial" panose="020B0604020202020204"/>
                        <a:ea typeface="Malgun Gothic" panose="020B0503020000020004" charset="-127"/>
                        <a:cs typeface="Times New Roman" panose="02020603050405020304"/>
                      </a:endParaRPr>
                    </a:p>
                  </a:txBody>
                  <a:tcPr marL="68580" marR="68580" marT="0" marB="0"/>
                </a:tc>
                <a:tc>
                  <a:txBody>
                    <a:bodyPr/>
                    <a:lstStyle/>
                    <a:p>
                      <a:pPr algn="ctr">
                        <a:spcAft>
                          <a:spcPts val="0"/>
                        </a:spcAft>
                      </a:pPr>
                      <a:r>
                        <a:rPr lang="en-GB" sz="900" dirty="0">
                          <a:effectLst/>
                        </a:rPr>
                        <a:t>Yes</a:t>
                      </a:r>
                      <a:endParaRPr lang="zh-CN" sz="900" dirty="0">
                        <a:effectLst/>
                        <a:latin typeface="Arial" panose="020B0604020202020204"/>
                        <a:ea typeface="Malgun Gothic" panose="020B0503020000020004" charset="-127"/>
                        <a:cs typeface="Times New Roman" panose="02020603050405020304"/>
                      </a:endParaRPr>
                    </a:p>
                  </a:txBody>
                  <a:tcPr marL="68580" marR="68580" marT="0" marB="0" anchor="ctr"/>
                </a:tc>
                <a:extLst>
                  <a:ext uri="{0D108BD9-81ED-4DB2-BD59-A6C34878D82A}">
                    <a16:rowId xmlns:a16="http://schemas.microsoft.com/office/drawing/2014/main" xmlns="" val="10003"/>
                  </a:ext>
                </a:extLst>
              </a:tr>
              <a:tr h="142875">
                <a:tc vMerge="1">
                  <a:txBody>
                    <a:bodyPr/>
                    <a:lstStyle/>
                    <a:p>
                      <a:endParaRPr lang="fi-FI"/>
                    </a:p>
                  </a:txBody>
                  <a:tcPr/>
                </a:tc>
                <a:tc>
                  <a:txBody>
                    <a:bodyPr/>
                    <a:lstStyle/>
                    <a:p>
                      <a:pPr algn="ctr">
                        <a:spcAft>
                          <a:spcPts val="0"/>
                        </a:spcAft>
                      </a:pPr>
                      <a:r>
                        <a:rPr lang="en-GB" sz="900">
                          <a:effectLst/>
                        </a:rPr>
                        <a:t>60</a:t>
                      </a:r>
                      <a:endParaRPr lang="zh-CN" sz="900">
                        <a:effectLst/>
                        <a:latin typeface="Arial" panose="020B0604020202020204"/>
                        <a:ea typeface="Malgun Gothic" panose="020B0503020000020004" charset="-127"/>
                        <a:cs typeface="Times New Roman" panose="02020603050405020304"/>
                      </a:endParaRPr>
                    </a:p>
                  </a:txBody>
                  <a:tcPr marL="68580" marR="68580" marT="0" marB="0" anchor="ctr"/>
                </a:tc>
                <a:tc>
                  <a:txBody>
                    <a:bodyPr/>
                    <a:lstStyle/>
                    <a:p>
                      <a:pPr algn="ctr">
                        <a:spcAft>
                          <a:spcPts val="0"/>
                        </a:spcAft>
                      </a:pPr>
                      <a:r>
                        <a:rPr lang="en-GB" sz="900">
                          <a:effectLst/>
                        </a:rPr>
                        <a:t> </a:t>
                      </a:r>
                      <a:endParaRPr lang="zh-CN" sz="900">
                        <a:effectLst/>
                        <a:latin typeface="Arial" panose="020B0604020202020204"/>
                        <a:ea typeface="Malgun Gothic" panose="020B0503020000020004" charset="-127"/>
                        <a:cs typeface="Times New Roman" panose="02020603050405020304"/>
                      </a:endParaRPr>
                    </a:p>
                  </a:txBody>
                  <a:tcPr marL="68580" marR="68580" marT="0" marB="0"/>
                </a:tc>
                <a:tc>
                  <a:txBody>
                    <a:bodyPr/>
                    <a:lstStyle/>
                    <a:p>
                      <a:pPr algn="ctr">
                        <a:spcAft>
                          <a:spcPts val="0"/>
                        </a:spcAft>
                      </a:pPr>
                      <a:r>
                        <a:rPr lang="en-GB" sz="900">
                          <a:effectLst/>
                        </a:rPr>
                        <a:t>Yes</a:t>
                      </a:r>
                      <a:endParaRPr lang="zh-CN" sz="900">
                        <a:effectLst/>
                        <a:latin typeface="Arial" panose="020B0604020202020204"/>
                        <a:ea typeface="Malgun Gothic" panose="020B0503020000020004" charset="-127"/>
                        <a:cs typeface="Times New Roman" panose="02020603050405020304"/>
                      </a:endParaRPr>
                    </a:p>
                  </a:txBody>
                  <a:tcPr marL="68580" marR="68580" marT="0" marB="0" anchor="ctr"/>
                </a:tc>
                <a:tc>
                  <a:txBody>
                    <a:bodyPr/>
                    <a:lstStyle/>
                    <a:p>
                      <a:pPr algn="ctr">
                        <a:spcAft>
                          <a:spcPts val="0"/>
                        </a:spcAft>
                      </a:pPr>
                      <a:r>
                        <a:rPr lang="en-GB" sz="900">
                          <a:effectLst/>
                        </a:rPr>
                        <a:t>Yes</a:t>
                      </a:r>
                      <a:endParaRPr lang="zh-CN" sz="900">
                        <a:effectLst/>
                        <a:latin typeface="Arial" panose="020B0604020202020204"/>
                        <a:ea typeface="Malgun Gothic" panose="020B0503020000020004" charset="-127"/>
                        <a:cs typeface="Times New Roman" panose="02020603050405020304"/>
                      </a:endParaRPr>
                    </a:p>
                  </a:txBody>
                  <a:tcPr marL="68580" marR="68580" marT="0" marB="0" anchor="ctr"/>
                </a:tc>
                <a:tc>
                  <a:txBody>
                    <a:bodyPr/>
                    <a:lstStyle/>
                    <a:p>
                      <a:pPr algn="ctr">
                        <a:spcAft>
                          <a:spcPts val="0"/>
                        </a:spcAft>
                      </a:pPr>
                      <a:r>
                        <a:rPr lang="en-GB" sz="900">
                          <a:effectLst/>
                        </a:rPr>
                        <a:t>Yes</a:t>
                      </a:r>
                      <a:endParaRPr lang="zh-CN" sz="900">
                        <a:effectLst/>
                        <a:latin typeface="Arial" panose="020B0604020202020204"/>
                        <a:ea typeface="Malgun Gothic" panose="020B0503020000020004" charset="-127"/>
                        <a:cs typeface="Times New Roman" panose="02020603050405020304"/>
                      </a:endParaRPr>
                    </a:p>
                  </a:txBody>
                  <a:tcPr marL="68580" marR="68580" marT="0" marB="0" anchor="ctr"/>
                </a:tc>
                <a:tc>
                  <a:txBody>
                    <a:bodyPr/>
                    <a:lstStyle/>
                    <a:p>
                      <a:pPr algn="ctr">
                        <a:spcAft>
                          <a:spcPts val="0"/>
                        </a:spcAft>
                      </a:pPr>
                      <a:r>
                        <a:rPr lang="en-GB" sz="900">
                          <a:effectLst/>
                        </a:rPr>
                        <a:t> </a:t>
                      </a:r>
                      <a:endParaRPr lang="zh-CN" sz="900">
                        <a:effectLst/>
                        <a:latin typeface="Arial" panose="020B0604020202020204"/>
                        <a:ea typeface="Malgun Gothic" panose="020B0503020000020004" charset="-127"/>
                        <a:cs typeface="Times New Roman" panose="02020603050405020304"/>
                      </a:endParaRPr>
                    </a:p>
                  </a:txBody>
                  <a:tcPr marL="68580" marR="68580" marT="0" marB="0" anchor="ctr"/>
                </a:tc>
                <a:tc>
                  <a:txBody>
                    <a:bodyPr/>
                    <a:lstStyle/>
                    <a:p>
                      <a:pPr algn="ctr">
                        <a:spcAft>
                          <a:spcPts val="0"/>
                        </a:spcAft>
                      </a:pPr>
                      <a:r>
                        <a:rPr lang="en-GB" sz="900" dirty="0">
                          <a:solidFill>
                            <a:schemeClr val="accent1"/>
                          </a:solidFill>
                          <a:effectLst/>
                        </a:rPr>
                        <a:t>Yes</a:t>
                      </a:r>
                      <a:endParaRPr lang="zh-CN" sz="900" dirty="0">
                        <a:solidFill>
                          <a:schemeClr val="accent1"/>
                        </a:solidFill>
                        <a:effectLst/>
                        <a:latin typeface="Arial" panose="020B0604020202020204"/>
                        <a:ea typeface="Malgun Gothic" panose="020B0503020000020004" charset="-127"/>
                        <a:cs typeface="Times New Roman" panose="02020603050405020304"/>
                      </a:endParaRPr>
                    </a:p>
                  </a:txBody>
                  <a:tcPr marL="68580" marR="68580" marT="0" marB="0"/>
                </a:tc>
                <a:tc>
                  <a:txBody>
                    <a:bodyPr/>
                    <a:lstStyle/>
                    <a:p>
                      <a:pPr algn="ctr">
                        <a:spcAft>
                          <a:spcPts val="0"/>
                        </a:spcAft>
                      </a:pPr>
                      <a:r>
                        <a:rPr lang="en-GB" sz="900" dirty="0">
                          <a:effectLst/>
                        </a:rPr>
                        <a:t>Yes</a:t>
                      </a:r>
                      <a:endParaRPr lang="zh-CN" sz="900" dirty="0">
                        <a:effectLst/>
                        <a:latin typeface="Arial" panose="020B0604020202020204"/>
                        <a:ea typeface="Malgun Gothic" panose="020B0503020000020004" charset="-127"/>
                        <a:cs typeface="Times New Roman" panose="02020603050405020304"/>
                      </a:endParaRPr>
                    </a:p>
                  </a:txBody>
                  <a:tcPr marL="68580" marR="68580" marT="0" marB="0"/>
                </a:tc>
                <a:tc>
                  <a:txBody>
                    <a:bodyPr/>
                    <a:lstStyle/>
                    <a:p>
                      <a:pPr algn="ctr">
                        <a:spcAft>
                          <a:spcPts val="0"/>
                        </a:spcAft>
                      </a:pPr>
                      <a:r>
                        <a:rPr lang="en-GB" sz="900">
                          <a:effectLst/>
                        </a:rPr>
                        <a:t>Yes</a:t>
                      </a:r>
                      <a:endParaRPr lang="zh-CN" sz="900">
                        <a:effectLst/>
                        <a:latin typeface="Arial" panose="020B0604020202020204"/>
                        <a:ea typeface="Malgun Gothic" panose="020B0503020000020004" charset="-127"/>
                        <a:cs typeface="Times New Roman" panose="02020603050405020304"/>
                      </a:endParaRPr>
                    </a:p>
                  </a:txBody>
                  <a:tcPr marL="68580" marR="68580" marT="0" marB="0" anchor="ctr"/>
                </a:tc>
                <a:tc>
                  <a:txBody>
                    <a:bodyPr/>
                    <a:lstStyle/>
                    <a:p>
                      <a:pPr algn="ctr">
                        <a:spcAft>
                          <a:spcPts val="0"/>
                        </a:spcAft>
                      </a:pPr>
                      <a:r>
                        <a:rPr lang="en-GB" sz="900">
                          <a:effectLst/>
                        </a:rPr>
                        <a:t>Yes</a:t>
                      </a:r>
                      <a:endParaRPr lang="zh-CN" sz="900">
                        <a:effectLst/>
                        <a:latin typeface="Arial" panose="020B0604020202020204"/>
                        <a:ea typeface="Malgun Gothic" panose="020B0503020000020004" charset="-127"/>
                        <a:cs typeface="Times New Roman" panose="02020603050405020304"/>
                      </a:endParaRPr>
                    </a:p>
                  </a:txBody>
                  <a:tcPr marL="68580" marR="68580" marT="0" marB="0" anchor="ctr"/>
                </a:tc>
                <a:tc>
                  <a:txBody>
                    <a:bodyPr/>
                    <a:lstStyle/>
                    <a:p>
                      <a:pPr algn="ctr">
                        <a:spcAft>
                          <a:spcPts val="0"/>
                        </a:spcAft>
                      </a:pPr>
                      <a:r>
                        <a:rPr lang="en-GB" sz="900">
                          <a:effectLst/>
                        </a:rPr>
                        <a:t>Yes</a:t>
                      </a:r>
                      <a:endParaRPr lang="zh-CN" sz="900">
                        <a:effectLst/>
                        <a:latin typeface="Arial" panose="020B0604020202020204"/>
                        <a:ea typeface="Malgun Gothic" panose="020B0503020000020004" charset="-127"/>
                        <a:cs typeface="Times New Roman" panose="02020603050405020304"/>
                      </a:endParaRPr>
                    </a:p>
                  </a:txBody>
                  <a:tcPr marL="68580" marR="68580" marT="0" marB="0"/>
                </a:tc>
                <a:tc>
                  <a:txBody>
                    <a:bodyPr/>
                    <a:lstStyle/>
                    <a:p>
                      <a:pPr algn="ctr">
                        <a:spcAft>
                          <a:spcPts val="0"/>
                        </a:spcAft>
                      </a:pPr>
                      <a:r>
                        <a:rPr lang="en-GB" sz="900">
                          <a:effectLst/>
                        </a:rPr>
                        <a:t>Yes</a:t>
                      </a:r>
                      <a:endParaRPr lang="zh-CN" sz="900">
                        <a:effectLst/>
                        <a:latin typeface="Arial" panose="020B0604020202020204"/>
                        <a:ea typeface="Malgun Gothic" panose="020B0503020000020004" charset="-127"/>
                        <a:cs typeface="Times New Roman" panose="02020603050405020304"/>
                      </a:endParaRPr>
                    </a:p>
                  </a:txBody>
                  <a:tcPr marL="68580" marR="68580" marT="0" marB="0" anchor="ctr"/>
                </a:tc>
                <a:tc>
                  <a:txBody>
                    <a:bodyPr/>
                    <a:lstStyle/>
                    <a:p>
                      <a:pPr algn="ctr">
                        <a:spcAft>
                          <a:spcPts val="0"/>
                        </a:spcAft>
                      </a:pPr>
                      <a:r>
                        <a:rPr lang="en-GB" sz="900">
                          <a:effectLst/>
                        </a:rPr>
                        <a:t>Yes</a:t>
                      </a:r>
                      <a:endParaRPr lang="zh-CN" sz="900">
                        <a:effectLst/>
                        <a:latin typeface="Arial" panose="020B0604020202020204"/>
                        <a:ea typeface="Malgun Gothic" panose="020B0503020000020004" charset="-127"/>
                        <a:cs typeface="Times New Roman" panose="02020603050405020304"/>
                      </a:endParaRPr>
                    </a:p>
                  </a:txBody>
                  <a:tcPr marL="68580" marR="68580" marT="0" marB="0"/>
                </a:tc>
                <a:tc>
                  <a:txBody>
                    <a:bodyPr/>
                    <a:lstStyle/>
                    <a:p>
                      <a:pPr algn="ctr">
                        <a:spcAft>
                          <a:spcPts val="0"/>
                        </a:spcAft>
                      </a:pPr>
                      <a:r>
                        <a:rPr lang="en-GB" sz="900">
                          <a:effectLst/>
                        </a:rPr>
                        <a:t>Yes</a:t>
                      </a:r>
                      <a:endParaRPr lang="zh-CN" sz="900">
                        <a:effectLst/>
                        <a:latin typeface="Arial" panose="020B0604020202020204"/>
                        <a:ea typeface="Malgun Gothic" panose="020B0503020000020004" charset="-127"/>
                        <a:cs typeface="Times New Roman" panose="02020603050405020304"/>
                      </a:endParaRPr>
                    </a:p>
                  </a:txBody>
                  <a:tcPr marL="68580" marR="68580" marT="0" marB="0" anchor="ctr"/>
                </a:tc>
                <a:extLst>
                  <a:ext uri="{0D108BD9-81ED-4DB2-BD59-A6C34878D82A}">
                    <a16:rowId xmlns:a16="http://schemas.microsoft.com/office/drawing/2014/main" xmlns="" val="10004"/>
                  </a:ext>
                </a:extLst>
              </a:tr>
              <a:tr h="142875">
                <a:tc rowSpan="3">
                  <a:txBody>
                    <a:bodyPr/>
                    <a:lstStyle/>
                    <a:p>
                      <a:pPr algn="ctr">
                        <a:spcAft>
                          <a:spcPts val="0"/>
                        </a:spcAft>
                      </a:pPr>
                      <a:r>
                        <a:rPr lang="en-GB" sz="900">
                          <a:effectLst/>
                        </a:rPr>
                        <a:t>n79</a:t>
                      </a:r>
                      <a:endParaRPr lang="zh-CN" sz="900">
                        <a:effectLst/>
                        <a:latin typeface="Arial" panose="020B0604020202020204"/>
                        <a:ea typeface="Malgun Gothic" panose="020B0503020000020004" charset="-127"/>
                        <a:cs typeface="Times New Roman" panose="02020603050405020304"/>
                      </a:endParaRPr>
                    </a:p>
                  </a:txBody>
                  <a:tcPr marL="68580" marR="68580" marT="0" marB="0" anchor="ctr"/>
                </a:tc>
                <a:tc>
                  <a:txBody>
                    <a:bodyPr/>
                    <a:lstStyle/>
                    <a:p>
                      <a:pPr algn="ctr">
                        <a:spcAft>
                          <a:spcPts val="0"/>
                        </a:spcAft>
                      </a:pPr>
                      <a:r>
                        <a:rPr lang="en-GB" sz="900">
                          <a:effectLst/>
                        </a:rPr>
                        <a:t>15</a:t>
                      </a:r>
                      <a:endParaRPr lang="zh-CN" sz="900">
                        <a:effectLst/>
                        <a:latin typeface="Arial" panose="020B0604020202020204"/>
                        <a:ea typeface="Malgun Gothic" panose="020B0503020000020004" charset="-127"/>
                        <a:cs typeface="Times New Roman" panose="02020603050405020304"/>
                      </a:endParaRPr>
                    </a:p>
                  </a:txBody>
                  <a:tcPr marL="68580" marR="68580" marT="0" marB="0" anchor="ctr"/>
                </a:tc>
                <a:tc>
                  <a:txBody>
                    <a:bodyPr/>
                    <a:lstStyle/>
                    <a:p>
                      <a:pPr algn="ctr">
                        <a:spcAft>
                          <a:spcPts val="0"/>
                        </a:spcAft>
                      </a:pPr>
                      <a:r>
                        <a:rPr lang="en-GB" sz="900">
                          <a:effectLst/>
                        </a:rPr>
                        <a:t> </a:t>
                      </a:r>
                      <a:endParaRPr lang="zh-CN" sz="900">
                        <a:effectLst/>
                        <a:latin typeface="Arial" panose="020B0604020202020204"/>
                        <a:ea typeface="Malgun Gothic" panose="020B0503020000020004" charset="-127"/>
                        <a:cs typeface="Times New Roman" panose="02020603050405020304"/>
                      </a:endParaRPr>
                    </a:p>
                  </a:txBody>
                  <a:tcPr marL="68580" marR="68580" marT="0" marB="0"/>
                </a:tc>
                <a:tc>
                  <a:txBody>
                    <a:bodyPr/>
                    <a:lstStyle/>
                    <a:p>
                      <a:pPr algn="ctr">
                        <a:spcAft>
                          <a:spcPts val="0"/>
                        </a:spcAft>
                      </a:pPr>
                      <a:r>
                        <a:rPr lang="en-GB" sz="900">
                          <a:effectLst/>
                        </a:rPr>
                        <a:t> </a:t>
                      </a:r>
                      <a:endParaRPr lang="zh-CN" sz="900">
                        <a:effectLst/>
                        <a:latin typeface="Arial" panose="020B0604020202020204"/>
                        <a:ea typeface="Malgun Gothic" panose="020B0503020000020004" charset="-127"/>
                        <a:cs typeface="Times New Roman" panose="02020603050405020304"/>
                      </a:endParaRPr>
                    </a:p>
                  </a:txBody>
                  <a:tcPr marL="68580" marR="68580" marT="0" marB="0" anchor="ctr"/>
                </a:tc>
                <a:tc>
                  <a:txBody>
                    <a:bodyPr/>
                    <a:lstStyle/>
                    <a:p>
                      <a:pPr algn="ctr">
                        <a:spcAft>
                          <a:spcPts val="0"/>
                        </a:spcAft>
                      </a:pPr>
                      <a:r>
                        <a:rPr lang="en-GB" sz="900">
                          <a:effectLst/>
                        </a:rPr>
                        <a:t> </a:t>
                      </a:r>
                      <a:endParaRPr lang="zh-CN" sz="900">
                        <a:effectLst/>
                        <a:latin typeface="Arial" panose="020B0604020202020204"/>
                        <a:ea typeface="Malgun Gothic" panose="020B0503020000020004" charset="-127"/>
                        <a:cs typeface="Times New Roman" panose="02020603050405020304"/>
                      </a:endParaRPr>
                    </a:p>
                  </a:txBody>
                  <a:tcPr marL="68580" marR="68580" marT="0" marB="0" anchor="ctr"/>
                </a:tc>
                <a:tc>
                  <a:txBody>
                    <a:bodyPr/>
                    <a:lstStyle/>
                    <a:p>
                      <a:pPr algn="ctr">
                        <a:spcAft>
                          <a:spcPts val="0"/>
                        </a:spcAft>
                      </a:pPr>
                      <a:r>
                        <a:rPr lang="en-GB" sz="900">
                          <a:effectLst/>
                        </a:rPr>
                        <a:t> </a:t>
                      </a:r>
                      <a:endParaRPr lang="zh-CN" sz="900">
                        <a:effectLst/>
                        <a:latin typeface="Arial" panose="020B0604020202020204"/>
                        <a:ea typeface="Malgun Gothic" panose="020B0503020000020004" charset="-127"/>
                        <a:cs typeface="Times New Roman" panose="02020603050405020304"/>
                      </a:endParaRPr>
                    </a:p>
                  </a:txBody>
                  <a:tcPr marL="68580" marR="68580" marT="0" marB="0" anchor="ctr"/>
                </a:tc>
                <a:tc>
                  <a:txBody>
                    <a:bodyPr/>
                    <a:lstStyle/>
                    <a:p>
                      <a:pPr algn="ctr">
                        <a:spcAft>
                          <a:spcPts val="0"/>
                        </a:spcAft>
                      </a:pPr>
                      <a:r>
                        <a:rPr lang="en-GB" sz="900">
                          <a:effectLst/>
                        </a:rPr>
                        <a:t> </a:t>
                      </a:r>
                      <a:endParaRPr lang="zh-CN" sz="900">
                        <a:effectLst/>
                        <a:latin typeface="Arial" panose="020B0604020202020204"/>
                        <a:ea typeface="Malgun Gothic" panose="020B0503020000020004" charset="-127"/>
                        <a:cs typeface="Times New Roman" panose="02020603050405020304"/>
                      </a:endParaRPr>
                    </a:p>
                  </a:txBody>
                  <a:tcPr marL="68580" marR="68580" marT="0" marB="0" anchor="ctr"/>
                </a:tc>
                <a:tc>
                  <a:txBody>
                    <a:bodyPr/>
                    <a:lstStyle/>
                    <a:p>
                      <a:pPr algn="ctr">
                        <a:spcAft>
                          <a:spcPts val="0"/>
                        </a:spcAft>
                      </a:pPr>
                      <a:r>
                        <a:rPr lang="en-GB" sz="900">
                          <a:effectLst/>
                        </a:rPr>
                        <a:t> </a:t>
                      </a:r>
                      <a:endParaRPr lang="zh-CN" sz="900">
                        <a:effectLst/>
                        <a:latin typeface="Arial" panose="020B0604020202020204"/>
                        <a:ea typeface="Malgun Gothic" panose="020B0503020000020004" charset="-127"/>
                        <a:cs typeface="Times New Roman" panose="02020603050405020304"/>
                      </a:endParaRPr>
                    </a:p>
                  </a:txBody>
                  <a:tcPr marL="68580" marR="68580" marT="0" marB="0" anchor="ctr"/>
                </a:tc>
                <a:tc>
                  <a:txBody>
                    <a:bodyPr/>
                    <a:lstStyle/>
                    <a:p>
                      <a:pPr algn="ctr">
                        <a:spcAft>
                          <a:spcPts val="0"/>
                        </a:spcAft>
                      </a:pPr>
                      <a:r>
                        <a:rPr lang="en-GB" sz="900">
                          <a:effectLst/>
                        </a:rPr>
                        <a:t>Yes</a:t>
                      </a:r>
                      <a:endParaRPr lang="zh-CN" sz="900">
                        <a:effectLst/>
                        <a:latin typeface="Arial" panose="020B0604020202020204"/>
                        <a:ea typeface="Malgun Gothic" panose="020B0503020000020004" charset="-127"/>
                        <a:cs typeface="Times New Roman" panose="02020603050405020304"/>
                      </a:endParaRPr>
                    </a:p>
                  </a:txBody>
                  <a:tcPr marL="68580" marR="68580" marT="0" marB="0" anchor="ctr"/>
                </a:tc>
                <a:tc>
                  <a:txBody>
                    <a:bodyPr/>
                    <a:lstStyle/>
                    <a:p>
                      <a:pPr algn="ctr">
                        <a:spcAft>
                          <a:spcPts val="0"/>
                        </a:spcAft>
                      </a:pPr>
                      <a:r>
                        <a:rPr lang="en-GB" sz="900">
                          <a:effectLst/>
                        </a:rPr>
                        <a:t>Yes</a:t>
                      </a:r>
                      <a:endParaRPr lang="zh-CN" sz="900">
                        <a:effectLst/>
                        <a:latin typeface="Arial" panose="020B0604020202020204"/>
                        <a:ea typeface="Malgun Gothic" panose="020B0503020000020004" charset="-127"/>
                        <a:cs typeface="Times New Roman" panose="02020603050405020304"/>
                      </a:endParaRPr>
                    </a:p>
                  </a:txBody>
                  <a:tcPr marL="68580" marR="68580" marT="0" marB="0" anchor="ctr"/>
                </a:tc>
                <a:tc>
                  <a:txBody>
                    <a:bodyPr/>
                    <a:lstStyle/>
                    <a:p>
                      <a:pPr algn="ctr">
                        <a:spcAft>
                          <a:spcPts val="0"/>
                        </a:spcAft>
                      </a:pPr>
                      <a:r>
                        <a:rPr lang="en-GB" sz="900">
                          <a:effectLst/>
                        </a:rPr>
                        <a:t> </a:t>
                      </a:r>
                      <a:endParaRPr lang="zh-CN" sz="900">
                        <a:effectLst/>
                        <a:latin typeface="Arial" panose="020B0604020202020204"/>
                        <a:ea typeface="Malgun Gothic" panose="020B0503020000020004" charset="-127"/>
                        <a:cs typeface="Times New Roman" panose="02020603050405020304"/>
                      </a:endParaRPr>
                    </a:p>
                  </a:txBody>
                  <a:tcPr marL="68580" marR="68580" marT="0" marB="0" anchor="ctr"/>
                </a:tc>
                <a:tc>
                  <a:txBody>
                    <a:bodyPr/>
                    <a:lstStyle/>
                    <a:p>
                      <a:pPr algn="ctr">
                        <a:spcAft>
                          <a:spcPts val="0"/>
                        </a:spcAft>
                      </a:pPr>
                      <a:r>
                        <a:rPr lang="en-GB" sz="900">
                          <a:effectLst/>
                        </a:rPr>
                        <a:t> </a:t>
                      </a:r>
                      <a:endParaRPr lang="zh-CN" sz="900">
                        <a:effectLst/>
                        <a:latin typeface="Arial" panose="020B0604020202020204"/>
                        <a:ea typeface="Malgun Gothic" panose="020B0503020000020004" charset="-127"/>
                        <a:cs typeface="Times New Roman" panose="02020603050405020304"/>
                      </a:endParaRPr>
                    </a:p>
                  </a:txBody>
                  <a:tcPr marL="68580" marR="68580" marT="0" marB="0" anchor="ctr"/>
                </a:tc>
                <a:tc>
                  <a:txBody>
                    <a:bodyPr/>
                    <a:lstStyle/>
                    <a:p>
                      <a:pPr algn="ctr">
                        <a:spcAft>
                          <a:spcPts val="0"/>
                        </a:spcAft>
                      </a:pPr>
                      <a:r>
                        <a:rPr lang="en-GB" sz="900">
                          <a:effectLst/>
                        </a:rPr>
                        <a:t> </a:t>
                      </a:r>
                      <a:endParaRPr lang="zh-CN" sz="900">
                        <a:effectLst/>
                        <a:latin typeface="Arial" panose="020B0604020202020204"/>
                        <a:ea typeface="Malgun Gothic" panose="020B0503020000020004" charset="-127"/>
                        <a:cs typeface="Times New Roman" panose="02020603050405020304"/>
                      </a:endParaRPr>
                    </a:p>
                  </a:txBody>
                  <a:tcPr marL="68580" marR="68580" marT="0" marB="0" anchor="ctr"/>
                </a:tc>
                <a:tc>
                  <a:txBody>
                    <a:bodyPr/>
                    <a:lstStyle/>
                    <a:p>
                      <a:pPr algn="ctr">
                        <a:spcAft>
                          <a:spcPts val="0"/>
                        </a:spcAft>
                      </a:pPr>
                      <a:r>
                        <a:rPr lang="en-GB" sz="900">
                          <a:effectLst/>
                        </a:rPr>
                        <a:t> </a:t>
                      </a:r>
                      <a:endParaRPr lang="zh-CN" sz="900">
                        <a:effectLst/>
                        <a:latin typeface="Arial" panose="020B0604020202020204"/>
                        <a:ea typeface="Malgun Gothic" panose="020B0503020000020004" charset="-127"/>
                        <a:cs typeface="Times New Roman" panose="02020603050405020304"/>
                      </a:endParaRPr>
                    </a:p>
                  </a:txBody>
                  <a:tcPr marL="68580" marR="68580" marT="0" marB="0" anchor="ctr"/>
                </a:tc>
                <a:tc>
                  <a:txBody>
                    <a:bodyPr/>
                    <a:lstStyle/>
                    <a:p>
                      <a:pPr algn="ctr">
                        <a:spcAft>
                          <a:spcPts val="0"/>
                        </a:spcAft>
                      </a:pPr>
                      <a:r>
                        <a:rPr lang="en-GB" sz="900">
                          <a:effectLst/>
                        </a:rPr>
                        <a:t> </a:t>
                      </a:r>
                      <a:endParaRPr lang="zh-CN" sz="900">
                        <a:effectLst/>
                        <a:latin typeface="Arial" panose="020B0604020202020204"/>
                        <a:ea typeface="Malgun Gothic" panose="020B0503020000020004" charset="-127"/>
                        <a:cs typeface="Times New Roman" panose="02020603050405020304"/>
                      </a:endParaRPr>
                    </a:p>
                  </a:txBody>
                  <a:tcPr marL="68580" marR="68580" marT="0" marB="0" anchor="ctr"/>
                </a:tc>
                <a:extLst>
                  <a:ext uri="{0D108BD9-81ED-4DB2-BD59-A6C34878D82A}">
                    <a16:rowId xmlns:a16="http://schemas.microsoft.com/office/drawing/2014/main" xmlns="" val="10005"/>
                  </a:ext>
                </a:extLst>
              </a:tr>
              <a:tr h="142875">
                <a:tc vMerge="1">
                  <a:txBody>
                    <a:bodyPr/>
                    <a:lstStyle/>
                    <a:p>
                      <a:endParaRPr lang="fi-FI"/>
                    </a:p>
                  </a:txBody>
                  <a:tcPr/>
                </a:tc>
                <a:tc>
                  <a:txBody>
                    <a:bodyPr/>
                    <a:lstStyle/>
                    <a:p>
                      <a:pPr algn="ctr">
                        <a:spcAft>
                          <a:spcPts val="0"/>
                        </a:spcAft>
                      </a:pPr>
                      <a:r>
                        <a:rPr lang="en-GB" sz="900">
                          <a:effectLst/>
                        </a:rPr>
                        <a:t>30</a:t>
                      </a:r>
                      <a:endParaRPr lang="zh-CN" sz="900">
                        <a:effectLst/>
                        <a:latin typeface="Arial" panose="020B0604020202020204"/>
                        <a:ea typeface="Malgun Gothic" panose="020B0503020000020004" charset="-127"/>
                        <a:cs typeface="Times New Roman" panose="02020603050405020304"/>
                      </a:endParaRPr>
                    </a:p>
                  </a:txBody>
                  <a:tcPr marL="68580" marR="68580" marT="0" marB="0" anchor="ctr"/>
                </a:tc>
                <a:tc>
                  <a:txBody>
                    <a:bodyPr/>
                    <a:lstStyle/>
                    <a:p>
                      <a:pPr algn="ctr">
                        <a:spcAft>
                          <a:spcPts val="0"/>
                        </a:spcAft>
                      </a:pPr>
                      <a:r>
                        <a:rPr lang="en-GB" sz="900">
                          <a:effectLst/>
                        </a:rPr>
                        <a:t> </a:t>
                      </a:r>
                      <a:endParaRPr lang="zh-CN" sz="900">
                        <a:effectLst/>
                        <a:latin typeface="Arial" panose="020B0604020202020204"/>
                        <a:ea typeface="Malgun Gothic" panose="020B0503020000020004" charset="-127"/>
                        <a:cs typeface="Times New Roman" panose="02020603050405020304"/>
                      </a:endParaRPr>
                    </a:p>
                  </a:txBody>
                  <a:tcPr marL="68580" marR="68580" marT="0" marB="0"/>
                </a:tc>
                <a:tc>
                  <a:txBody>
                    <a:bodyPr/>
                    <a:lstStyle/>
                    <a:p>
                      <a:pPr algn="ctr">
                        <a:spcAft>
                          <a:spcPts val="0"/>
                        </a:spcAft>
                      </a:pPr>
                      <a:r>
                        <a:rPr lang="en-GB" sz="900">
                          <a:effectLst/>
                        </a:rPr>
                        <a:t> </a:t>
                      </a:r>
                      <a:endParaRPr lang="zh-CN" sz="900">
                        <a:effectLst/>
                        <a:latin typeface="Arial" panose="020B0604020202020204"/>
                        <a:ea typeface="Malgun Gothic" panose="020B0503020000020004" charset="-127"/>
                        <a:cs typeface="Times New Roman" panose="02020603050405020304"/>
                      </a:endParaRPr>
                    </a:p>
                  </a:txBody>
                  <a:tcPr marL="68580" marR="68580" marT="0" marB="0"/>
                </a:tc>
                <a:tc>
                  <a:txBody>
                    <a:bodyPr/>
                    <a:lstStyle/>
                    <a:p>
                      <a:pPr algn="ctr">
                        <a:spcAft>
                          <a:spcPts val="0"/>
                        </a:spcAft>
                      </a:pPr>
                      <a:r>
                        <a:rPr lang="en-GB" sz="900">
                          <a:effectLst/>
                        </a:rPr>
                        <a:t> </a:t>
                      </a:r>
                      <a:endParaRPr lang="zh-CN" sz="900">
                        <a:effectLst/>
                        <a:latin typeface="Arial" panose="020B0604020202020204"/>
                        <a:ea typeface="Malgun Gothic" panose="020B0503020000020004" charset="-127"/>
                        <a:cs typeface="Times New Roman" panose="02020603050405020304"/>
                      </a:endParaRPr>
                    </a:p>
                  </a:txBody>
                  <a:tcPr marL="68580" marR="68580" marT="0" marB="0" anchor="ctr"/>
                </a:tc>
                <a:tc>
                  <a:txBody>
                    <a:bodyPr/>
                    <a:lstStyle/>
                    <a:p>
                      <a:pPr algn="ctr">
                        <a:spcAft>
                          <a:spcPts val="0"/>
                        </a:spcAft>
                      </a:pPr>
                      <a:r>
                        <a:rPr lang="en-GB" sz="900">
                          <a:effectLst/>
                        </a:rPr>
                        <a:t> </a:t>
                      </a:r>
                      <a:endParaRPr lang="zh-CN" sz="900">
                        <a:effectLst/>
                        <a:latin typeface="Arial" panose="020B0604020202020204"/>
                        <a:ea typeface="Malgun Gothic" panose="020B0503020000020004" charset="-127"/>
                        <a:cs typeface="Times New Roman" panose="02020603050405020304"/>
                      </a:endParaRPr>
                    </a:p>
                  </a:txBody>
                  <a:tcPr marL="68580" marR="68580" marT="0" marB="0" anchor="ctr"/>
                </a:tc>
                <a:tc>
                  <a:txBody>
                    <a:bodyPr/>
                    <a:lstStyle/>
                    <a:p>
                      <a:pPr algn="ctr">
                        <a:spcAft>
                          <a:spcPts val="0"/>
                        </a:spcAft>
                      </a:pPr>
                      <a:r>
                        <a:rPr lang="en-GB" sz="900">
                          <a:effectLst/>
                        </a:rPr>
                        <a:t> </a:t>
                      </a:r>
                      <a:endParaRPr lang="zh-CN" sz="900">
                        <a:effectLst/>
                        <a:latin typeface="Arial" panose="020B0604020202020204"/>
                        <a:ea typeface="Malgun Gothic" panose="020B0503020000020004" charset="-127"/>
                        <a:cs typeface="Times New Roman" panose="02020603050405020304"/>
                      </a:endParaRPr>
                    </a:p>
                  </a:txBody>
                  <a:tcPr marL="68580" marR="68580" marT="0" marB="0" anchor="ctr"/>
                </a:tc>
                <a:tc>
                  <a:txBody>
                    <a:bodyPr/>
                    <a:lstStyle/>
                    <a:p>
                      <a:pPr algn="ctr">
                        <a:spcAft>
                          <a:spcPts val="0"/>
                        </a:spcAft>
                      </a:pPr>
                      <a:r>
                        <a:rPr lang="en-GB" sz="900">
                          <a:effectLst/>
                        </a:rPr>
                        <a:t> </a:t>
                      </a:r>
                      <a:endParaRPr lang="zh-CN" sz="900">
                        <a:effectLst/>
                        <a:latin typeface="Arial" panose="020B0604020202020204"/>
                        <a:ea typeface="Malgun Gothic" panose="020B0503020000020004" charset="-127"/>
                        <a:cs typeface="Times New Roman" panose="02020603050405020304"/>
                      </a:endParaRPr>
                    </a:p>
                  </a:txBody>
                  <a:tcPr marL="68580" marR="68580" marT="0" marB="0"/>
                </a:tc>
                <a:tc>
                  <a:txBody>
                    <a:bodyPr/>
                    <a:lstStyle/>
                    <a:p>
                      <a:pPr algn="ctr">
                        <a:spcAft>
                          <a:spcPts val="0"/>
                        </a:spcAft>
                      </a:pPr>
                      <a:r>
                        <a:rPr lang="en-GB" sz="900">
                          <a:effectLst/>
                        </a:rPr>
                        <a:t>Yes</a:t>
                      </a:r>
                      <a:endParaRPr lang="zh-CN" sz="900">
                        <a:effectLst/>
                        <a:latin typeface="Arial" panose="020B0604020202020204"/>
                        <a:ea typeface="Malgun Gothic" panose="020B0503020000020004" charset="-127"/>
                        <a:cs typeface="Times New Roman" panose="02020603050405020304"/>
                      </a:endParaRPr>
                    </a:p>
                  </a:txBody>
                  <a:tcPr marL="68580" marR="68580" marT="0" marB="0" anchor="ctr"/>
                </a:tc>
                <a:tc>
                  <a:txBody>
                    <a:bodyPr/>
                    <a:lstStyle/>
                    <a:p>
                      <a:pPr algn="ctr">
                        <a:spcAft>
                          <a:spcPts val="0"/>
                        </a:spcAft>
                      </a:pPr>
                      <a:r>
                        <a:rPr lang="en-GB" sz="900">
                          <a:effectLst/>
                        </a:rPr>
                        <a:t>Yes</a:t>
                      </a:r>
                      <a:endParaRPr lang="zh-CN" sz="900">
                        <a:effectLst/>
                        <a:latin typeface="Arial" panose="020B0604020202020204"/>
                        <a:ea typeface="Malgun Gothic" panose="020B0503020000020004" charset="-127"/>
                        <a:cs typeface="Times New Roman" panose="02020603050405020304"/>
                      </a:endParaRPr>
                    </a:p>
                  </a:txBody>
                  <a:tcPr marL="68580" marR="68580" marT="0" marB="0" anchor="ctr"/>
                </a:tc>
                <a:tc>
                  <a:txBody>
                    <a:bodyPr/>
                    <a:lstStyle/>
                    <a:p>
                      <a:pPr algn="ctr">
                        <a:spcAft>
                          <a:spcPts val="0"/>
                        </a:spcAft>
                      </a:pPr>
                      <a:r>
                        <a:rPr lang="en-GB" sz="900">
                          <a:effectLst/>
                        </a:rPr>
                        <a:t>Yes</a:t>
                      </a:r>
                      <a:endParaRPr lang="zh-CN" sz="900">
                        <a:effectLst/>
                        <a:latin typeface="Arial" panose="020B0604020202020204"/>
                        <a:ea typeface="Malgun Gothic" panose="020B0503020000020004" charset="-127"/>
                        <a:cs typeface="Times New Roman" panose="02020603050405020304"/>
                      </a:endParaRPr>
                    </a:p>
                  </a:txBody>
                  <a:tcPr marL="68580" marR="68580" marT="0" marB="0" anchor="ctr"/>
                </a:tc>
                <a:tc>
                  <a:txBody>
                    <a:bodyPr/>
                    <a:lstStyle/>
                    <a:p>
                      <a:pPr algn="ctr">
                        <a:spcAft>
                          <a:spcPts val="0"/>
                        </a:spcAft>
                      </a:pPr>
                      <a:r>
                        <a:rPr lang="en-GB" sz="900">
                          <a:effectLst/>
                        </a:rPr>
                        <a:t> </a:t>
                      </a:r>
                      <a:endParaRPr lang="zh-CN" sz="900">
                        <a:effectLst/>
                        <a:latin typeface="Arial" panose="020B0604020202020204"/>
                        <a:ea typeface="Malgun Gothic" panose="020B0503020000020004" charset="-127"/>
                        <a:cs typeface="Times New Roman" panose="02020603050405020304"/>
                      </a:endParaRPr>
                    </a:p>
                  </a:txBody>
                  <a:tcPr marL="68580" marR="68580" marT="0" marB="0"/>
                </a:tc>
                <a:tc>
                  <a:txBody>
                    <a:bodyPr/>
                    <a:lstStyle/>
                    <a:p>
                      <a:pPr algn="ctr">
                        <a:spcAft>
                          <a:spcPts val="0"/>
                        </a:spcAft>
                      </a:pPr>
                      <a:r>
                        <a:rPr lang="en-GB" sz="900">
                          <a:effectLst/>
                        </a:rPr>
                        <a:t>Yes</a:t>
                      </a:r>
                      <a:endParaRPr lang="zh-CN" sz="900">
                        <a:effectLst/>
                        <a:latin typeface="Arial" panose="020B0604020202020204"/>
                        <a:ea typeface="Malgun Gothic" panose="020B0503020000020004" charset="-127"/>
                        <a:cs typeface="Times New Roman" panose="02020603050405020304"/>
                      </a:endParaRPr>
                    </a:p>
                  </a:txBody>
                  <a:tcPr marL="68580" marR="68580" marT="0" marB="0" anchor="ctr"/>
                </a:tc>
                <a:tc>
                  <a:txBody>
                    <a:bodyPr/>
                    <a:lstStyle/>
                    <a:p>
                      <a:pPr algn="ctr">
                        <a:spcAft>
                          <a:spcPts val="0"/>
                        </a:spcAft>
                      </a:pPr>
                      <a:r>
                        <a:rPr lang="en-GB" sz="900">
                          <a:effectLst/>
                        </a:rPr>
                        <a:t> </a:t>
                      </a:r>
                      <a:endParaRPr lang="zh-CN" sz="900">
                        <a:effectLst/>
                        <a:latin typeface="Arial" panose="020B0604020202020204"/>
                        <a:ea typeface="Malgun Gothic" panose="020B0503020000020004" charset="-127"/>
                        <a:cs typeface="Times New Roman" panose="02020603050405020304"/>
                      </a:endParaRPr>
                    </a:p>
                  </a:txBody>
                  <a:tcPr marL="68580" marR="68580" marT="0" marB="0"/>
                </a:tc>
                <a:tc>
                  <a:txBody>
                    <a:bodyPr/>
                    <a:lstStyle/>
                    <a:p>
                      <a:pPr algn="ctr">
                        <a:spcAft>
                          <a:spcPts val="0"/>
                        </a:spcAft>
                      </a:pPr>
                      <a:r>
                        <a:rPr lang="en-GB" sz="900">
                          <a:effectLst/>
                        </a:rPr>
                        <a:t>Yes</a:t>
                      </a:r>
                      <a:endParaRPr lang="zh-CN" sz="900">
                        <a:effectLst/>
                        <a:latin typeface="Arial" panose="020B0604020202020204"/>
                        <a:ea typeface="Malgun Gothic" panose="020B0503020000020004" charset="-127"/>
                        <a:cs typeface="Times New Roman" panose="02020603050405020304"/>
                      </a:endParaRPr>
                    </a:p>
                  </a:txBody>
                  <a:tcPr marL="68580" marR="68580" marT="0" marB="0" anchor="ctr"/>
                </a:tc>
                <a:extLst>
                  <a:ext uri="{0D108BD9-81ED-4DB2-BD59-A6C34878D82A}">
                    <a16:rowId xmlns:a16="http://schemas.microsoft.com/office/drawing/2014/main" xmlns="" val="10006"/>
                  </a:ext>
                </a:extLst>
              </a:tr>
              <a:tr h="163830">
                <a:tc vMerge="1">
                  <a:txBody>
                    <a:bodyPr/>
                    <a:lstStyle/>
                    <a:p>
                      <a:endParaRPr lang="fi-FI"/>
                    </a:p>
                  </a:txBody>
                  <a:tcPr/>
                </a:tc>
                <a:tc>
                  <a:txBody>
                    <a:bodyPr/>
                    <a:lstStyle/>
                    <a:p>
                      <a:pPr algn="ctr">
                        <a:spcAft>
                          <a:spcPts val="0"/>
                        </a:spcAft>
                      </a:pPr>
                      <a:r>
                        <a:rPr lang="en-GB" sz="900">
                          <a:effectLst/>
                        </a:rPr>
                        <a:t>60</a:t>
                      </a:r>
                      <a:endParaRPr lang="zh-CN" sz="900">
                        <a:effectLst/>
                        <a:latin typeface="Arial" panose="020B0604020202020204"/>
                        <a:ea typeface="Malgun Gothic" panose="020B0503020000020004" charset="-127"/>
                        <a:cs typeface="Times New Roman" panose="02020603050405020304"/>
                      </a:endParaRPr>
                    </a:p>
                  </a:txBody>
                  <a:tcPr marL="68580" marR="68580" marT="0" marB="0" anchor="ctr"/>
                </a:tc>
                <a:tc>
                  <a:txBody>
                    <a:bodyPr/>
                    <a:lstStyle/>
                    <a:p>
                      <a:pPr algn="ctr">
                        <a:spcAft>
                          <a:spcPts val="0"/>
                        </a:spcAft>
                      </a:pPr>
                      <a:r>
                        <a:rPr lang="en-GB" sz="900">
                          <a:effectLst/>
                        </a:rPr>
                        <a:t> </a:t>
                      </a:r>
                      <a:endParaRPr lang="zh-CN" sz="900">
                        <a:effectLst/>
                        <a:latin typeface="Arial" panose="020B0604020202020204"/>
                        <a:ea typeface="Malgun Gothic" panose="020B0503020000020004" charset="-127"/>
                        <a:cs typeface="Times New Roman" panose="02020603050405020304"/>
                      </a:endParaRPr>
                    </a:p>
                  </a:txBody>
                  <a:tcPr marL="68580" marR="68580" marT="0" marB="0"/>
                </a:tc>
                <a:tc>
                  <a:txBody>
                    <a:bodyPr/>
                    <a:lstStyle/>
                    <a:p>
                      <a:pPr algn="ctr">
                        <a:spcAft>
                          <a:spcPts val="0"/>
                        </a:spcAft>
                      </a:pPr>
                      <a:r>
                        <a:rPr lang="en-GB" sz="900">
                          <a:effectLst/>
                        </a:rPr>
                        <a:t> </a:t>
                      </a:r>
                      <a:endParaRPr lang="zh-CN" sz="900">
                        <a:effectLst/>
                        <a:latin typeface="Arial" panose="020B0604020202020204"/>
                        <a:ea typeface="Malgun Gothic" panose="020B0503020000020004" charset="-127"/>
                        <a:cs typeface="Times New Roman" panose="02020603050405020304"/>
                      </a:endParaRPr>
                    </a:p>
                  </a:txBody>
                  <a:tcPr marL="68580" marR="68580" marT="0" marB="0" anchor="ctr"/>
                </a:tc>
                <a:tc>
                  <a:txBody>
                    <a:bodyPr/>
                    <a:lstStyle/>
                    <a:p>
                      <a:pPr algn="ctr">
                        <a:spcAft>
                          <a:spcPts val="0"/>
                        </a:spcAft>
                      </a:pPr>
                      <a:r>
                        <a:rPr lang="en-GB" sz="900">
                          <a:effectLst/>
                        </a:rPr>
                        <a:t> </a:t>
                      </a:r>
                      <a:endParaRPr lang="zh-CN" sz="900">
                        <a:effectLst/>
                        <a:latin typeface="Arial" panose="020B0604020202020204"/>
                        <a:ea typeface="Malgun Gothic" panose="020B0503020000020004" charset="-127"/>
                        <a:cs typeface="Times New Roman" panose="02020603050405020304"/>
                      </a:endParaRPr>
                    </a:p>
                  </a:txBody>
                  <a:tcPr marL="68580" marR="68580" marT="0" marB="0" anchor="ctr"/>
                </a:tc>
                <a:tc>
                  <a:txBody>
                    <a:bodyPr/>
                    <a:lstStyle/>
                    <a:p>
                      <a:pPr algn="ctr">
                        <a:spcAft>
                          <a:spcPts val="0"/>
                        </a:spcAft>
                      </a:pPr>
                      <a:r>
                        <a:rPr lang="en-GB" sz="900">
                          <a:effectLst/>
                        </a:rPr>
                        <a:t> </a:t>
                      </a:r>
                      <a:endParaRPr lang="zh-CN" sz="900">
                        <a:effectLst/>
                        <a:latin typeface="Arial" panose="020B0604020202020204"/>
                        <a:ea typeface="Malgun Gothic" panose="020B0503020000020004" charset="-127"/>
                        <a:cs typeface="Times New Roman" panose="02020603050405020304"/>
                      </a:endParaRPr>
                    </a:p>
                  </a:txBody>
                  <a:tcPr marL="68580" marR="68580" marT="0" marB="0" anchor="ctr"/>
                </a:tc>
                <a:tc>
                  <a:txBody>
                    <a:bodyPr/>
                    <a:lstStyle/>
                    <a:p>
                      <a:pPr algn="ctr">
                        <a:spcAft>
                          <a:spcPts val="0"/>
                        </a:spcAft>
                      </a:pPr>
                      <a:r>
                        <a:rPr lang="en-GB" sz="900">
                          <a:effectLst/>
                        </a:rPr>
                        <a:t> </a:t>
                      </a:r>
                      <a:endParaRPr lang="zh-CN" sz="900">
                        <a:effectLst/>
                        <a:latin typeface="Arial" panose="020B0604020202020204"/>
                        <a:ea typeface="Malgun Gothic" panose="020B0503020000020004" charset="-127"/>
                        <a:cs typeface="Times New Roman" panose="02020603050405020304"/>
                      </a:endParaRPr>
                    </a:p>
                  </a:txBody>
                  <a:tcPr marL="68580" marR="68580" marT="0" marB="0" anchor="ctr"/>
                </a:tc>
                <a:tc>
                  <a:txBody>
                    <a:bodyPr/>
                    <a:lstStyle/>
                    <a:p>
                      <a:pPr algn="ctr">
                        <a:spcAft>
                          <a:spcPts val="0"/>
                        </a:spcAft>
                      </a:pPr>
                      <a:r>
                        <a:rPr lang="en-GB" sz="900">
                          <a:effectLst/>
                        </a:rPr>
                        <a:t> </a:t>
                      </a:r>
                      <a:endParaRPr lang="zh-CN" sz="900">
                        <a:effectLst/>
                        <a:latin typeface="Arial" panose="020B0604020202020204"/>
                        <a:ea typeface="Malgun Gothic" panose="020B0503020000020004" charset="-127"/>
                        <a:cs typeface="Times New Roman" panose="02020603050405020304"/>
                      </a:endParaRPr>
                    </a:p>
                  </a:txBody>
                  <a:tcPr marL="68580" marR="68580" marT="0" marB="0" anchor="ctr"/>
                </a:tc>
                <a:tc>
                  <a:txBody>
                    <a:bodyPr/>
                    <a:lstStyle/>
                    <a:p>
                      <a:pPr algn="ctr">
                        <a:spcAft>
                          <a:spcPts val="0"/>
                        </a:spcAft>
                      </a:pPr>
                      <a:r>
                        <a:rPr lang="en-GB" sz="900" dirty="0">
                          <a:effectLst/>
                        </a:rPr>
                        <a:t>Yes</a:t>
                      </a:r>
                      <a:endParaRPr lang="zh-CN" sz="900" dirty="0">
                        <a:effectLst/>
                        <a:latin typeface="Arial" panose="020B0604020202020204"/>
                        <a:ea typeface="Malgun Gothic" panose="020B0503020000020004" charset="-127"/>
                        <a:cs typeface="Times New Roman" panose="02020603050405020304"/>
                      </a:endParaRPr>
                    </a:p>
                  </a:txBody>
                  <a:tcPr marL="68580" marR="68580" marT="0" marB="0" anchor="ctr"/>
                </a:tc>
                <a:tc>
                  <a:txBody>
                    <a:bodyPr/>
                    <a:lstStyle/>
                    <a:p>
                      <a:pPr algn="ctr">
                        <a:spcAft>
                          <a:spcPts val="0"/>
                        </a:spcAft>
                      </a:pPr>
                      <a:r>
                        <a:rPr lang="en-GB" sz="900">
                          <a:effectLst/>
                        </a:rPr>
                        <a:t>Yes</a:t>
                      </a:r>
                      <a:endParaRPr lang="zh-CN" sz="900">
                        <a:effectLst/>
                        <a:latin typeface="Arial" panose="020B0604020202020204"/>
                        <a:ea typeface="Malgun Gothic" panose="020B0503020000020004" charset="-127"/>
                        <a:cs typeface="Times New Roman" panose="02020603050405020304"/>
                      </a:endParaRPr>
                    </a:p>
                  </a:txBody>
                  <a:tcPr marL="68580" marR="68580" marT="0" marB="0" anchor="ctr"/>
                </a:tc>
                <a:tc>
                  <a:txBody>
                    <a:bodyPr/>
                    <a:lstStyle/>
                    <a:p>
                      <a:pPr algn="ctr">
                        <a:spcAft>
                          <a:spcPts val="0"/>
                        </a:spcAft>
                      </a:pPr>
                      <a:r>
                        <a:rPr lang="en-GB" sz="900">
                          <a:effectLst/>
                        </a:rPr>
                        <a:t>Yes</a:t>
                      </a:r>
                      <a:endParaRPr lang="zh-CN" sz="900">
                        <a:effectLst/>
                        <a:latin typeface="Arial" panose="020B0604020202020204"/>
                        <a:ea typeface="Malgun Gothic" panose="020B0503020000020004" charset="-127"/>
                        <a:cs typeface="Times New Roman" panose="02020603050405020304"/>
                      </a:endParaRPr>
                    </a:p>
                  </a:txBody>
                  <a:tcPr marL="68580" marR="68580" marT="0" marB="0" anchor="ctr"/>
                </a:tc>
                <a:tc>
                  <a:txBody>
                    <a:bodyPr/>
                    <a:lstStyle/>
                    <a:p>
                      <a:pPr algn="ctr">
                        <a:spcAft>
                          <a:spcPts val="0"/>
                        </a:spcAft>
                      </a:pPr>
                      <a:r>
                        <a:rPr lang="en-GB" sz="900">
                          <a:effectLst/>
                        </a:rPr>
                        <a:t> </a:t>
                      </a:r>
                      <a:endParaRPr lang="zh-CN" sz="900">
                        <a:effectLst/>
                        <a:latin typeface="Arial" panose="020B0604020202020204"/>
                        <a:ea typeface="Malgun Gothic" panose="020B0503020000020004" charset="-127"/>
                        <a:cs typeface="Times New Roman" panose="02020603050405020304"/>
                      </a:endParaRPr>
                    </a:p>
                  </a:txBody>
                  <a:tcPr marL="68580" marR="68580" marT="0" marB="0" anchor="ctr"/>
                </a:tc>
                <a:tc>
                  <a:txBody>
                    <a:bodyPr/>
                    <a:lstStyle/>
                    <a:p>
                      <a:pPr algn="ctr">
                        <a:spcAft>
                          <a:spcPts val="0"/>
                        </a:spcAft>
                      </a:pPr>
                      <a:r>
                        <a:rPr lang="en-GB" sz="900">
                          <a:effectLst/>
                        </a:rPr>
                        <a:t>Yes</a:t>
                      </a:r>
                      <a:endParaRPr lang="zh-CN" sz="900">
                        <a:effectLst/>
                        <a:latin typeface="Arial" panose="020B0604020202020204"/>
                        <a:ea typeface="Malgun Gothic" panose="020B0503020000020004" charset="-127"/>
                        <a:cs typeface="Times New Roman" panose="02020603050405020304"/>
                      </a:endParaRPr>
                    </a:p>
                  </a:txBody>
                  <a:tcPr marL="68580" marR="68580" marT="0" marB="0" anchor="ctr"/>
                </a:tc>
                <a:tc>
                  <a:txBody>
                    <a:bodyPr/>
                    <a:lstStyle/>
                    <a:p>
                      <a:pPr algn="ctr">
                        <a:spcAft>
                          <a:spcPts val="0"/>
                        </a:spcAft>
                      </a:pPr>
                      <a:r>
                        <a:rPr lang="en-GB" sz="900">
                          <a:effectLst/>
                        </a:rPr>
                        <a:t> </a:t>
                      </a:r>
                      <a:endParaRPr lang="zh-CN" sz="900">
                        <a:effectLst/>
                        <a:latin typeface="Arial" panose="020B0604020202020204"/>
                        <a:ea typeface="Malgun Gothic" panose="020B0503020000020004" charset="-127"/>
                        <a:cs typeface="Times New Roman" panose="02020603050405020304"/>
                      </a:endParaRPr>
                    </a:p>
                  </a:txBody>
                  <a:tcPr marL="68580" marR="68580" marT="0" marB="0" anchor="ctr"/>
                </a:tc>
                <a:tc>
                  <a:txBody>
                    <a:bodyPr/>
                    <a:lstStyle/>
                    <a:p>
                      <a:pPr algn="ctr">
                        <a:spcAft>
                          <a:spcPts val="0"/>
                        </a:spcAft>
                      </a:pPr>
                      <a:r>
                        <a:rPr lang="en-GB" sz="900" dirty="0">
                          <a:effectLst/>
                        </a:rPr>
                        <a:t>Yes</a:t>
                      </a:r>
                      <a:endParaRPr lang="zh-CN" sz="900" dirty="0">
                        <a:effectLst/>
                        <a:latin typeface="Arial" panose="020B0604020202020204"/>
                        <a:ea typeface="Malgun Gothic" panose="020B0503020000020004" charset="-127"/>
                        <a:cs typeface="Times New Roman" panose="02020603050405020304"/>
                      </a:endParaRPr>
                    </a:p>
                  </a:txBody>
                  <a:tcPr marL="68580" marR="68580" marT="0" marB="0" anchor="ctr"/>
                </a:tc>
                <a:extLst>
                  <a:ext uri="{0D108BD9-81ED-4DB2-BD59-A6C34878D82A}">
                    <a16:rowId xmlns:a16="http://schemas.microsoft.com/office/drawing/2014/main" xmlns="" val="10007"/>
                  </a:ext>
                </a:extLst>
              </a:tr>
            </a:tbl>
          </a:graphicData>
        </a:graphic>
      </p:graphicFrame>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TotalTime>
  <Words>747</Words>
  <Application>Microsoft Office PowerPoint</Application>
  <PresentationFormat>On-screen Show (4:3)</PresentationFormat>
  <Paragraphs>253</Paragraphs>
  <Slides>7</Slides>
  <Notes>1</Notes>
  <HiddenSlides>0</HiddenSlides>
  <MMClips>0</MMClips>
  <ScaleCrop>false</ScaleCrop>
  <HeadingPairs>
    <vt:vector size="4" baseType="variant">
      <vt:variant>
        <vt:lpstr>Theme</vt:lpstr>
      </vt:variant>
      <vt:variant>
        <vt:i4>1</vt:i4>
      </vt:variant>
      <vt:variant>
        <vt:lpstr>Slide Titles</vt:lpstr>
      </vt:variant>
      <vt:variant>
        <vt:i4>7</vt:i4>
      </vt:variant>
    </vt:vector>
  </HeadingPairs>
  <TitlesOfParts>
    <vt:vector size="8" baseType="lpstr">
      <vt:lpstr>Office Theme</vt:lpstr>
      <vt:lpstr>Draft WF on IAB system parameter</vt:lpstr>
      <vt:lpstr>Background-agreement in RAN2#90bis</vt:lpstr>
      <vt:lpstr>Background-agreement in RAN2#91</vt:lpstr>
      <vt:lpstr>Agreement on operating band</vt:lpstr>
      <vt:lpstr>WF on FR, SU and channel arrangement</vt:lpstr>
      <vt:lpstr>WF on RB alignment </vt:lpstr>
      <vt:lpstr>WF on IAB channel bandwidth per operating band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Draft WF on IAB system parameter</dc:title>
  <dc:creator>liyankun</dc:creator>
  <cp:lastModifiedBy>Samsung</cp:lastModifiedBy>
  <cp:revision>23</cp:revision>
  <dcterms:created xsi:type="dcterms:W3CDTF">2006-08-16T00:00:00Z</dcterms:created>
  <dcterms:modified xsi:type="dcterms:W3CDTF">2019-10-18T00:40:51Z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SCPROP">
    <vt:lpwstr>NSCCustomProperty</vt:lpwstr>
  </property>
  <property fmtid="{D5CDD505-2E9C-101B-9397-08002B2CF9AE}" pid="3" name="KSOProductBuildVer">
    <vt:lpwstr>2052-10.8.2.6613</vt:lpwstr>
  </property>
  <property fmtid="{D5CDD505-2E9C-101B-9397-08002B2CF9AE}" pid="4" name="_readonly">
    <vt:lpwstr/>
  </property>
  <property fmtid="{D5CDD505-2E9C-101B-9397-08002B2CF9AE}" pid="5" name="_change">
    <vt:lpwstr/>
  </property>
  <property fmtid="{D5CDD505-2E9C-101B-9397-08002B2CF9AE}" pid="6" name="_full-control">
    <vt:lpwstr/>
  </property>
  <property fmtid="{D5CDD505-2E9C-101B-9397-08002B2CF9AE}" pid="7" name="sflag">
    <vt:lpwstr>1571307630</vt:lpwstr>
  </property>
  <property fmtid="{D5CDD505-2E9C-101B-9397-08002B2CF9AE}" pid="8" name="NSCPROP_SA">
    <vt:lpwstr>C:\Users\liyankun\AppData\Local\Microsoft\Windows\INetCache\Content.Outlook\UDJ1LINV\Draft WF on IAB systemparameter_ZTE_Nokia_Ericsson_Huawei_QC.pptx</vt:lpwstr>
  </property>
</Properties>
</file>