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70" r:id="rId9"/>
    <p:sldId id="271" r:id="rId10"/>
    <p:sldId id="274" r:id="rId11"/>
    <p:sldId id="276" r:id="rId12"/>
    <p:sldId id="277" r:id="rId13"/>
    <p:sldId id="278" r:id="rId14"/>
    <p:sldId id="279" r:id="rId15"/>
    <p:sldId id="280" r:id="rId16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46" autoAdjust="0"/>
    <p:restoredTop sz="94700" autoAdjust="0"/>
  </p:normalViewPr>
  <p:slideViewPr>
    <p:cSldViewPr snapToGrid="0">
      <p:cViewPr varScale="1">
        <p:scale>
          <a:sx n="100" d="100"/>
          <a:sy n="100" d="100"/>
        </p:scale>
        <p:origin x="12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NR-U channel raster on 5GHz band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</a:t>
            </a:r>
          </a:p>
          <a:p>
            <a:r>
              <a:rPr lang="sv-SE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R4-1912870  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CB71A-09E4-4C32-87D9-31C054D2E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prstClr val="black"/>
                </a:solidFill>
              </a:rPr>
              <a:t>Nref (Group 5)- additional 60MHz channel raster overlap 80MHz WIFI bonding</a:t>
            </a: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3483D71-DC3C-487E-AE56-565257A10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426854"/>
              </p:ext>
            </p:extLst>
          </p:nvPr>
        </p:nvGraphicFramePr>
        <p:xfrm>
          <a:off x="1302302" y="2342288"/>
          <a:ext cx="4793698" cy="1211580"/>
        </p:xfrm>
        <a:graphic>
          <a:graphicData uri="http://schemas.openxmlformats.org/drawingml/2006/table">
            <a:tbl>
              <a:tblPr/>
              <a:tblGrid>
                <a:gridCol w="1217053">
                  <a:extLst>
                    <a:ext uri="{9D8B030D-6E8A-4147-A177-3AD203B41FA5}">
                      <a16:colId xmlns:a16="http://schemas.microsoft.com/office/drawing/2014/main" val="500908837"/>
                    </a:ext>
                  </a:extLst>
                </a:gridCol>
                <a:gridCol w="1614458">
                  <a:extLst>
                    <a:ext uri="{9D8B030D-6E8A-4147-A177-3AD203B41FA5}">
                      <a16:colId xmlns:a16="http://schemas.microsoft.com/office/drawing/2014/main" val="2599840171"/>
                    </a:ext>
                  </a:extLst>
                </a:gridCol>
                <a:gridCol w="1962187">
                  <a:extLst>
                    <a:ext uri="{9D8B030D-6E8A-4147-A177-3AD203B41FA5}">
                      <a16:colId xmlns:a16="http://schemas.microsoft.com/office/drawing/2014/main" val="3248228828"/>
                    </a:ext>
                  </a:extLst>
                </a:gridCol>
              </a:tblGrid>
              <a:tr h="510242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(60MHz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(60MHz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(60MHz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8355616"/>
                  </a:ext>
                </a:extLst>
              </a:tr>
              <a:tr h="172755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929839"/>
                  </a:ext>
                </a:extLst>
              </a:tr>
              <a:tr h="172755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754668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5338603"/>
                  </a:ext>
                </a:extLst>
              </a:tr>
              <a:tr h="172755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772000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821466"/>
                  </a:ext>
                </a:extLst>
              </a:tr>
              <a:tr h="172755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787000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009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3642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Different companies have different channel raster design approach with below contribution:</a:t>
            </a:r>
          </a:p>
          <a:p>
            <a:endParaRPr lang="sv-SE" dirty="0"/>
          </a:p>
          <a:p>
            <a:pPr lvl="1"/>
            <a:r>
              <a:rPr lang="sv-SE" dirty="0"/>
              <a:t>R4-1910850, "Channel arrangement for NR-U" (Huawei, HiSilicon).</a:t>
            </a:r>
          </a:p>
          <a:p>
            <a:pPr lvl="1"/>
            <a:r>
              <a:rPr lang="sv-SE" dirty="0"/>
              <a:t>R4-1911025, "On NR-U channel raster" (Intel Corporation).</a:t>
            </a:r>
          </a:p>
          <a:p>
            <a:pPr lvl="1"/>
            <a:r>
              <a:rPr lang="sv-SE" dirty="0"/>
              <a:t>R4-1911729, "Discussion on channel raster for NR-U" (ZTE Corporation).</a:t>
            </a:r>
          </a:p>
          <a:p>
            <a:pPr lvl="1"/>
            <a:r>
              <a:rPr lang="sv-SE" dirty="0"/>
              <a:t>R4-1912016, "channel raster design of Rel-16 NR-U for 5GHz band" (Ericsson).</a:t>
            </a:r>
          </a:p>
          <a:p>
            <a:pPr lvl="1"/>
            <a:r>
              <a:rPr lang="sv-SE" dirty="0"/>
              <a:t>R4-1912311, "Channel raster in NR-U" (Qualcomm Incorporated).</a:t>
            </a:r>
          </a:p>
          <a:p>
            <a:pPr lvl="1"/>
            <a:r>
              <a:rPr lang="sv-SE" dirty="0"/>
              <a:t>R4-1912335, "Channel raster for 5GHz NR-U band n46" (Nokia, Nokia Shanghai Bell).</a:t>
            </a:r>
          </a:p>
          <a:p>
            <a:pPr lvl="1"/>
            <a:r>
              <a:rPr lang="sv-SE" dirty="0"/>
              <a:t>R4-1911169, "Discussion on channel raster for NR-U band n46" (vivo). </a:t>
            </a:r>
          </a:p>
          <a:p>
            <a:pPr lvl="1"/>
            <a:r>
              <a:rPr lang="en-US" dirty="0"/>
              <a:t>R4-1912382, "On channel raster, SSB raster and wide-band operation for NR-U" (LG Electronics Finland). </a:t>
            </a:r>
            <a:endParaRPr lang="sv-SE" dirty="0"/>
          </a:p>
          <a:p>
            <a:pPr lvl="1"/>
            <a:endParaRPr lang="sv-SE" dirty="0"/>
          </a:p>
          <a:p>
            <a:r>
              <a:rPr lang="sv-SE" dirty="0"/>
              <a:t>This slide propose the possible converged channel raster on channel raster design on NR-U on 5GHz band (n46) 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93814-BA28-48B4-9F50-9ED0D249C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 on design principle</a:t>
            </a:r>
            <a:endParaRPr lang="sv-SE" dirty="0">
              <a:solidFill>
                <a:srgbClr val="00B05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41E05-68E8-4DF6-9B22-A37D2AE56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7452"/>
          </a:xfrm>
        </p:spPr>
        <p:txBody>
          <a:bodyPr>
            <a:normAutofit/>
          </a:bodyPr>
          <a:lstStyle/>
          <a:p>
            <a:r>
              <a:rPr lang="en-GB" dirty="0"/>
              <a:t>Single channel raster on 60kHz SCS using selection rule to pick </a:t>
            </a:r>
            <a:r>
              <a:rPr lang="en-GB" dirty="0" err="1"/>
              <a:t>Nref</a:t>
            </a:r>
            <a:r>
              <a:rPr lang="en-GB" dirty="0"/>
              <a:t> closest to corresponding WIFI </a:t>
            </a:r>
            <a:r>
              <a:rPr lang="en-GB" dirty="0" err="1"/>
              <a:t>center</a:t>
            </a:r>
            <a:r>
              <a:rPr lang="en-GB" dirty="0"/>
              <a:t>. Raster points are defined for bandwidths of 20MHz, 40MHz, 60MHz and 80MHz.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For 10 MHz channel BW, follow the same rule for the corresponding </a:t>
            </a:r>
            <a:r>
              <a:rPr lang="en-US" dirty="0" err="1">
                <a:solidFill>
                  <a:schemeClr val="accent1"/>
                </a:solidFill>
              </a:rPr>
              <a:t>centre</a:t>
            </a:r>
            <a:r>
              <a:rPr lang="en-US" dirty="0">
                <a:solidFill>
                  <a:schemeClr val="accent1"/>
                </a:solidFill>
              </a:rPr>
              <a:t> frequencies of 5730 and 5830MHz. </a:t>
            </a:r>
            <a:endParaRPr lang="en-GB" dirty="0"/>
          </a:p>
          <a:p>
            <a:endParaRPr lang="en-GB" dirty="0"/>
          </a:p>
          <a:p>
            <a:r>
              <a:rPr lang="en-GB" dirty="0"/>
              <a:t>FFS for 100MHz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104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C1DF7-1C5A-48F5-94C2-9F92729FA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8769B-42B3-46E6-A2EB-7CB16DD67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66169"/>
          </a:xfrm>
        </p:spPr>
        <p:txBody>
          <a:bodyPr>
            <a:normAutofit/>
          </a:bodyPr>
          <a:lstStyle/>
          <a:p>
            <a:r>
              <a:rPr lang="en-GB" dirty="0" err="1"/>
              <a:t>Nref</a:t>
            </a:r>
            <a:r>
              <a:rPr lang="en-GB" dirty="0"/>
              <a:t> (</a:t>
            </a:r>
            <a:r>
              <a:rPr lang="en-GB" dirty="0">
                <a:solidFill>
                  <a:srgbClr val="0070C0"/>
                </a:solidFill>
              </a:rPr>
              <a:t>10MHz, </a:t>
            </a:r>
            <a:r>
              <a:rPr lang="en-GB" dirty="0"/>
              <a:t>20MHz, 40MHz, 60MHz and 80MHz) lists on next slides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Company are encouraged to submit CR to describe the generic n46 channel raster with additional notes for </a:t>
            </a:r>
            <a:r>
              <a:rPr lang="en-GB" dirty="0">
                <a:solidFill>
                  <a:srgbClr val="0070C0"/>
                </a:solidFill>
              </a:rPr>
              <a:t>10MHz</a:t>
            </a:r>
            <a:r>
              <a:rPr lang="en-GB" dirty="0"/>
              <a:t>, 20MHz, 40MHz, 60MHz and 80MHz channel bandwidth raster for next meeting.</a:t>
            </a:r>
          </a:p>
          <a:p>
            <a:pPr lvl="2"/>
            <a:endParaRPr lang="en-GB" dirty="0">
              <a:solidFill>
                <a:prstClr val="black"/>
              </a:solidFill>
            </a:endParaRP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514853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0EB64-4A4E-4DB3-81FA-F84C12D26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Further alignement on the specific Nref points with company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0076C0-4A2D-458C-88CC-6689F9005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849465" cy="3896749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NR-U channel raster following the WIFI bonding rule (20MHz, 40MHz , 80MHz)  and 10MHz</a:t>
            </a:r>
          </a:p>
          <a:p>
            <a:pPr lvl="1"/>
            <a:r>
              <a:rPr lang="sv-SE" dirty="0"/>
              <a:t>Group 1 </a:t>
            </a:r>
            <a:r>
              <a:rPr lang="sv-SE" dirty="0">
                <a:solidFill>
                  <a:srgbClr val="00B050"/>
                </a:solidFill>
              </a:rPr>
              <a:t>is agreed </a:t>
            </a:r>
          </a:p>
          <a:p>
            <a:r>
              <a:rPr lang="sv-SE" dirty="0"/>
              <a:t>NR-U channel raster </a:t>
            </a:r>
            <a:r>
              <a:rPr lang="sv-SE" dirty="0">
                <a:solidFill>
                  <a:prstClr val="black"/>
                </a:solidFill>
              </a:rPr>
              <a:t>(20MHz, 40MHz , 80MHz) for example </a:t>
            </a:r>
            <a:r>
              <a:rPr lang="sv-SE" dirty="0"/>
              <a:t>at highest end of n46 Band (5850MHz to 5925MHz) not used by WIFI</a:t>
            </a:r>
          </a:p>
          <a:p>
            <a:pPr lvl="1"/>
            <a:r>
              <a:rPr lang="sv-SE" dirty="0"/>
              <a:t>Group 2: </a:t>
            </a:r>
            <a:r>
              <a:rPr lang="sv-SE" dirty="0">
                <a:solidFill>
                  <a:srgbClr val="FF0000"/>
                </a:solidFill>
              </a:rPr>
              <a:t>FFS</a:t>
            </a:r>
            <a:endParaRPr lang="sv-SE" b="1" u="sng" dirty="0">
              <a:solidFill>
                <a:srgbClr val="FF0000"/>
              </a:solidFill>
            </a:endParaRPr>
          </a:p>
          <a:p>
            <a:r>
              <a:rPr lang="sv-SE" dirty="0"/>
              <a:t>Addtional NR-U channel raster </a:t>
            </a:r>
            <a:r>
              <a:rPr lang="sv-SE" dirty="0">
                <a:solidFill>
                  <a:prstClr val="black"/>
                </a:solidFill>
              </a:rPr>
              <a:t>( 40MHz , 80MHz) </a:t>
            </a:r>
            <a:r>
              <a:rPr lang="sv-SE" dirty="0"/>
              <a:t>with overlaping the WIFI channel</a:t>
            </a:r>
          </a:p>
          <a:p>
            <a:pPr lvl="1"/>
            <a:r>
              <a:rPr lang="sv-SE" dirty="0"/>
              <a:t>Group 3 : </a:t>
            </a:r>
            <a:r>
              <a:rPr lang="sv-SE" dirty="0">
                <a:solidFill>
                  <a:srgbClr val="FF0000"/>
                </a:solidFill>
              </a:rPr>
              <a:t>FFS at some of points below, </a:t>
            </a:r>
            <a:r>
              <a:rPr lang="sv-SE" dirty="0">
                <a:solidFill>
                  <a:srgbClr val="00B050"/>
                </a:solidFill>
              </a:rPr>
              <a:t>other points in Group3 table agreed.</a:t>
            </a:r>
          </a:p>
          <a:p>
            <a:pPr lvl="2"/>
            <a:r>
              <a:rPr lang="en-US" dirty="0" err="1"/>
              <a:t>Nref</a:t>
            </a:r>
            <a:r>
              <a:rPr lang="en-US" dirty="0"/>
              <a:t> at WIFI center frequency of 5330, 5490 MHz</a:t>
            </a:r>
          </a:p>
          <a:p>
            <a:r>
              <a:rPr lang="sv-SE" dirty="0"/>
              <a:t>NR-U channel raster 60MHz within an 80 MHz bonded WIFI channel</a:t>
            </a:r>
          </a:p>
          <a:p>
            <a:pPr lvl="1"/>
            <a:r>
              <a:rPr lang="sv-SE" dirty="0"/>
              <a:t>Group 4: </a:t>
            </a:r>
            <a:endParaRPr lang="sv-SE" strike="sngStrike" dirty="0">
              <a:solidFill>
                <a:srgbClr val="FF0000"/>
              </a:solidFill>
            </a:endParaRPr>
          </a:p>
          <a:p>
            <a:pPr lvl="2"/>
            <a:r>
              <a:rPr lang="en-US" dirty="0"/>
              <a:t>60 MHz aligned with the low frequency edge of an 80 MHz bonded WiFi channel </a:t>
            </a:r>
            <a:r>
              <a:rPr lang="en-US" b="1" dirty="0">
                <a:solidFill>
                  <a:srgbClr val="92D050"/>
                </a:solidFill>
              </a:rPr>
              <a:t>- </a:t>
            </a:r>
            <a:r>
              <a:rPr lang="en-GB" b="1" dirty="0">
                <a:solidFill>
                  <a:srgbClr val="00B050"/>
                </a:solidFill>
              </a:rPr>
              <a:t>Agreed</a:t>
            </a:r>
            <a:r>
              <a:rPr lang="sv-SE" b="1" dirty="0">
                <a:solidFill>
                  <a:srgbClr val="00B050"/>
                </a:solidFill>
              </a:rPr>
              <a:t> </a:t>
            </a:r>
            <a:endParaRPr lang="sv-SE" b="1" dirty="0"/>
          </a:p>
          <a:p>
            <a:pPr lvl="2"/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60 MHz aligned with the high frequency edge of an 80 MHz bonded WiFi channel </a:t>
            </a:r>
            <a:r>
              <a:rPr lang="en-US" b="1" dirty="0">
                <a:solidFill>
                  <a:srgbClr val="92D050"/>
                </a:solidFill>
              </a:rPr>
              <a:t>- </a:t>
            </a:r>
            <a:r>
              <a:rPr lang="en-GB" b="1" dirty="0">
                <a:solidFill>
                  <a:srgbClr val="00B050"/>
                </a:solidFill>
              </a:rPr>
              <a:t>Agreed</a:t>
            </a:r>
            <a:r>
              <a:rPr lang="sv-SE" b="1" dirty="0">
                <a:solidFill>
                  <a:srgbClr val="00B050"/>
                </a:solidFill>
              </a:rPr>
              <a:t> </a:t>
            </a:r>
            <a:endParaRPr lang="sv-SE" b="1" dirty="0">
              <a:solidFill>
                <a:srgbClr val="FF0000"/>
              </a:solidFill>
            </a:endParaRPr>
          </a:p>
          <a:p>
            <a:r>
              <a:rPr lang="sv-SE" dirty="0"/>
              <a:t>NR-U </a:t>
            </a:r>
            <a:r>
              <a:rPr lang="sv-SE" dirty="0" err="1"/>
              <a:t>channel</a:t>
            </a:r>
            <a:r>
              <a:rPr lang="sv-SE" dirty="0"/>
              <a:t> raster 60MHz </a:t>
            </a:r>
            <a:r>
              <a:rPr lang="en-US" dirty="0"/>
              <a:t>partially overlapped with 80 MHz bonded WiFi channel</a:t>
            </a:r>
            <a:endParaRPr lang="sv-SE" dirty="0"/>
          </a:p>
          <a:p>
            <a:pPr lvl="1"/>
            <a:r>
              <a:rPr lang="sv-SE" dirty="0"/>
              <a:t>Group 5: </a:t>
            </a:r>
            <a:r>
              <a:rPr lang="en-GB" dirty="0">
                <a:solidFill>
                  <a:srgbClr val="00B050"/>
                </a:solidFill>
              </a:rPr>
              <a:t>Agreed</a:t>
            </a:r>
            <a:endParaRPr lang="en-GB" dirty="0">
              <a:solidFill>
                <a:srgbClr val="FF0000"/>
              </a:solidFill>
            </a:endParaRPr>
          </a:p>
          <a:p>
            <a:pPr lvl="2"/>
            <a:endParaRPr lang="sv-SE" dirty="0"/>
          </a:p>
          <a:p>
            <a:pPr lvl="1"/>
            <a:endParaRPr lang="sv-S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FF6379-F401-48D2-9BB4-651CC56ECC01}"/>
              </a:ext>
            </a:extLst>
          </p:cNvPr>
          <p:cNvSpPr txBox="1"/>
          <p:nvPr/>
        </p:nvSpPr>
        <p:spPr>
          <a:xfrm>
            <a:off x="226142" y="5722374"/>
            <a:ext cx="11965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u="sng">
                <a:solidFill>
                  <a:srgbClr val="FF0000"/>
                </a:solidFill>
              </a:rPr>
              <a:t>Company are encouraged to propose the NR-U channel raster and adress above FFS points at next meeting</a:t>
            </a:r>
          </a:p>
          <a:p>
            <a:pPr algn="ctr"/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037174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17B89-3B62-4EA9-8F52-881F1C1C2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630"/>
            <a:ext cx="10253869" cy="784258"/>
          </a:xfrm>
        </p:spPr>
        <p:txBody>
          <a:bodyPr>
            <a:normAutofit fontScale="90000"/>
          </a:bodyPr>
          <a:lstStyle/>
          <a:p>
            <a:r>
              <a:rPr lang="sv-SE" sz="2800" dirty="0">
                <a:solidFill>
                  <a:srgbClr val="00B050"/>
                </a:solidFill>
              </a:rPr>
              <a:t>Nref (group 1)- follow WIFI bonding rule (20MHz, 40MHz, 80MHz) and 10MHz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0019E18-CE23-4470-AEA0-DB0AE5F1A8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999152"/>
              </p:ext>
            </p:extLst>
          </p:nvPr>
        </p:nvGraphicFramePr>
        <p:xfrm>
          <a:off x="5579162" y="730148"/>
          <a:ext cx="5512907" cy="2858872"/>
        </p:xfrm>
        <a:graphic>
          <a:graphicData uri="http://schemas.openxmlformats.org/drawingml/2006/table">
            <a:tbl>
              <a:tblPr/>
              <a:tblGrid>
                <a:gridCol w="2799525">
                  <a:extLst>
                    <a:ext uri="{9D8B030D-6E8A-4147-A177-3AD203B41FA5}">
                      <a16:colId xmlns:a16="http://schemas.microsoft.com/office/drawing/2014/main" val="382774369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032862484"/>
                    </a:ext>
                  </a:extLst>
                </a:gridCol>
                <a:gridCol w="1113182">
                  <a:extLst>
                    <a:ext uri="{9D8B030D-6E8A-4147-A177-3AD203B41FA5}">
                      <a16:colId xmlns:a16="http://schemas.microsoft.com/office/drawing/2014/main" val="733282912"/>
                    </a:ext>
                  </a:extLst>
                </a:gridCol>
              </a:tblGrid>
              <a:tr h="184252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729948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744668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084778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746000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0006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5230.02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748668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00052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5269.98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751332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408668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754000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0797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767332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9039886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770000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257349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5590.02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772668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31182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5629.98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775332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035287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778000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2985229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5710.02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780668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5685795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5755.02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783668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684000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5794.98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786332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1534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B871912-536D-42B9-829B-45C4C3AC41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041486"/>
              </p:ext>
            </p:extLst>
          </p:nvPr>
        </p:nvGraphicFramePr>
        <p:xfrm>
          <a:off x="5579161" y="3712631"/>
          <a:ext cx="5512908" cy="1427887"/>
        </p:xfrm>
        <a:graphic>
          <a:graphicData uri="http://schemas.openxmlformats.org/drawingml/2006/table">
            <a:tbl>
              <a:tblPr/>
              <a:tblGrid>
                <a:gridCol w="2809464">
                  <a:extLst>
                    <a:ext uri="{9D8B030D-6E8A-4147-A177-3AD203B41FA5}">
                      <a16:colId xmlns:a16="http://schemas.microsoft.com/office/drawing/2014/main" val="3985347659"/>
                    </a:ext>
                  </a:extLst>
                </a:gridCol>
                <a:gridCol w="1610139">
                  <a:extLst>
                    <a:ext uri="{9D8B030D-6E8A-4147-A177-3AD203B41FA5}">
                      <a16:colId xmlns:a16="http://schemas.microsoft.com/office/drawing/2014/main" val="2834354376"/>
                    </a:ext>
                  </a:extLst>
                </a:gridCol>
                <a:gridCol w="1093305">
                  <a:extLst>
                    <a:ext uri="{9D8B030D-6E8A-4147-A177-3AD203B41FA5}">
                      <a16:colId xmlns:a16="http://schemas.microsoft.com/office/drawing/2014/main" val="600432507"/>
                    </a:ext>
                  </a:extLst>
                </a:gridCol>
              </a:tblGrid>
              <a:tr h="193447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(80MHz)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(80MHz)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(89MHz)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472655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747332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552311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752668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53174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5530.02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768668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9073730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774000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9414617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779332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066255"/>
                  </a:ext>
                </a:extLst>
              </a:tr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785000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002439"/>
                  </a:ext>
                </a:extLst>
              </a:tr>
            </a:tbl>
          </a:graphicData>
        </a:graphic>
      </p:graphicFrame>
      <p:pic>
        <p:nvPicPr>
          <p:cNvPr id="9" name="table">
            <a:extLst>
              <a:ext uri="{FF2B5EF4-FFF2-40B4-BE49-F238E27FC236}">
                <a16:creationId xmlns:a16="http://schemas.microsoft.com/office/drawing/2014/main" id="{93B3B3AB-0FAC-4330-B606-91B024E5A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161" y="5413995"/>
            <a:ext cx="4544256" cy="13118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397F06-F872-47F6-B14A-14AD65E78CFD}"/>
              </a:ext>
            </a:extLst>
          </p:cNvPr>
          <p:cNvSpPr txBox="1"/>
          <p:nvPr/>
        </p:nvSpPr>
        <p:spPr>
          <a:xfrm>
            <a:off x="5497078" y="5155173"/>
            <a:ext cx="3038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Specific for 10MHz</a:t>
            </a:r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2C732C4-DC00-4E96-9281-38F2C56F62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793910"/>
              </p:ext>
            </p:extLst>
          </p:nvPr>
        </p:nvGraphicFramePr>
        <p:xfrm>
          <a:off x="1023935" y="957724"/>
          <a:ext cx="4204047" cy="56617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1349">
                  <a:extLst>
                    <a:ext uri="{9D8B030D-6E8A-4147-A177-3AD203B41FA5}">
                      <a16:colId xmlns:a16="http://schemas.microsoft.com/office/drawing/2014/main" val="1211292486"/>
                    </a:ext>
                  </a:extLst>
                </a:gridCol>
                <a:gridCol w="1401349">
                  <a:extLst>
                    <a:ext uri="{9D8B030D-6E8A-4147-A177-3AD203B41FA5}">
                      <a16:colId xmlns:a16="http://schemas.microsoft.com/office/drawing/2014/main" val="3714175945"/>
                    </a:ext>
                  </a:extLst>
                </a:gridCol>
                <a:gridCol w="1401349">
                  <a:extLst>
                    <a:ext uri="{9D8B030D-6E8A-4147-A177-3AD203B41FA5}">
                      <a16:colId xmlns:a16="http://schemas.microsoft.com/office/drawing/2014/main" val="688862675"/>
                    </a:ext>
                  </a:extLst>
                </a:gridCol>
              </a:tblGrid>
              <a:tr h="412170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u="none" strike="noStrike" dirty="0">
                          <a:effectLst/>
                        </a:rPr>
                        <a:t>WIFI channel center frequency for 20MHz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200" u="none" strike="noStrike">
                          <a:effectLst/>
                        </a:rPr>
                        <a:t>Fn on raster for 20MHz 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200" u="none" strike="noStrike">
                          <a:effectLst/>
                        </a:rPr>
                        <a:t>Nref for 20MHz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3039503897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5180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5179.98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745332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599766856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5200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5200.02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746668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3523757796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748000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144658907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5240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5239.98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749332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569787469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5260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5260.02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750668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481096102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752000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3665830251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5300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5299.98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753332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754881261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5320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5320.02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754668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2236949130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5500.02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766668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870616954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768000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624490029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5540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5539.98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769332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4011436491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5560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5560.02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770668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4216771016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772000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467412070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5599.98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773332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72192153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5620.02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774668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681818293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5640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5640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776000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2913643071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5660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5659.98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777332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2062395496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5680.02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778668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2783030185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5720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5719.98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781332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2371893117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5745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5745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783000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327585545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5765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5764.98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784332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1180445773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5785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5785.02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785668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3402872569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5805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5805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787000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3624641910"/>
                  </a:ext>
                </a:extLst>
              </a:tr>
              <a:tr h="21873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5825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5824.98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788332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b"/>
                </a:tc>
                <a:extLst>
                  <a:ext uri="{0D108BD9-81ED-4DB2-BD59-A6C34878D82A}">
                    <a16:rowId xmlns:a16="http://schemas.microsoft.com/office/drawing/2014/main" val="312833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250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CDC24-A536-4FE5-89D1-AD827AC5F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2800" dirty="0">
                <a:solidFill>
                  <a:prstClr val="black"/>
                </a:solidFill>
              </a:rPr>
              <a:t>Nref (group 2)- Channel raster not used by WIFI (20MHz, 40MHz, 80MHz) (FFS)</a:t>
            </a:r>
            <a:endParaRPr lang="sv-SE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C17D1FD-E171-4AB9-90E1-4B7D2D7021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40191"/>
              </p:ext>
            </p:extLst>
          </p:nvPr>
        </p:nvGraphicFramePr>
        <p:xfrm>
          <a:off x="5449956" y="3954084"/>
          <a:ext cx="3584713" cy="891540"/>
        </p:xfrm>
        <a:graphic>
          <a:graphicData uri="http://schemas.openxmlformats.org/drawingml/2006/table">
            <a:tbl>
              <a:tblPr/>
              <a:tblGrid>
                <a:gridCol w="997952">
                  <a:extLst>
                    <a:ext uri="{9D8B030D-6E8A-4147-A177-3AD203B41FA5}">
                      <a16:colId xmlns:a16="http://schemas.microsoft.com/office/drawing/2014/main" val="2492832878"/>
                    </a:ext>
                  </a:extLst>
                </a:gridCol>
                <a:gridCol w="1026223">
                  <a:extLst>
                    <a:ext uri="{9D8B030D-6E8A-4147-A177-3AD203B41FA5}">
                      <a16:colId xmlns:a16="http://schemas.microsoft.com/office/drawing/2014/main" val="1520709424"/>
                    </a:ext>
                  </a:extLst>
                </a:gridCol>
                <a:gridCol w="1560538">
                  <a:extLst>
                    <a:ext uri="{9D8B030D-6E8A-4147-A177-3AD203B41FA5}">
                      <a16:colId xmlns:a16="http://schemas.microsoft.com/office/drawing/2014/main" val="4103811919"/>
                    </a:ext>
                  </a:extLst>
                </a:gridCol>
              </a:tblGrid>
              <a:tr h="458890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1997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789000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3899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5875.02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791668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45259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3E346B-0E81-49A2-AB8F-6FFE2FB271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226525"/>
              </p:ext>
            </p:extLst>
          </p:nvPr>
        </p:nvGraphicFramePr>
        <p:xfrm>
          <a:off x="5449956" y="2189958"/>
          <a:ext cx="4280451" cy="593897"/>
        </p:xfrm>
        <a:graphic>
          <a:graphicData uri="http://schemas.openxmlformats.org/drawingml/2006/table">
            <a:tbl>
              <a:tblPr/>
              <a:tblGrid>
                <a:gridCol w="1426817">
                  <a:extLst>
                    <a:ext uri="{9D8B030D-6E8A-4147-A177-3AD203B41FA5}">
                      <a16:colId xmlns:a16="http://schemas.microsoft.com/office/drawing/2014/main" val="1583544179"/>
                    </a:ext>
                  </a:extLst>
                </a:gridCol>
                <a:gridCol w="1426817">
                  <a:extLst>
                    <a:ext uri="{9D8B030D-6E8A-4147-A177-3AD203B41FA5}">
                      <a16:colId xmlns:a16="http://schemas.microsoft.com/office/drawing/2014/main" val="1990484634"/>
                    </a:ext>
                  </a:extLst>
                </a:gridCol>
                <a:gridCol w="1426817">
                  <a:extLst>
                    <a:ext uri="{9D8B030D-6E8A-4147-A177-3AD203B41FA5}">
                      <a16:colId xmlns:a16="http://schemas.microsoft.com/office/drawing/2014/main" val="2748175206"/>
                    </a:ext>
                  </a:extLst>
                </a:gridCol>
              </a:tblGrid>
              <a:tr h="403397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(80MHz)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(80MHz)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(89MHz)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8346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5854.98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790332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844299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A14087C-AB31-4D50-AE01-37662EDE14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63769"/>
              </p:ext>
            </p:extLst>
          </p:nvPr>
        </p:nvGraphicFramePr>
        <p:xfrm>
          <a:off x="838200" y="2189958"/>
          <a:ext cx="3733800" cy="28308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4600">
                  <a:extLst>
                    <a:ext uri="{9D8B030D-6E8A-4147-A177-3AD203B41FA5}">
                      <a16:colId xmlns:a16="http://schemas.microsoft.com/office/drawing/2014/main" val="1631417881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2708607950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414486156"/>
                    </a:ext>
                  </a:extLst>
                </a:gridCol>
              </a:tblGrid>
              <a:tr h="71505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u="none" strike="noStrike">
                          <a:effectLst/>
                        </a:rPr>
                        <a:t>WIFI channel center frequency for 20MHz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200" u="none" strike="noStrike">
                          <a:effectLst/>
                        </a:rPr>
                        <a:t>Fn on raster for 20MHz 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200" u="none" strike="noStrike">
                          <a:effectLst/>
                        </a:rPr>
                        <a:t>Nref for 20MHz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380135884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5160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5160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744000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67308246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5340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5340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756000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25347267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5480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5479.98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765332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59469213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5700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780000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59703460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5845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5845.02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789668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196475108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5865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5865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791000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05642388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5885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5884.98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792332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60875376"/>
                  </a:ext>
                </a:extLst>
              </a:tr>
              <a:tr h="264472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5905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>
                          <a:effectLst/>
                        </a:rPr>
                        <a:t>5905.02</a:t>
                      </a:r>
                      <a:endParaRPr lang="sv-S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200" u="none" strike="noStrike" dirty="0">
                          <a:effectLst/>
                        </a:rPr>
                        <a:t>793668</a:t>
                      </a:r>
                      <a:endParaRPr lang="sv-S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800293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6718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F2CC6-954A-4ECE-9D15-600793D28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Nref (group 3)- Addtional raster (40Mhz and 80MHz) overlap with </a:t>
            </a:r>
            <a:r>
              <a:rPr lang="sv-SE"/>
              <a:t>WIFI (FFS on red Nref)</a:t>
            </a: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DC7D5F-5852-4A57-855E-8DCBB8433A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580799"/>
              </p:ext>
            </p:extLst>
          </p:nvPr>
        </p:nvGraphicFramePr>
        <p:xfrm>
          <a:off x="838200" y="2089667"/>
          <a:ext cx="3925680" cy="1119611"/>
        </p:xfrm>
        <a:graphic>
          <a:graphicData uri="http://schemas.openxmlformats.org/drawingml/2006/table">
            <a:tbl>
              <a:tblPr/>
              <a:tblGrid>
                <a:gridCol w="996675">
                  <a:extLst>
                    <a:ext uri="{9D8B030D-6E8A-4147-A177-3AD203B41FA5}">
                      <a16:colId xmlns:a16="http://schemas.microsoft.com/office/drawing/2014/main" val="2915310170"/>
                    </a:ext>
                  </a:extLst>
                </a:gridCol>
                <a:gridCol w="1322120">
                  <a:extLst>
                    <a:ext uri="{9D8B030D-6E8A-4147-A177-3AD203B41FA5}">
                      <a16:colId xmlns:a16="http://schemas.microsoft.com/office/drawing/2014/main" val="469721713"/>
                    </a:ext>
                  </a:extLst>
                </a:gridCol>
                <a:gridCol w="1606885">
                  <a:extLst>
                    <a:ext uri="{9D8B030D-6E8A-4147-A177-3AD203B41FA5}">
                      <a16:colId xmlns:a16="http://schemas.microsoft.com/office/drawing/2014/main" val="1799994753"/>
                    </a:ext>
                  </a:extLst>
                </a:gridCol>
              </a:tblGrid>
              <a:tr h="534263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(40MHz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075941"/>
                  </a:ext>
                </a:extLst>
              </a:tr>
              <a:tr h="195116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5330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5329.98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755332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825889"/>
                  </a:ext>
                </a:extLst>
              </a:tr>
              <a:tr h="195116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5490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5490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766000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535348"/>
                  </a:ext>
                </a:extLst>
              </a:tr>
              <a:tr h="195116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5815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5815.02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787668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59235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A7BBA0-4AB1-4F9F-8E0C-1BA4925C4D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304768"/>
              </p:ext>
            </p:extLst>
          </p:nvPr>
        </p:nvGraphicFramePr>
        <p:xfrm>
          <a:off x="838199" y="3894448"/>
          <a:ext cx="3925679" cy="891540"/>
        </p:xfrm>
        <a:graphic>
          <a:graphicData uri="http://schemas.openxmlformats.org/drawingml/2006/table">
            <a:tbl>
              <a:tblPr/>
              <a:tblGrid>
                <a:gridCol w="996675">
                  <a:extLst>
                    <a:ext uri="{9D8B030D-6E8A-4147-A177-3AD203B41FA5}">
                      <a16:colId xmlns:a16="http://schemas.microsoft.com/office/drawing/2014/main" val="1945675626"/>
                    </a:ext>
                  </a:extLst>
                </a:gridCol>
                <a:gridCol w="1322120">
                  <a:extLst>
                    <a:ext uri="{9D8B030D-6E8A-4147-A177-3AD203B41FA5}">
                      <a16:colId xmlns:a16="http://schemas.microsoft.com/office/drawing/2014/main" val="3957516990"/>
                    </a:ext>
                  </a:extLst>
                </a:gridCol>
                <a:gridCol w="1606884">
                  <a:extLst>
                    <a:ext uri="{9D8B030D-6E8A-4147-A177-3AD203B41FA5}">
                      <a16:colId xmlns:a16="http://schemas.microsoft.com/office/drawing/2014/main" val="1690747632"/>
                    </a:ext>
                  </a:extLst>
                </a:gridCol>
              </a:tblGrid>
              <a:tr h="508587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(80MHz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(80MHz 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(80MHz 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5179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5190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746000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47490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5795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5794.98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</a:rPr>
                        <a:t>786332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3405013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689203"/>
              </p:ext>
            </p:extLst>
          </p:nvPr>
        </p:nvGraphicFramePr>
        <p:xfrm>
          <a:off x="4876800" y="2089667"/>
          <a:ext cx="5512907" cy="205740"/>
        </p:xfrm>
        <a:graphic>
          <a:graphicData uri="http://schemas.openxmlformats.org/drawingml/2006/table">
            <a:tbl>
              <a:tblPr/>
              <a:tblGrid>
                <a:gridCol w="2799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3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574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5170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5170.02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</a:rPr>
                        <a:t>744668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22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DDFE8D-0E8E-44B5-8C01-F3D3F521F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Nref (group 4)- 60MHz channel raster Following 80MHz WIFI bonding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A8690CF-94CD-4C69-A77B-11F5DE2885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098407"/>
              </p:ext>
            </p:extLst>
          </p:nvPr>
        </p:nvGraphicFramePr>
        <p:xfrm>
          <a:off x="957469" y="1924446"/>
          <a:ext cx="4439478" cy="3009107"/>
        </p:xfrm>
        <a:graphic>
          <a:graphicData uri="http://schemas.openxmlformats.org/drawingml/2006/table">
            <a:tbl>
              <a:tblPr/>
              <a:tblGrid>
                <a:gridCol w="1127121">
                  <a:extLst>
                    <a:ext uri="{9D8B030D-6E8A-4147-A177-3AD203B41FA5}">
                      <a16:colId xmlns:a16="http://schemas.microsoft.com/office/drawing/2014/main" val="2734079955"/>
                    </a:ext>
                  </a:extLst>
                </a:gridCol>
                <a:gridCol w="1495161">
                  <a:extLst>
                    <a:ext uri="{9D8B030D-6E8A-4147-A177-3AD203B41FA5}">
                      <a16:colId xmlns:a16="http://schemas.microsoft.com/office/drawing/2014/main" val="2300884665"/>
                    </a:ext>
                  </a:extLst>
                </a:gridCol>
                <a:gridCol w="1817196">
                  <a:extLst>
                    <a:ext uri="{9D8B030D-6E8A-4147-A177-3AD203B41FA5}">
                      <a16:colId xmlns:a16="http://schemas.microsoft.com/office/drawing/2014/main" val="3832163722"/>
                    </a:ext>
                  </a:extLst>
                </a:gridCol>
              </a:tblGrid>
              <a:tr h="532607"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WIFI channel center frequency (60MHz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fi-FI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Fn on raster (60MHz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Nref (60MHz BW)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92238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746668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91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748000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60808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752000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5390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753332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1810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766668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8621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768000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53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5539.98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769332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8559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5599.98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773332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2761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5620.02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774668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16976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778668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0009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780000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91668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5764.98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784332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3406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5785.02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785668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9192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986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E3A60A-D549-4084-8A04-80B5A17867F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FE7DDB0-14D5-4304-B3F3-D646224EABFD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purl.org/dc/dcmitype/"/>
    <ds:schemaRef ds:uri="http://schemas.openxmlformats.org/package/2006/metadata/core-properties"/>
    <ds:schemaRef ds:uri="http://purl.org/dc/terms/"/>
    <ds:schemaRef ds:uri="71c5aaf6-e6ce-465b-b873-5148d2a4c105"/>
    <ds:schemaRef ds:uri="http://schemas.microsoft.com/office/2006/metadata/properties"/>
    <ds:schemaRef ds:uri="http://schemas.microsoft.com/office/2006/documentManagement/types"/>
    <ds:schemaRef ds:uri="89a48c40-3d93-469d-b9d4-51d7ced6a166"/>
    <ds:schemaRef ds:uri="http://schemas.microsoft.com/office/infopath/2007/PartnerControls"/>
    <ds:schemaRef ds:uri="dca1a702-c131-4c0a-94d3-ca02808a59d1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E4895B72-50DD-4719-ABA9-92D5AB5D65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4994</TotalTime>
  <Words>966</Words>
  <Application>Microsoft Office PowerPoint</Application>
  <PresentationFormat>Widescreen</PresentationFormat>
  <Paragraphs>310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WF on the NR-U channel raster on 5GHz band </vt:lpstr>
      <vt:lpstr>Background</vt:lpstr>
      <vt:lpstr>Proposal on design principle</vt:lpstr>
      <vt:lpstr>Proposal</vt:lpstr>
      <vt:lpstr>Further alignement on the specific Nref points with company view</vt:lpstr>
      <vt:lpstr>Nref (group 1)- follow WIFI bonding rule (20MHz, 40MHz, 80MHz) and 10MHz</vt:lpstr>
      <vt:lpstr>Nref (group 2)- Channel raster not used by WIFI (20MHz, 40MHz, 80MHz) (FFS)</vt:lpstr>
      <vt:lpstr>Nref (group 3)- Addtional raster (40Mhz and 80MHz) overlap with WIFI (FFS on red Nref)</vt:lpstr>
      <vt:lpstr>Nref (group 4)- 60MHz channel raster Following 80MHz WIFI bonding</vt:lpstr>
      <vt:lpstr>Nref (Group 5)- additional 60MHz channel raster overlap 80MHz WIFI bonding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RAN4#92bis JOH, Nokia</cp:lastModifiedBy>
  <cp:revision>193</cp:revision>
  <dcterms:created xsi:type="dcterms:W3CDTF">2018-11-12T22:28:56Z</dcterms:created>
  <dcterms:modified xsi:type="dcterms:W3CDTF">2019-10-18T02:37:05Z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0x01010057487C7AB0FA344C95D548FCA1A0E6B1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