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5"/>
  </p:notesMasterIdLst>
  <p:sldIdLst>
    <p:sldId id="256" r:id="rId7"/>
    <p:sldId id="261" r:id="rId8"/>
    <p:sldId id="264" r:id="rId9"/>
    <p:sldId id="267" r:id="rId10"/>
    <p:sldId id="265" r:id="rId11"/>
    <p:sldId id="257" r:id="rId12"/>
    <p:sldId id="263" r:id="rId13"/>
    <p:sldId id="266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jselbaek, Johannes (Nokia - DK/Aalborg)" userId="41ab0100-30cb-40d6-be41-03fc2027f67b" providerId="ADAL" clId="{27509772-AA4B-47A6-998C-5D45DD142756}"/>
    <pc:docChg chg="modSld">
      <pc:chgData name="Hejselbaek, Johannes (Nokia - DK/Aalborg)" userId="41ab0100-30cb-40d6-be41-03fc2027f67b" providerId="ADAL" clId="{27509772-AA4B-47A6-998C-5D45DD142756}" dt="2019-10-18T01:03:47.706" v="0"/>
      <pc:docMkLst>
        <pc:docMk/>
      </pc:docMkLst>
      <pc:sldChg chg="modSp">
        <pc:chgData name="Hejselbaek, Johannes (Nokia - DK/Aalborg)" userId="41ab0100-30cb-40d6-be41-03fc2027f67b" providerId="ADAL" clId="{27509772-AA4B-47A6-998C-5D45DD142756}" dt="2019-10-18T01:03:47.706" v="0"/>
        <pc:sldMkLst>
          <pc:docMk/>
          <pc:sldMk cId="2341414610" sldId="256"/>
        </pc:sldMkLst>
        <pc:spChg chg="mod">
          <ac:chgData name="Hejselbaek, Johannes (Nokia - DK/Aalborg)" userId="41ab0100-30cb-40d6-be41-03fc2027f67b" providerId="ADAL" clId="{27509772-AA4B-47A6-998C-5D45DD142756}" dt="2019-10-18T01:03:47.706" v="0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  <a:t>10/18/2019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072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  <a:t>10/18/2019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/>
          <a:lstStyle/>
          <a:p>
            <a:r>
              <a:rPr lang="en-US" dirty="0"/>
              <a:t>WF on Guardbands for NR-U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Nokia,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664166" y="474132"/>
            <a:ext cx="2624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R4-1912869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2856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#92bis</a:t>
            </a:r>
          </a:p>
          <a:p>
            <a:pPr hangingPunct="0"/>
            <a:r>
              <a:rPr lang="en-US" b="1" dirty="0"/>
              <a:t>Chongqing, China, </a:t>
            </a:r>
          </a:p>
          <a:p>
            <a:pPr hangingPunct="0"/>
            <a:r>
              <a:rPr lang="en-US" b="1" dirty="0"/>
              <a:t>10th Oct. - 18th Oct. 2019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A7714A-67BF-4C3D-8A78-AAAA77E82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Inter-carrier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GB" sz="1600" i="1" dirty="0"/>
              <a:t>RAN4 is tasked to specify necessary sizes of the inter-carrier guardbands and number of PRBs needed for intra-carrier guards to meet spectral emission mask defined for NR-U. </a:t>
            </a:r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</a:t>
            </a:r>
            <a:r>
              <a:rPr lang="en-GB" sz="2000" dirty="0">
                <a:solidFill>
                  <a:srgbClr val="00B050"/>
                </a:solidFill>
              </a:rPr>
              <a:t>it is proposed</a:t>
            </a:r>
            <a:r>
              <a:rPr lang="en-GB" sz="2000" dirty="0"/>
              <a:t>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Reuse the minimum guard-bands definition dependent on configured bandwidth as done 	 for Rel-15 and given in Table 5.3.3-1 (TS 38.101-1).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8937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GB" sz="1600" i="1" dirty="0"/>
              <a:t>Intra-carrier guards for a carrier configured by a serving cell are defined as an integer number of full PRBs. </a:t>
            </a:r>
            <a:br>
              <a:rPr lang="en-GB" sz="1600" i="1" dirty="0"/>
            </a:br>
            <a:r>
              <a:rPr lang="en-GB" sz="1600" i="1" dirty="0"/>
              <a:t>	- These are defined on a common RB grid which reference point is configured by the gNB as specified in 	   	   section 5.3.4 of 38.101-1. </a:t>
            </a:r>
            <a:br>
              <a:rPr lang="en-GB" sz="1600" i="1" dirty="0"/>
            </a:br>
            <a:r>
              <a:rPr lang="en-GB" sz="1600" i="1" dirty="0"/>
              <a:t>	- No intra-carrier guards are defined for 20 MHz carriers</a:t>
            </a:r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</a:t>
            </a:r>
            <a:r>
              <a:rPr lang="en-GB" sz="2000" dirty="0">
                <a:solidFill>
                  <a:srgbClr val="00B050"/>
                </a:solidFill>
              </a:rPr>
              <a:t>it is proposed</a:t>
            </a:r>
            <a:r>
              <a:rPr lang="en-GB" sz="2000" dirty="0"/>
              <a:t>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Define the Intra-carrier GBs following the equation given in R4-1911611</a:t>
            </a: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3</a:t>
            </a:fld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B9D009B-C97B-4290-A5B9-F890FC22982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422950"/>
                  </p:ext>
                </p:extLst>
              </p:nvPr>
            </p:nvGraphicFramePr>
            <p:xfrm>
              <a:off x="2615968" y="4309213"/>
              <a:ext cx="6213995" cy="224364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4004">
                      <a:extLst>
                        <a:ext uri="{9D8B030D-6E8A-4147-A177-3AD203B41FA5}">
                          <a16:colId xmlns:a16="http://schemas.microsoft.com/office/drawing/2014/main" val="4064401591"/>
                        </a:ext>
                      </a:extLst>
                    </a:gridCol>
                    <a:gridCol w="4879991">
                      <a:extLst>
                        <a:ext uri="{9D8B030D-6E8A-4147-A177-3AD203B41FA5}">
                          <a16:colId xmlns:a16="http://schemas.microsoft.com/office/drawing/2014/main" val="2384132377"/>
                        </a:ext>
                      </a:extLst>
                    </a:gridCol>
                  </a:tblGrid>
                  <a:tr h="163174"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Value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4799525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intra-carrier GB (ICGB) index  [n=0,1,…,</a:t>
                          </a:r>
                          <a14:m>
                            <m:oMath xmlns:m="http://schemas.openxmlformats.org/officeDocument/2006/math"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1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𝑠𝑢𝑏</m:t>
                                  </m:r>
                                </m:sub>
                              </m:sSub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−1)</m:t>
                              </m:r>
                            </m:oMath>
                          </a14:m>
                          <a:r>
                            <a:rPr lang="en-GB" sz="1000" dirty="0">
                              <a:effectLst/>
                            </a:rPr>
                            <a:t>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116882891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FUP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First-usable-PRB CRB index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93146215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1000">
                                  <a:effectLst/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  <m:sSub>
                                <m:sSubPr>
                                  <m:ctrlPr>
                                    <a:rPr lang="en-US" sz="1000" i="1">
                                      <a:effectLst/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𝐵</m:t>
                                  </m:r>
                                </m:e>
                                <m:sub>
                                  <m:r>
                                    <a:rPr lang="en-GB" sz="1000">
                                      <a:effectLst/>
                                      <a:latin typeface="Cambria Math" panose="02040503050406030204" pitchFamily="18" charset="0"/>
                                    </a:rPr>
                                    <m:t>𝐹𝑈𝑃</m:t>
                                  </m:r>
                                </m:sub>
                              </m:sSub>
                            </m:oMath>
                          </a14:m>
                          <a:r>
                            <a:rPr lang="en-GB" sz="1000" dirty="0">
                              <a:effectLst/>
                            </a:rPr>
                            <a:t> 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between first usable PRB of a lowest sub-band of a carrier and edge of channel band, needs to meet Minimum </a:t>
                          </a:r>
                          <a:r>
                            <a:rPr lang="en-GB" sz="1000" u="sng" dirty="0">
                              <a:effectLst/>
                            </a:rPr>
                            <a:t>inter</a:t>
                          </a:r>
                          <a:r>
                            <a:rPr lang="en-GB" sz="1000" dirty="0">
                              <a:effectLst/>
                            </a:rPr>
                            <a:t>-carrier GB requirement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94908753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</a:t>
                          </a:r>
                          <a:r>
                            <a:rPr lang="en-GB" sz="1000" baseline="-25000" dirty="0">
                              <a:effectLst/>
                            </a:rPr>
                            <a:t>sb </a:t>
                          </a: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of a sub-band, i.e. 20 000 kHz for 5GHz spectrum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322531"/>
                      </a:ext>
                    </a:extLst>
                  </a:tr>
                  <a:tr h="938249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(SCS)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Minimum </a:t>
                          </a:r>
                          <a:r>
                            <a:rPr lang="en-GB" sz="1000" u="sng" dirty="0">
                              <a:effectLst/>
                            </a:rPr>
                            <a:t>intra</a:t>
                          </a:r>
                          <a:r>
                            <a:rPr lang="en-GB" sz="1000" dirty="0">
                              <a:effectLst/>
                            </a:rPr>
                            <a:t>-carrier GB requirement (w.r.t. 20 MHz channel raster) for given sub-band size defined separately for each subcarrier spacing (SCS) value. GBmin(SCS) can be a two-dimensional table, where one dimension is sub-band size (i.e. 20 MHz and another dimension is SCS (e.g. 15 kHz, 30 kHz, 60 kHz).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Example, 30 kHz SCS: 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(20 MHz, 30 kHz)=805 kHz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8828787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PRB</a:t>
                          </a:r>
                          <a:r>
                            <a:rPr lang="en-GB" sz="1000" baseline="-25000" dirty="0">
                              <a:effectLst/>
                            </a:rPr>
                            <a:t>size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12*SCS: 180 kHz for 15 kHz SCS and 360 kHz for 30 kHz SCS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567277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DB9D009B-C97B-4290-A5B9-F890FC22982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53422950"/>
                  </p:ext>
                </p:extLst>
              </p:nvPr>
            </p:nvGraphicFramePr>
            <p:xfrm>
              <a:off x="2615968" y="4309213"/>
              <a:ext cx="6213995" cy="224364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334004">
                      <a:extLst>
                        <a:ext uri="{9D8B030D-6E8A-4147-A177-3AD203B41FA5}">
                          <a16:colId xmlns:a16="http://schemas.microsoft.com/office/drawing/2014/main" val="4064401591"/>
                        </a:ext>
                      </a:extLst>
                    </a:gridCol>
                    <a:gridCol w="4879991">
                      <a:extLst>
                        <a:ext uri="{9D8B030D-6E8A-4147-A177-3AD203B41FA5}">
                          <a16:colId xmlns:a16="http://schemas.microsoft.com/office/drawing/2014/main" val="2384132377"/>
                        </a:ext>
                      </a:extLst>
                    </a:gridCol>
                  </a:tblGrid>
                  <a:tr h="163174"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Parameter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Value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514799525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n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27466" t="-118519" r="-499" b="-120370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16882891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FUP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First-usable-PRB CRB index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993146215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457" t="-162264" r="-367580" b="-4622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between first usable PRB of a lowest sub-band of a carrier and edge of channel band, needs to meet Minimum </a:t>
                          </a:r>
                          <a:r>
                            <a:rPr lang="en-GB" sz="1000" u="sng" dirty="0">
                              <a:effectLst/>
                            </a:rPr>
                            <a:t>inter</a:t>
                          </a:r>
                          <a:r>
                            <a:rPr lang="en-GB" sz="1000" dirty="0">
                              <a:effectLst/>
                            </a:rPr>
                            <a:t>-carrier GB requirement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994908753"/>
                      </a:ext>
                    </a:extLst>
                  </a:tr>
                  <a:tr h="163174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</a:t>
                          </a:r>
                          <a:r>
                            <a:rPr lang="en-GB" sz="1000" baseline="-25000" dirty="0">
                              <a:effectLst/>
                            </a:rPr>
                            <a:t>sb </a:t>
                          </a: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fontAlgn="auto" hangingPunct="1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BW of a sub-band, i.e. 20 000 kHz for 5GHz spectrum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04322531"/>
                      </a:ext>
                    </a:extLst>
                  </a:tr>
                  <a:tr h="938249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(SCS)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Minimum </a:t>
                          </a:r>
                          <a:r>
                            <a:rPr lang="en-GB" sz="1000" u="sng" dirty="0">
                              <a:effectLst/>
                            </a:rPr>
                            <a:t>intra</a:t>
                          </a:r>
                          <a:r>
                            <a:rPr lang="en-GB" sz="1000" dirty="0">
                              <a:effectLst/>
                            </a:rPr>
                            <a:t>-carrier GB requirement (w.r.t. 20 MHz channel raster) for given sub-band size defined separately for each subcarrier spacing (SCS) value. GBmin(SCS) can be a two-dimensional table, where one dimension is sub-band size (i.e. 20 MHz and another dimension is SCS (e.g. 15 kHz, 30 kHz, 60 kHz).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Example, 30 kHz SCS: GB</a:t>
                          </a:r>
                          <a:r>
                            <a:rPr lang="en-GB" sz="1000" baseline="-25000" dirty="0">
                              <a:effectLst/>
                            </a:rPr>
                            <a:t>min</a:t>
                          </a:r>
                          <a:r>
                            <a:rPr lang="en-GB" sz="1000" dirty="0">
                              <a:effectLst/>
                            </a:rPr>
                            <a:t>(20 MHz, 30 kHz)=805 kHz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4108828787"/>
                      </a:ext>
                    </a:extLst>
                  </a:tr>
                  <a:tr h="326348">
                    <a:tc>
                      <a:txBody>
                        <a:bodyPr/>
                        <a:lstStyle/>
                        <a:p>
                          <a:pPr algn="ctr" hangingPunct="0">
                            <a:spcAft>
                              <a:spcPts val="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PRB</a:t>
                          </a:r>
                          <a:r>
                            <a:rPr lang="en-GB" sz="1000" baseline="-25000" dirty="0">
                              <a:effectLst/>
                            </a:rPr>
                            <a:t>size</a:t>
                          </a:r>
                          <a:endParaRPr lang="en-US" sz="1000" dirty="0">
                            <a:effectLst/>
                          </a:endParaRPr>
                        </a:p>
                        <a:p>
                          <a:pPr algn="ctr"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[kHz]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hangingPunct="0">
                            <a:spcAft>
                              <a:spcPts val="900"/>
                            </a:spcAft>
                          </a:pPr>
                          <a:r>
                            <a:rPr lang="en-GB" sz="1000" dirty="0">
                              <a:effectLst/>
                            </a:rPr>
                            <a:t>12*SCS: 180 kHz for 15 kHz SCS and 360 kHz for 30 kHz SCS</a:t>
                          </a:r>
                          <a:endParaRPr lang="en-US" sz="1000" dirty="0">
                            <a:effectLst/>
                            <a:latin typeface="Times New Roman" panose="02020603050405020304" pitchFamily="18" charset="0"/>
                            <a:ea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208567277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6FB5AC9-7D0D-4FD0-BC0F-A9412AE3F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8385" y="3145944"/>
            <a:ext cx="4614344" cy="107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04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  <a:r>
              <a:rPr lang="en-US" dirty="0">
                <a:solidFill>
                  <a:srgbClr val="FF0000"/>
                </a:solidFill>
              </a:rPr>
              <a:t>OPTION 1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4768"/>
            <a:ext cx="10515600" cy="48994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The second equation could me omitted and a number of needed minimum intra-carrier guard PRBs could be agreed instead. We are proposing 5 PRBs which will be enough to contain the min NR GB of 805kHz plus a margin as it is rounded up to the first integer PRB number. </a:t>
            </a:r>
          </a:p>
          <a:p>
            <a:pPr marL="180975" lvl="1" indent="-180975">
              <a:spcBef>
                <a:spcPts val="0"/>
              </a:spcBef>
            </a:pPr>
            <a:endParaRPr lang="en-GB" sz="2000" dirty="0"/>
          </a:p>
          <a:p>
            <a:pPr marL="180975" lvl="1" indent="-180975">
              <a:spcBef>
                <a:spcPts val="0"/>
              </a:spcBef>
            </a:pPr>
            <a:endParaRPr lang="en-GB" sz="1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231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05364-B0C9-43FB-8044-5BDB9605D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39189"/>
            <a:ext cx="10515600" cy="946815"/>
          </a:xfrm>
        </p:spPr>
        <p:txBody>
          <a:bodyPr>
            <a:normAutofit/>
          </a:bodyPr>
          <a:lstStyle/>
          <a:p>
            <a:r>
              <a:rPr lang="sv-SE" sz="4000" dirty="0"/>
              <a:t>Definition of </a:t>
            </a:r>
            <a:r>
              <a:rPr lang="sv-SE" sz="4000" b="1" dirty="0"/>
              <a:t>inter- and intra-carrier </a:t>
            </a:r>
            <a:r>
              <a:rPr lang="sv-SE" sz="4000" dirty="0"/>
              <a:t>GB </a:t>
            </a:r>
            <a:r>
              <a:rPr lang="sv-SE" sz="4000" dirty="0">
                <a:solidFill>
                  <a:srgbClr val="FF0000"/>
                </a:solidFill>
              </a:rPr>
              <a:t>OPTION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903E3-F25B-48AD-8A13-BFA624EAD0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27272"/>
            <a:ext cx="11066756" cy="4351338"/>
          </a:xfrm>
        </p:spPr>
        <p:txBody>
          <a:bodyPr/>
          <a:lstStyle/>
          <a:p>
            <a:r>
              <a:rPr lang="en-US" sz="1600" dirty="0"/>
              <a:t>For each channel bandwidth, ,maximum spectrum utilization (including possible intra-carrier GB) in accordance with licensed bands (with agreed change for 20 MHz@60 k) </a:t>
            </a:r>
          </a:p>
          <a:p>
            <a:r>
              <a:rPr lang="sv-SE" sz="1600" dirty="0"/>
              <a:t>CA nominal carrier spacing a multiple of 60 kHz to allow common FFT regardless of SCS</a:t>
            </a:r>
          </a:p>
          <a:p>
            <a:r>
              <a:rPr lang="en-GB" sz="1600" dirty="0"/>
              <a:t>Intra-carrier guards within a wider carrier fully overlap both the intra-carrier and inter-carrier guards of narrower carriers (or at least the inter-carrier GBs of the 20 MHz carriers) to avoid interference between systems using different bandwidths</a:t>
            </a:r>
          </a:p>
          <a:p>
            <a:r>
              <a:rPr lang="en-GB" sz="1600" dirty="0"/>
              <a:t>Enable alignment with Wi-Fi bonded channels (20, 40, 80) MHz (ETSI requirement in case of ‘short-LBT’ on some LBT sub-bands)</a:t>
            </a:r>
          </a:p>
          <a:p>
            <a:r>
              <a:rPr lang="en-GB" sz="1600" dirty="0"/>
              <a:t>Center frequencies of 20 MHz carriers aligned with Wi-Fi center frequencies ±200 kHz (ETSI requirement)</a:t>
            </a:r>
          </a:p>
          <a:p>
            <a:r>
              <a:rPr lang="en-GB" sz="1600" dirty="0"/>
              <a:t>Inter- and intra-carrier guard bands in accordance with the above rules</a:t>
            </a:r>
            <a:endParaRPr lang="sv-SE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905ACD-6266-4A01-AF39-7191B8AD83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4314548"/>
            <a:ext cx="7499331" cy="230426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B0D248A-B5C6-4DDD-B278-28D157234E6A}"/>
              </a:ext>
            </a:extLst>
          </p:cNvPr>
          <p:cNvSpPr txBox="1"/>
          <p:nvPr/>
        </p:nvSpPr>
        <p:spPr>
          <a:xfrm>
            <a:off x="8491991" y="4324951"/>
            <a:ext cx="31273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1400" dirty="0"/>
              <a:t>Example from R4-1911547 (has to be modified to accommodate 60 kHz)</a:t>
            </a:r>
          </a:p>
        </p:txBody>
      </p:sp>
    </p:spTree>
    <p:extLst>
      <p:ext uri="{BB962C8B-B14F-4D97-AF65-F5344CB8AC3E}">
        <p14:creationId xmlns:p14="http://schemas.microsoft.com/office/powerpoint/2010/main" val="3917307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Definition of Guardbands for Wideband Operation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Define two different types of guardbands for NR-U: </a:t>
            </a:r>
            <a:br>
              <a:rPr lang="en-US" sz="1600" i="1" dirty="0"/>
            </a:br>
            <a:r>
              <a:rPr lang="en-US" sz="1600" i="1" dirty="0"/>
              <a:t>	- Carrier guardbands (inter-carrier guardbands)</a:t>
            </a:r>
            <a:br>
              <a:rPr lang="en-US" sz="1600" i="1" dirty="0"/>
            </a:br>
            <a:r>
              <a:rPr lang="en-US" sz="1600" i="1" dirty="0"/>
              <a:t>	- In-carrier guardbands (intra-carrier guards)</a:t>
            </a:r>
            <a:endParaRPr lang="en-GB" sz="1600" i="1" dirty="0"/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there is consensus to:</a:t>
            </a:r>
            <a:endParaRPr lang="en-GB" sz="700" dirty="0"/>
          </a:p>
          <a:p>
            <a:pPr marL="457200" lvl="1" indent="0">
              <a:buNone/>
            </a:pPr>
            <a:r>
              <a:rPr lang="en-GB" dirty="0"/>
              <a:t>   -&gt; </a:t>
            </a:r>
            <a:r>
              <a:rPr lang="en-GB" sz="2000" dirty="0"/>
              <a:t>Define two different types intra-carrier guards: </a:t>
            </a:r>
          </a:p>
          <a:p>
            <a:pPr lvl="2"/>
            <a:r>
              <a:rPr lang="en-GB" sz="1800" dirty="0"/>
              <a:t>Type-1 Intra-carrier guardband</a:t>
            </a:r>
          </a:p>
          <a:p>
            <a:pPr lvl="2"/>
            <a:r>
              <a:rPr lang="en-GB" sz="1800" dirty="0"/>
              <a:t>Type-2 Intra-carrier guardband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6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34F7D2-A9CA-4825-AC14-D1356A5625D2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230" y="3429000"/>
            <a:ext cx="6438662" cy="3292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Scheduling of </a:t>
            </a:r>
            <a:r>
              <a:rPr lang="en-US" b="1" dirty="0"/>
              <a:t>Intra-carrier</a:t>
            </a:r>
            <a:r>
              <a:rPr lang="en-US" dirty="0"/>
              <a:t> guardbands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180975" lvl="1" indent="-180975">
              <a:spcBef>
                <a:spcPts val="0"/>
              </a:spcBef>
            </a:pPr>
            <a:r>
              <a:rPr lang="en-GB" sz="2000" dirty="0"/>
              <a:t>In the WF [R4-1910386] from previous meeting, it was agreed that: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r>
              <a:rPr lang="en-US" sz="1600" i="1" dirty="0"/>
              <a:t>The intra-carrier guard band could be scheduled if it is located within the adjacent contiguous LBT successful sub-bands where all scheduled LBT sub-bands have passed. Introduction of flexible guard-bands at sub-block edge is left FFS. Meaning scheduling of either additional or a reduced number of sub-block edge guard PRBs.</a:t>
            </a:r>
          </a:p>
          <a:p>
            <a:pPr marL="533400" lvl="2" indent="-171450">
              <a:spcBef>
                <a:spcPts val="0"/>
              </a:spcBef>
              <a:spcAft>
                <a:spcPts val="600"/>
              </a:spcAft>
            </a:pPr>
            <a:endParaRPr lang="en-US" sz="1600" i="1" dirty="0"/>
          </a:p>
          <a:p>
            <a:pPr marL="180975" lvl="1" indent="-180975">
              <a:spcBef>
                <a:spcPts val="0"/>
              </a:spcBef>
            </a:pPr>
            <a:r>
              <a:rPr lang="en-GB" sz="2000" dirty="0"/>
              <a:t>This meeting there is consensus to:</a:t>
            </a:r>
          </a:p>
          <a:p>
            <a:pPr marL="180975" lvl="1" indent="-180975">
              <a:spcBef>
                <a:spcPts val="0"/>
              </a:spcBef>
            </a:pPr>
            <a:endParaRPr lang="en-GB" sz="700" dirty="0"/>
          </a:p>
          <a:p>
            <a:pPr marL="457200" lvl="1" indent="0">
              <a:buNone/>
            </a:pPr>
            <a:r>
              <a:rPr lang="en-GB" sz="2000" dirty="0"/>
              <a:t>   </a:t>
            </a:r>
            <a:r>
              <a:rPr lang="en-GB" dirty="0"/>
              <a:t>-&gt;</a:t>
            </a:r>
            <a:r>
              <a:rPr lang="en-GB" sz="2000" dirty="0"/>
              <a:t> </a:t>
            </a:r>
            <a:r>
              <a:rPr lang="en-US" sz="2000" dirty="0"/>
              <a:t>Scheduling in Type-2 intra-carrier GBs is not feasible</a:t>
            </a:r>
          </a:p>
          <a:p>
            <a:pPr marL="457200" lvl="1" indent="0">
              <a:buNone/>
            </a:pPr>
            <a:r>
              <a:rPr lang="en-GB" sz="2000" dirty="0">
                <a:solidFill>
                  <a:prstClr val="black"/>
                </a:solidFill>
              </a:rPr>
              <a:t>   </a:t>
            </a:r>
            <a:r>
              <a:rPr lang="en-GB" dirty="0"/>
              <a:t>   </a:t>
            </a:r>
            <a:endParaRPr lang="en-GB" sz="2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ED754D-19C8-430F-9806-EDA540FD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885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GB" sz="1800" dirty="0"/>
              <a:t>R4-1911611, </a:t>
            </a:r>
            <a:r>
              <a:rPr lang="en-US" sz="1800" i="1" dirty="0"/>
              <a:t>NR-U - Scheduling of guard PRBs</a:t>
            </a:r>
            <a:r>
              <a:rPr lang="en-US" sz="1800" dirty="0"/>
              <a:t>, Nokia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R4-1912382, </a:t>
            </a:r>
            <a:r>
              <a:rPr lang="en-US" sz="1800" i="1" dirty="0"/>
              <a:t>On channel raster, SSB raster and wide-band operation for NR-U</a:t>
            </a:r>
            <a:r>
              <a:rPr lang="en-US" sz="1800" dirty="0"/>
              <a:t>,</a:t>
            </a:r>
            <a:r>
              <a:rPr lang="en-US" sz="1800" i="1" dirty="0"/>
              <a:t> </a:t>
            </a:r>
            <a:r>
              <a:rPr lang="en-US" sz="1800" dirty="0"/>
              <a:t>LG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R4-1910852, </a:t>
            </a:r>
            <a:r>
              <a:rPr lang="en-US" sz="1800" i="1" dirty="0"/>
              <a:t>Guard band on wideband operation</a:t>
            </a:r>
            <a:r>
              <a:rPr lang="en-US" sz="1800" dirty="0"/>
              <a:t>, Huawei</a:t>
            </a:r>
            <a:endParaRPr lang="en-GB" sz="1800" dirty="0"/>
          </a:p>
          <a:p>
            <a:pPr marL="457200" lvl="1" indent="0">
              <a:buNone/>
            </a:pPr>
            <a:r>
              <a:rPr lang="en-GB" sz="1800" dirty="0"/>
              <a:t>R4-1912489, </a:t>
            </a:r>
            <a:r>
              <a:rPr lang="en-GB" sz="1800" i="1" dirty="0"/>
              <a:t>NR-U wideband operation</a:t>
            </a:r>
            <a:r>
              <a:rPr lang="en-GB" sz="1800" dirty="0"/>
              <a:t>, Qualcomm</a:t>
            </a:r>
          </a:p>
          <a:p>
            <a:pPr marL="457200" lvl="1" indent="0">
              <a:buNone/>
            </a:pPr>
            <a:r>
              <a:rPr lang="en-GB" sz="1800" dirty="0"/>
              <a:t>R4-1911547, </a:t>
            </a:r>
            <a:r>
              <a:rPr lang="en-US" sz="1800" i="1" dirty="0"/>
              <a:t>Channel raster design and intra-carrier GB for wideband (WB2) operation</a:t>
            </a:r>
            <a:r>
              <a:rPr lang="en-US" sz="1800" dirty="0"/>
              <a:t>, Ericsson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20BA85-F034-4A07-8423-48E22F03A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443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?mso-contentType ?>
<spe:Receivers xmlns:spe="http://schemas.microsoft.com/sharepoint/event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487C7AB0FA344C95D548FCA1A0E6B1" ma:contentTypeVersion="13" ma:contentTypeDescription="Create a new document." ma:contentTypeScope="" ma:versionID="6bfe9b0ce82ec37e09698837bdc5f8d1">
  <xsd:schema xmlns:xsd="http://www.w3.org/2001/XMLSchema" xmlns:xs="http://www.w3.org/2001/XMLSchema" xmlns:p="http://schemas.microsoft.com/office/2006/metadata/properties" xmlns:ns3="71c5aaf6-e6ce-465b-b873-5148d2a4c105" xmlns:ns4="dca1a702-c131-4c0a-94d3-ca02808a59d1" xmlns:ns5="89a48c40-3d93-469d-b9d4-51d7ced6a166" targetNamespace="http://schemas.microsoft.com/office/2006/metadata/properties" ma:root="true" ma:fieldsID="4f71c4028e205641faea40d5d6449967" ns3:_="" ns4:_="" ns5:_="">
    <xsd:import namespace="71c5aaf6-e6ce-465b-b873-5148d2a4c105"/>
    <xsd:import namespace="dca1a702-c131-4c0a-94d3-ca02808a59d1"/>
    <xsd:import namespace="89a48c40-3d93-469d-b9d4-51d7ced6a16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OCR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a1a702-c131-4c0a-94d3-ca02808a59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a48c40-3d93-469d-b9d4-51d7ced6a166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8CAA9D9-2432-4DB0-9ABC-23205DA36440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DDE10E4F-91F9-49F2-B459-9A1F93973B5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5C270EF7-6446-4222-83FE-19C919AB7A69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4C6B7B9B-35F3-49D9-AECF-B9C4C53FB3F5}">
  <ds:schemaRefs>
    <ds:schemaRef ds:uri="http://purl.org/dc/terms/"/>
    <ds:schemaRef ds:uri="http://schemas.microsoft.com/office/2006/metadata/properties"/>
    <ds:schemaRef ds:uri="http://purl.org/dc/elements/1.1/"/>
    <ds:schemaRef ds:uri="http://purl.org/dc/dcmitype/"/>
    <ds:schemaRef ds:uri="71c5aaf6-e6ce-465b-b873-5148d2a4c105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89a48c40-3d93-469d-b9d4-51d7ced6a166"/>
    <ds:schemaRef ds:uri="dca1a702-c131-4c0a-94d3-ca02808a59d1"/>
  </ds:schemaRefs>
</ds:datastoreItem>
</file>

<file path=customXml/itemProps5.xml><?xml version="1.0" encoding="utf-8"?>
<ds:datastoreItem xmlns:ds="http://schemas.openxmlformats.org/officeDocument/2006/customXml" ds:itemID="{5BBD5152-AD6E-4E69-B87F-114FF98E255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dca1a702-c131-4c0a-94d3-ca02808a59d1"/>
    <ds:schemaRef ds:uri="89a48c40-3d93-469d-b9d4-51d7ced6a16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4402</TotalTime>
  <Words>724</Words>
  <Application>Microsoft Office PowerPoint</Application>
  <PresentationFormat>Widescreen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Times New Roman</vt:lpstr>
      <vt:lpstr>Office Theme</vt:lpstr>
      <vt:lpstr>WF on Guardbands for NR-U</vt:lpstr>
      <vt:lpstr>Definition of Inter-carrier guardbands OPTION 1 </vt:lpstr>
      <vt:lpstr>Definition of Intra-carrier guardbands OPTION 1</vt:lpstr>
      <vt:lpstr>Definition of Intra-carrier guardbands OPTION 1</vt:lpstr>
      <vt:lpstr>Definition of inter- and intra-carrier GB OPTION 2</vt:lpstr>
      <vt:lpstr>Definition of Guardbands for Wideband Operation </vt:lpstr>
      <vt:lpstr>Scheduling of Intra-carrier guardbands </vt:lpstr>
      <vt:lpstr>References: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RAN4#92bis JOH, Nokia</cp:lastModifiedBy>
  <cp:revision>49</cp:revision>
  <dcterms:created xsi:type="dcterms:W3CDTF">2018-08-21T06:09:04Z</dcterms:created>
  <dcterms:modified xsi:type="dcterms:W3CDTF">2019-10-18T01:03:59Z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0x01010057487C7AB0FA344C95D548FCA1A0E6B1</vt:lpwstr>
  </property>
</Properties>
</file>