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47" r:id="rId3"/>
    <p:sldId id="371" r:id="rId4"/>
    <p:sldId id="348" r:id="rId5"/>
    <p:sldId id="358" r:id="rId6"/>
    <p:sldId id="368" r:id="rId7"/>
    <p:sldId id="369" r:id="rId8"/>
    <p:sldId id="370" r:id="rId9"/>
    <p:sldId id="357" r:id="rId10"/>
    <p:sldId id="353" r:id="rId11"/>
    <p:sldId id="349" r:id="rId12"/>
    <p:sldId id="359" r:id="rId13"/>
    <p:sldId id="350" r:id="rId14"/>
    <p:sldId id="351" r:id="rId15"/>
    <p:sldId id="360" r:id="rId16"/>
    <p:sldId id="363" r:id="rId17"/>
    <p:sldId id="361" r:id="rId18"/>
    <p:sldId id="364" r:id="rId19"/>
    <p:sldId id="365" r:id="rId20"/>
    <p:sldId id="366" r:id="rId21"/>
    <p:sldId id="367" r:id="rId22"/>
    <p:sldId id="362" r:id="rId23"/>
    <p:sldId id="352" r:id="rId24"/>
    <p:sldId id="354" r:id="rId25"/>
    <p:sldId id="355" r:id="rId26"/>
    <p:sldId id="356" r:id="rId27"/>
    <p:sldId id="372" r:id="rId28"/>
    <p:sldId id="376" r:id="rId29"/>
    <p:sldId id="379" r:id="rId30"/>
    <p:sldId id="374" r:id="rId31"/>
    <p:sldId id="377" r:id="rId32"/>
    <p:sldId id="380" r:id="rId33"/>
    <p:sldId id="381" r:id="rId34"/>
    <p:sldId id="382" r:id="rId35"/>
    <p:sldId id="373" r:id="rId36"/>
    <p:sldId id="336" r:id="rId37"/>
    <p:sldId id="37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4660"/>
  </p:normalViewPr>
  <p:slideViewPr>
    <p:cSldViewPr snapToGrid="0">
      <p:cViewPr varScale="1">
        <p:scale>
          <a:sx n="64" d="100"/>
          <a:sy n="64" d="100"/>
        </p:scale>
        <p:origin x="676"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10/18/2019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10/18/2019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br>
              <a:rPr lang="en-US" dirty="0"/>
            </a:br>
            <a:r>
              <a:rPr lang="en-US" dirty="0"/>
              <a:t>(all agreements in RAN4#92-bis)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#92-Bis	                                                                                                                        R4-1912846</a:t>
            </a:r>
            <a:endParaRPr lang="en-GB" b="1" dirty="0">
              <a:solidFill>
                <a:srgbClr val="FF0000"/>
              </a:solidFill>
            </a:endParaRPr>
          </a:p>
          <a:p>
            <a:r>
              <a:rPr lang="en-GB" b="1" dirty="0"/>
              <a:t>Chongqing, P. R. of China, 14</a:t>
            </a:r>
            <a:r>
              <a:rPr lang="en-GB" b="1" baseline="30000" dirty="0"/>
              <a:t>th</a:t>
            </a:r>
            <a:r>
              <a:rPr lang="en-GB" b="1" dirty="0"/>
              <a:t> – 18</a:t>
            </a:r>
            <a:r>
              <a:rPr lang="en-GB" b="1" baseline="30000" dirty="0"/>
              <a:t>th</a:t>
            </a:r>
            <a:r>
              <a:rPr lang="en-GB" b="1" dirty="0"/>
              <a:t> October, 2019</a:t>
            </a:r>
            <a:endParaRPr lang="sv-SE" dirty="0"/>
          </a:p>
          <a:p>
            <a:pPr hangingPunct="0"/>
            <a:r>
              <a:rPr lang="en-GB" b="1" dirty="0"/>
              <a:t>Agenda Item: 8.1.4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46840"/>
          </a:xfrm>
        </p:spPr>
        <p:txBody>
          <a:bodyPr/>
          <a:lstStyle/>
          <a:p>
            <a:r>
              <a:rPr lang="en-US" dirty="0"/>
              <a:t>RLM In-Sync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311965"/>
            <a:ext cx="10515600" cy="5436705"/>
          </a:xfrm>
        </p:spPr>
        <p:txBody>
          <a:bodyPr>
            <a:normAutofit fontScale="70000" lnSpcReduction="20000"/>
          </a:bodyPr>
          <a:lstStyle/>
          <a:p>
            <a:pPr hangingPunct="0"/>
            <a:r>
              <a:rPr lang="en-US" dirty="0"/>
              <a:t>Lin is the number of SSBs not available at the UE during </a:t>
            </a:r>
            <a:r>
              <a:rPr lang="en-US" dirty="0" err="1"/>
              <a:t>TEvaluate_in_SSB</a:t>
            </a:r>
            <a:r>
              <a:rPr lang="en-US" dirty="0"/>
              <a:t>, where Lin ≤ </a:t>
            </a:r>
            <a:r>
              <a:rPr lang="en-US" dirty="0" err="1"/>
              <a:t>Lin,max</a:t>
            </a:r>
            <a:r>
              <a:rPr lang="en-US" dirty="0"/>
              <a:t>.</a:t>
            </a:r>
            <a:endParaRPr lang="sv-SE" dirty="0"/>
          </a:p>
          <a:p>
            <a:pPr lvl="1"/>
            <a:r>
              <a:rPr lang="en-US" dirty="0" err="1"/>
              <a:t>Lin,max</a:t>
            </a:r>
            <a:r>
              <a:rPr lang="en-US" dirty="0"/>
              <a:t> = TBD for Max(T</a:t>
            </a:r>
            <a:r>
              <a:rPr lang="en-US" baseline="-25000" dirty="0"/>
              <a:t>DRX</a:t>
            </a:r>
            <a:r>
              <a:rPr lang="en-US" dirty="0"/>
              <a:t>,T</a:t>
            </a:r>
            <a:r>
              <a:rPr lang="en-US" baseline="-25000" dirty="0"/>
              <a:t>SSB</a:t>
            </a:r>
            <a:r>
              <a:rPr lang="en-US" dirty="0"/>
              <a:t>)≤40 where T</a:t>
            </a:r>
            <a:r>
              <a:rPr lang="en-US" baseline="-25000" dirty="0"/>
              <a:t>DRX</a:t>
            </a:r>
            <a:r>
              <a:rPr lang="en-US" dirty="0"/>
              <a:t>=0 for non-DRX</a:t>
            </a:r>
            <a:endParaRPr lang="sv-SE" dirty="0"/>
          </a:p>
          <a:p>
            <a:pPr lvl="1"/>
            <a:r>
              <a:rPr lang="en-US" dirty="0" err="1"/>
              <a:t>Lin,max</a:t>
            </a:r>
            <a:r>
              <a:rPr lang="en-US" dirty="0"/>
              <a:t> = TBD for 40&lt;Max(T</a:t>
            </a:r>
            <a:r>
              <a:rPr lang="en-US" baseline="-25000" dirty="0"/>
              <a:t>DRX</a:t>
            </a:r>
            <a:r>
              <a:rPr lang="en-US" dirty="0"/>
              <a:t>,T</a:t>
            </a:r>
            <a:r>
              <a:rPr lang="en-US" baseline="-25000" dirty="0"/>
              <a:t>SSB</a:t>
            </a:r>
            <a:r>
              <a:rPr lang="en-US" dirty="0"/>
              <a:t>)≤320</a:t>
            </a:r>
            <a:endParaRPr lang="sv-SE" dirty="0"/>
          </a:p>
          <a:p>
            <a:pPr lvl="1"/>
            <a:r>
              <a:rPr lang="en-US" dirty="0" err="1"/>
              <a:t>Lin,max</a:t>
            </a:r>
            <a:r>
              <a:rPr lang="en-US" dirty="0"/>
              <a:t> = TBD for T</a:t>
            </a:r>
            <a:r>
              <a:rPr lang="en-US" baseline="-25000" dirty="0"/>
              <a:t>DRX</a:t>
            </a:r>
            <a:r>
              <a:rPr lang="en-US" dirty="0"/>
              <a:t>&gt;320.</a:t>
            </a:r>
            <a:endParaRPr lang="sv-SE" dirty="0"/>
          </a:p>
          <a:p>
            <a:endParaRPr lang="en-US" dirty="0"/>
          </a:p>
          <a:p>
            <a:r>
              <a:rPr lang="en-US" dirty="0"/>
              <a:t>Further complementary agreements to the earlier agreed (in RAN4#92) table: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x-none" dirty="0"/>
              <a:t>UE behavio</a:t>
            </a:r>
            <a:r>
              <a:rPr lang="sv-SE" dirty="0"/>
              <a:t>u</a:t>
            </a:r>
            <a:r>
              <a:rPr lang="x-none" dirty="0"/>
              <a:t>r when Lin,max</a:t>
            </a:r>
            <a:r>
              <a:rPr lang="en-US" dirty="0"/>
              <a:t> is exceeded:</a:t>
            </a:r>
            <a:endParaRPr lang="sv-SE" dirty="0"/>
          </a:p>
          <a:p>
            <a:pPr lvl="1"/>
            <a:r>
              <a:rPr lang="en-US" dirty="0"/>
              <a:t>For this evaluation period, UE layer 1 shall not send any in-sync indication to higher layers.</a:t>
            </a:r>
            <a:endParaRPr lang="sv-SE" dirty="0"/>
          </a:p>
        </p:txBody>
      </p:sp>
      <p:pic>
        <p:nvPicPr>
          <p:cNvPr id="6" name="Picture 5">
            <a:extLst>
              <a:ext uri="{FF2B5EF4-FFF2-40B4-BE49-F238E27FC236}">
                <a16:creationId xmlns:a16="http://schemas.microsoft.com/office/drawing/2014/main" id="{C933302D-6EA8-4C69-A7C1-B1D22512CFC7}"/>
              </a:ext>
            </a:extLst>
          </p:cNvPr>
          <p:cNvPicPr>
            <a:picLocks noChangeAspect="1"/>
          </p:cNvPicPr>
          <p:nvPr/>
        </p:nvPicPr>
        <p:blipFill>
          <a:blip r:embed="rId2"/>
          <a:stretch>
            <a:fillRect/>
          </a:stretch>
        </p:blipFill>
        <p:spPr>
          <a:xfrm>
            <a:off x="2474956" y="3161272"/>
            <a:ext cx="7052980" cy="2643182"/>
          </a:xfrm>
          <a:prstGeom prst="rect">
            <a:avLst/>
          </a:prstGeom>
        </p:spPr>
      </p:pic>
    </p:spTree>
    <p:extLst>
      <p:ext uri="{BB962C8B-B14F-4D97-AF65-F5344CB8AC3E}">
        <p14:creationId xmlns:p14="http://schemas.microsoft.com/office/powerpoint/2010/main" val="2069441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UE Measurement Capability</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lnSpcReduction="10000"/>
          </a:bodyPr>
          <a:lstStyle/>
          <a:p>
            <a:pPr lvl="0"/>
            <a:r>
              <a:rPr lang="en-US" dirty="0"/>
              <a:t>NR-U Scenarios A and C, RRC_CONNECTED: the number of frequency layers is the same as for Rel-15 SA NR, </a:t>
            </a:r>
            <a:r>
              <a:rPr lang="en-US" u="sng" dirty="0"/>
              <a:t>excluding the frequency layers for inter-RAT RSTD measurements</a:t>
            </a:r>
            <a:endParaRPr lang="en-US" dirty="0"/>
          </a:p>
          <a:p>
            <a:pPr lvl="1"/>
            <a:r>
              <a:rPr lang="en-US" dirty="0"/>
              <a:t>The total number of effective carrier frequency layers is 13, i.e., the same as in Rel-15 SA NR</a:t>
            </a:r>
            <a:endParaRPr lang="sv-SE" dirty="0"/>
          </a:p>
          <a:p>
            <a:endParaRPr lang="en-US" dirty="0"/>
          </a:p>
          <a:p>
            <a:r>
              <a:rPr lang="en-US" dirty="0"/>
              <a:t>NR-U Scenario B, RRC_CONNECTED: the number of frequency layers is the same as for Rel-15 EN-DC, </a:t>
            </a:r>
            <a:r>
              <a:rPr lang="en-US" u="sng" dirty="0"/>
              <a:t>excluding the frequency layers for inter-RAT RSTD measurements</a:t>
            </a:r>
          </a:p>
          <a:p>
            <a:pPr lvl="1"/>
            <a:r>
              <a:rPr lang="en-US" dirty="0"/>
              <a:t>The total number of effective carrier frequency layers is 13, i.e., the same as in Rel-15 EN-DC</a:t>
            </a:r>
            <a:endParaRPr lang="sv-SE" dirty="0">
              <a:solidFill>
                <a:srgbClr val="FF0000"/>
              </a:solidFill>
            </a:endParaRPr>
          </a:p>
        </p:txBody>
      </p:sp>
    </p:spTree>
    <p:extLst>
      <p:ext uri="{BB962C8B-B14F-4D97-AF65-F5344CB8AC3E}">
        <p14:creationId xmlns:p14="http://schemas.microsoft.com/office/powerpoint/2010/main" val="152885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a:t>UL Transmit Timing</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99592"/>
            <a:ext cx="10515600" cy="4979504"/>
          </a:xfrm>
        </p:spPr>
        <p:txBody>
          <a:bodyPr>
            <a:normAutofit/>
          </a:bodyPr>
          <a:lstStyle/>
          <a:p>
            <a:r>
              <a:rPr lang="en-US" dirty="0"/>
              <a:t>Reference cell to derive UL transmit timing:</a:t>
            </a:r>
          </a:p>
          <a:p>
            <a:pPr lvl="1"/>
            <a:r>
              <a:rPr lang="en-US" dirty="0"/>
              <a:t>Investigate Option 1 until RAN4#93</a:t>
            </a:r>
          </a:p>
          <a:p>
            <a:pPr lvl="1"/>
            <a:r>
              <a:rPr lang="sv-SE" dirty="0"/>
              <a:t>Option 1:</a:t>
            </a:r>
          </a:p>
          <a:p>
            <a:pPr lvl="2"/>
            <a:r>
              <a:rPr lang="en-US" dirty="0"/>
              <a:t>S</a:t>
            </a:r>
            <a:r>
              <a:rPr lang="x-none" dirty="0"/>
              <a:t>cenario B and C</a:t>
            </a:r>
            <a:r>
              <a:rPr lang="en-US" dirty="0"/>
              <a:t>:</a:t>
            </a:r>
            <a:r>
              <a:rPr lang="x-none" dirty="0"/>
              <a:t> if the current reference cell (i.e. PCell in Scenairo C or PSCell in Scenario B) is unavailable to UE after certain number of DL SSB detection attempts, then the UE can take any activated SCell </a:t>
            </a:r>
            <a:r>
              <a:rPr lang="en-US" dirty="0"/>
              <a:t>with SSB </a:t>
            </a:r>
            <a:r>
              <a:rPr lang="x-none" dirty="0"/>
              <a:t>available at the UE within this CG as the new reference cell</a:t>
            </a:r>
            <a:endParaRPr lang="sv-SE" dirty="0"/>
          </a:p>
          <a:p>
            <a:pPr lvl="2"/>
            <a:r>
              <a:rPr lang="en-US" dirty="0"/>
              <a:t>The UE applies one </a:t>
            </a:r>
            <a:r>
              <a:rPr lang="x-none" dirty="0"/>
              <a:t>shot timing adjustment</a:t>
            </a:r>
            <a:r>
              <a:rPr lang="en-US" dirty="0"/>
              <a:t>.</a:t>
            </a:r>
            <a:endParaRPr lang="sv-SE" dirty="0"/>
          </a:p>
          <a:p>
            <a:pPr lvl="1"/>
            <a:endParaRPr lang="en-US" sz="1200" dirty="0"/>
          </a:p>
          <a:p>
            <a:r>
              <a:rPr lang="en-US" dirty="0"/>
              <a:t>UL transmit timing requirements in presence of LBT</a:t>
            </a:r>
          </a:p>
          <a:p>
            <a:pPr lvl="1"/>
            <a:r>
              <a:rPr lang="en-US" dirty="0"/>
              <a:t>UE behavior:</a:t>
            </a:r>
            <a:endParaRPr lang="sv-SE" dirty="0"/>
          </a:p>
          <a:p>
            <a:pPr lvl="2" fontAlgn="base" hangingPunct="0"/>
            <a:r>
              <a:rPr lang="en-US" dirty="0"/>
              <a:t>The UE is allowed to transmit if the UE meets the existing (Rel-15) UL Tx timing requirements (even if no SSB is available during the last 160 ms), otherwise the UE shall not transmit</a:t>
            </a:r>
            <a:endParaRPr lang="sv-SE" dirty="0"/>
          </a:p>
          <a:p>
            <a:endParaRPr lang="en-US" dirty="0"/>
          </a:p>
        </p:txBody>
      </p:sp>
    </p:spTree>
    <p:extLst>
      <p:ext uri="{BB962C8B-B14F-4D97-AF65-F5344CB8AC3E}">
        <p14:creationId xmlns:p14="http://schemas.microsoft.com/office/powerpoint/2010/main" val="189270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Impact of UL LBT on UE reporting</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Event-triggered reporting: </a:t>
            </a:r>
          </a:p>
          <a:p>
            <a:pPr lvl="1"/>
            <a:r>
              <a:rPr lang="en-US" dirty="0"/>
              <a:t>UE measurement reporting delay is extended to account for UL LBT failures resulting in UE being not being able to transmit, provided the UL resources are configured</a:t>
            </a:r>
          </a:p>
          <a:p>
            <a:pPr lvl="1"/>
            <a:r>
              <a:rPr lang="en-US" dirty="0"/>
              <a:t>This applies for all </a:t>
            </a:r>
            <a:r>
              <a:rPr lang="x-none" dirty="0"/>
              <a:t>UL channel access categories other than the channel access category 1</a:t>
            </a:r>
            <a:endParaRPr lang="sv-SE" dirty="0"/>
          </a:p>
          <a:p>
            <a:pPr lvl="2"/>
            <a:r>
              <a:rPr lang="x-none" dirty="0"/>
              <a:t>Existing reporting requirements apply for the reporting based on the UL channel access category 1</a:t>
            </a:r>
            <a:endParaRPr lang="sv-SE" dirty="0"/>
          </a:p>
          <a:p>
            <a:r>
              <a:rPr lang="en-US" dirty="0"/>
              <a:t>FFS for aperiodic measurement reporting</a:t>
            </a:r>
            <a:endParaRPr lang="sv-SE" dirty="0"/>
          </a:p>
          <a:p>
            <a:r>
              <a:rPr lang="en-US" dirty="0"/>
              <a:t>FFS for periodic measurement reporting</a:t>
            </a:r>
            <a:endParaRPr lang="sv-SE" dirty="0"/>
          </a:p>
        </p:txBody>
      </p:sp>
    </p:spTree>
    <p:extLst>
      <p:ext uri="{BB962C8B-B14F-4D97-AF65-F5344CB8AC3E}">
        <p14:creationId xmlns:p14="http://schemas.microsoft.com/office/powerpoint/2010/main" val="167169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Interruptions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The interruption due to deactivated </a:t>
            </a:r>
            <a:r>
              <a:rPr lang="en-US" dirty="0" err="1"/>
              <a:t>SCell</a:t>
            </a:r>
            <a:r>
              <a:rPr lang="en-US" dirty="0"/>
              <a:t> measurements for an NR-U aggressor cell can reuse the requirements for release 15 NR deactivated </a:t>
            </a:r>
            <a:r>
              <a:rPr lang="en-US" dirty="0" err="1"/>
              <a:t>SCell</a:t>
            </a:r>
            <a:r>
              <a:rPr lang="en-US" dirty="0"/>
              <a:t> measurements</a:t>
            </a:r>
          </a:p>
          <a:p>
            <a:r>
              <a:rPr lang="en-US" dirty="0"/>
              <a:t>For TS 36.133: For </a:t>
            </a:r>
            <a:r>
              <a:rPr lang="en-US" dirty="0" err="1"/>
              <a:t>PSCell</a:t>
            </a:r>
            <a:r>
              <a:rPr lang="en-US" dirty="0"/>
              <a:t> addition/release interruptions in Scenario B of NR-U, UE is allowed of up to 1 subframe in synchronous EN-DC or 2 subframes in asynchronous EN-DC on </a:t>
            </a:r>
            <a:r>
              <a:rPr lang="en-US" dirty="0" err="1"/>
              <a:t>PCell</a:t>
            </a:r>
            <a:r>
              <a:rPr lang="en-US" dirty="0"/>
              <a:t> and activated </a:t>
            </a:r>
            <a:r>
              <a:rPr lang="en-US" dirty="0" err="1"/>
              <a:t>SCells</a:t>
            </a:r>
            <a:r>
              <a:rPr lang="en-US" dirty="0"/>
              <a:t> in MCG if configured during the RRC reconfiguration procedure</a:t>
            </a:r>
          </a:p>
          <a:p>
            <a:pPr lvl="1"/>
            <a:r>
              <a:rPr lang="en-US" dirty="0"/>
              <a:t>This interruption is for both uplink and downlink of (E-UTRAN) </a:t>
            </a:r>
            <a:r>
              <a:rPr lang="en-US" dirty="0" err="1"/>
              <a:t>PCell</a:t>
            </a:r>
            <a:r>
              <a:rPr lang="en-US" dirty="0"/>
              <a:t> and (E-UTRAN) </a:t>
            </a:r>
            <a:r>
              <a:rPr lang="en-US" dirty="0" err="1"/>
              <a:t>SCell</a:t>
            </a:r>
            <a:r>
              <a:rPr lang="en-US" dirty="0"/>
              <a:t>(s)</a:t>
            </a:r>
            <a:endParaRPr lang="sv-SE" dirty="0"/>
          </a:p>
        </p:txBody>
      </p:sp>
    </p:spTree>
    <p:extLst>
      <p:ext uri="{BB962C8B-B14F-4D97-AF65-F5344CB8AC3E}">
        <p14:creationId xmlns:p14="http://schemas.microsoft.com/office/powerpoint/2010/main" val="2161626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err="1"/>
              <a:t>SCell</a:t>
            </a:r>
            <a:r>
              <a:rPr lang="en-US" dirty="0"/>
              <a:t> Activation: Known/Unknown </a:t>
            </a:r>
            <a:r>
              <a:rPr lang="en-US" dirty="0" err="1"/>
              <a:t>SCell</a:t>
            </a:r>
            <a:r>
              <a:rPr lang="en-US" dirty="0"/>
              <a:t> Definition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en-US" dirty="0"/>
              <a:t>SSB remains detectable according to the cell identification conditions in clause 9.2 and 9.3 (their corresponding NR-U sections) in the occasions where the SSB is available at the UE.</a:t>
            </a:r>
            <a:endParaRPr lang="sv-SE" dirty="0"/>
          </a:p>
          <a:p>
            <a:r>
              <a:rPr lang="en-US" dirty="0"/>
              <a:t>Investigate further: </a:t>
            </a:r>
            <a:endParaRPr lang="sv-SE" dirty="0"/>
          </a:p>
          <a:p>
            <a:pPr lvl="1"/>
            <a:r>
              <a:rPr lang="en-US" dirty="0"/>
              <a:t>The time period between the receptions of the </a:t>
            </a:r>
            <a:r>
              <a:rPr lang="en-US" dirty="0" err="1"/>
              <a:t>SCell</a:t>
            </a:r>
            <a:r>
              <a:rPr lang="en-US" dirty="0"/>
              <a:t> activation commands and last measurement or report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607178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err="1"/>
              <a:t>SCell</a:t>
            </a:r>
            <a:r>
              <a:rPr lang="en-US" dirty="0"/>
              <a:t> Activation: Interruption Window</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en-US" dirty="0"/>
              <a:t>Check with RAN1: </a:t>
            </a:r>
          </a:p>
          <a:p>
            <a:pPr lvl="1"/>
            <a:r>
              <a:rPr lang="en-US" dirty="0"/>
              <a:t>For the time of the </a:t>
            </a:r>
            <a:r>
              <a:rPr lang="en-US" dirty="0" err="1"/>
              <a:t>SCell</a:t>
            </a:r>
            <a:r>
              <a:rPr lang="en-US" dirty="0"/>
              <a:t> activation/deactivation interruption window, T</a:t>
            </a:r>
            <a:r>
              <a:rPr lang="en-US" baseline="-25000" dirty="0"/>
              <a:t>HARQ</a:t>
            </a:r>
            <a:r>
              <a:rPr lang="en-US" dirty="0"/>
              <a:t> is extended with </a:t>
            </a:r>
            <a:r>
              <a:rPr lang="en-US" dirty="0">
                <a:sym typeface="Symbol" panose="05050102010706020507" pitchFamily="18" charset="2"/>
              </a:rPr>
              <a:t></a:t>
            </a:r>
            <a:r>
              <a:rPr lang="en-US" baseline="-25000" dirty="0"/>
              <a:t>HARQ</a:t>
            </a:r>
            <a:r>
              <a:rPr lang="en-US" dirty="0"/>
              <a:t> to account for UL LBT failures, and </a:t>
            </a:r>
            <a:r>
              <a:rPr lang="en-US" dirty="0">
                <a:sym typeface="Symbol" panose="05050102010706020507" pitchFamily="18" charset="2"/>
              </a:rPr>
              <a:t></a:t>
            </a:r>
            <a:r>
              <a:rPr lang="en-US" baseline="-25000" dirty="0"/>
              <a:t>HARQ</a:t>
            </a:r>
            <a:r>
              <a:rPr lang="en-US" dirty="0"/>
              <a:t>≤</a:t>
            </a:r>
            <a:r>
              <a:rPr lang="en-US" dirty="0">
                <a:sym typeface="Symbol" panose="05050102010706020507" pitchFamily="18" charset="2"/>
              </a:rPr>
              <a:t></a:t>
            </a:r>
            <a:r>
              <a:rPr lang="en-US" baseline="-25000" dirty="0" err="1"/>
              <a:t>HARQ,max</a:t>
            </a:r>
            <a:r>
              <a:rPr lang="en-US" dirty="0"/>
              <a:t> is the delay in HARQ feedback due to UL LBT failure and UE reattempt to transmit HARQ feedback provided the resources are configured for the UE (</a:t>
            </a:r>
            <a:r>
              <a:rPr lang="en-US" dirty="0">
                <a:sym typeface="Symbol" panose="05050102010706020507" pitchFamily="18" charset="2"/>
              </a:rPr>
              <a:t></a:t>
            </a:r>
            <a:r>
              <a:rPr lang="en-US" baseline="-25000" dirty="0"/>
              <a:t>HARQ</a:t>
            </a:r>
            <a:r>
              <a:rPr lang="en-US" dirty="0"/>
              <a:t> =0 for channel access category 1)</a:t>
            </a:r>
          </a:p>
        </p:txBody>
      </p:sp>
    </p:spTree>
    <p:extLst>
      <p:ext uri="{BB962C8B-B14F-4D97-AF65-F5344CB8AC3E}">
        <p14:creationId xmlns:p14="http://schemas.microsoft.com/office/powerpoint/2010/main" val="2022200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Active TCI State Switching: Known/Unknown TCI State</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x-none" dirty="0"/>
              <a:t>TCI state remains detectable during the TCI switching period meeting the SNR of the TCI state condition, which is ≥ -3dB, in the occasions where the SSB is available at the UE</a:t>
            </a:r>
            <a:endParaRPr lang="sv-SE" dirty="0"/>
          </a:p>
          <a:p>
            <a:r>
              <a:rPr lang="en-US" dirty="0"/>
              <a:t>Investigate further: </a:t>
            </a:r>
            <a:endParaRPr lang="sv-SE" dirty="0"/>
          </a:p>
          <a:p>
            <a:pPr lvl="1"/>
            <a:r>
              <a:rPr lang="en-US" dirty="0"/>
              <a:t>The time between receiving of the TCI state switching command and the last transmission/measurement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3867778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Active TCI State Switching Delay: RRC Based, 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x-none" dirty="0"/>
              <a:t>For RRC based TCI state switching, the UE is required to receive PDCCH using the new TCI state in</a:t>
            </a:r>
            <a:endParaRPr lang="sv-SE" dirty="0"/>
          </a:p>
          <a:p>
            <a:pPr marL="0" indent="0">
              <a:buNone/>
            </a:pPr>
            <a:r>
              <a:rPr lang="sv-SE" dirty="0"/>
              <a:t>	</a:t>
            </a:r>
            <a:r>
              <a:rPr lang="x-none" dirty="0"/>
              <a:t>slot n + T</a:t>
            </a:r>
            <a:r>
              <a:rPr lang="x-none" baseline="-25000" dirty="0"/>
              <a:t>RRC_processing </a:t>
            </a:r>
            <a:r>
              <a:rPr lang="x-none" dirty="0"/>
              <a:t> + TO</a:t>
            </a:r>
            <a:r>
              <a:rPr lang="x-none" baseline="-25000" dirty="0"/>
              <a:t>k</a:t>
            </a:r>
            <a:r>
              <a:rPr lang="x-none" dirty="0"/>
              <a:t>*(T</a:t>
            </a:r>
            <a:r>
              <a:rPr lang="x-none" baseline="-25000" dirty="0"/>
              <a:t>first-SSB </a:t>
            </a:r>
            <a:r>
              <a:rPr lang="x-none" dirty="0"/>
              <a:t>+ T</a:t>
            </a:r>
            <a:r>
              <a:rPr lang="x-none" baseline="-25000" dirty="0"/>
              <a:t>SSB-proc</a:t>
            </a:r>
            <a:r>
              <a:rPr lang="x-none" dirty="0"/>
              <a:t>+T</a:t>
            </a:r>
            <a:r>
              <a:rPr lang="x-none" baseline="-25000" dirty="0"/>
              <a:t>SSB</a:t>
            </a:r>
            <a:r>
              <a:rPr lang="x-none" dirty="0"/>
              <a:t>* L</a:t>
            </a:r>
            <a:r>
              <a:rPr lang="x-none" baseline="-25000" dirty="0"/>
              <a:t>RRC,known</a:t>
            </a:r>
            <a:r>
              <a:rPr lang="x-none" dirty="0"/>
              <a:t>)</a:t>
            </a:r>
            <a:endParaRPr lang="sv-SE" dirty="0"/>
          </a:p>
          <a:p>
            <a:pPr lvl="0"/>
            <a:endParaRPr lang="sv-SE" dirty="0"/>
          </a:p>
          <a:p>
            <a:pPr marL="0" lvl="0" indent="0">
              <a:buNone/>
            </a:pPr>
            <a:r>
              <a:rPr lang="x-none" dirty="0"/>
              <a:t>L</a:t>
            </a:r>
            <a:r>
              <a:rPr lang="en-US" baseline="-25000" dirty="0" err="1"/>
              <a:t>RRC,known</a:t>
            </a:r>
            <a:r>
              <a:rPr lang="en-US" dirty="0"/>
              <a:t> </a:t>
            </a:r>
            <a:r>
              <a:rPr lang="x-none" dirty="0"/>
              <a:t>≤L</a:t>
            </a:r>
            <a:r>
              <a:rPr lang="x-none" baseline="-25000" dirty="0"/>
              <a:t>RRC,known</a:t>
            </a:r>
            <a:r>
              <a:rPr lang="en-US" baseline="-25000" dirty="0"/>
              <a:t>,max</a:t>
            </a:r>
            <a:r>
              <a:rPr lang="en-US" dirty="0"/>
              <a:t> is</a:t>
            </a:r>
            <a:r>
              <a:rPr lang="x-none" dirty="0"/>
              <a:t> the corresponding number of SSB occasions not available at the UE due to CCA failure</a:t>
            </a:r>
            <a:endParaRPr lang="sv-SE" dirty="0"/>
          </a:p>
          <a:p>
            <a:pPr lvl="1"/>
            <a:r>
              <a:rPr lang="x-none" dirty="0"/>
              <a:t>L</a:t>
            </a:r>
            <a:r>
              <a:rPr lang="x-none" baseline="-25000" dirty="0"/>
              <a:t>RRC,known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x-none" baseline="-25000" dirty="0"/>
              <a:t>RRC,known</a:t>
            </a:r>
            <a:r>
              <a:rPr lang="en-US" baseline="-25000" dirty="0"/>
              <a:t>,max</a:t>
            </a:r>
            <a:r>
              <a:rPr lang="en-US" dirty="0"/>
              <a:t>: FFS (e.g., whether </a:t>
            </a:r>
            <a:r>
              <a:rPr lang="x-none" dirty="0"/>
              <a:t>the UE may stop the switching and abandon the active TCI state switching procedure</a:t>
            </a:r>
            <a:r>
              <a:rPr lang="en-US" dirty="0"/>
              <a:t>, UE stays in the old active TCI state)</a:t>
            </a:r>
            <a:endParaRPr lang="sv-SE" dirty="0"/>
          </a:p>
        </p:txBody>
      </p:sp>
    </p:spTree>
    <p:extLst>
      <p:ext uri="{BB962C8B-B14F-4D97-AF65-F5344CB8AC3E}">
        <p14:creationId xmlns:p14="http://schemas.microsoft.com/office/powerpoint/2010/main" val="2230151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708295" cy="1145622"/>
          </a:xfrm>
        </p:spPr>
        <p:txBody>
          <a:bodyPr>
            <a:normAutofit fontScale="90000"/>
          </a:bodyPr>
          <a:lstStyle/>
          <a:p>
            <a:r>
              <a:rPr lang="en-US" dirty="0"/>
              <a:t>Active TCI State Switching Delay: RRC Based, Unknown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888434"/>
            <a:ext cx="11708295" cy="4790661"/>
          </a:xfrm>
        </p:spPr>
        <p:txBody>
          <a:bodyPr>
            <a:normAutofit fontScale="85000" lnSpcReduction="10000"/>
          </a:bodyPr>
          <a:lstStyle/>
          <a:p>
            <a:pPr lvl="0"/>
            <a:r>
              <a:rPr lang="x-none" dirty="0"/>
              <a:t>For RRC-based switching, the UE is required to receive PDCCH using the new TCI state in </a:t>
            </a:r>
            <a:endParaRPr lang="sv-SE" dirty="0"/>
          </a:p>
          <a:p>
            <a:pPr marL="0" indent="0">
              <a:buNone/>
            </a:pPr>
            <a:r>
              <a:rPr lang="x-none" dirty="0"/>
              <a:t>slot </a:t>
            </a:r>
            <a:r>
              <a:rPr lang="sv-SE" dirty="0"/>
              <a:t>  </a:t>
            </a:r>
            <a:r>
              <a:rPr lang="x-none" dirty="0"/>
              <a:t>n+T</a:t>
            </a:r>
            <a:r>
              <a:rPr lang="x-none" baseline="-25000" dirty="0"/>
              <a:t>RRC_processing</a:t>
            </a:r>
            <a:r>
              <a:rPr lang="x-none" dirty="0"/>
              <a:t>+(T</a:t>
            </a:r>
            <a:r>
              <a:rPr lang="x-none" baseline="-25000" dirty="0"/>
              <a:t>L1-RSRP</a:t>
            </a:r>
            <a:r>
              <a:rPr lang="x-none" dirty="0"/>
              <a:t>+T</a:t>
            </a:r>
            <a:r>
              <a:rPr lang="x-none" baseline="-25000" dirty="0"/>
              <a:t>CSI-RS/SSB</a:t>
            </a:r>
            <a:r>
              <a:rPr lang="x-none" dirty="0"/>
              <a:t>*L1</a:t>
            </a:r>
            <a:r>
              <a:rPr lang="x-none" baseline="-25000" dirty="0"/>
              <a:t>RRC,unknown</a:t>
            </a:r>
            <a:r>
              <a:rPr lang="x-none" dirty="0"/>
              <a:t>)+TO</a:t>
            </a:r>
            <a:r>
              <a:rPr lang="x-none" baseline="-25000" dirty="0"/>
              <a:t>uk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*L2</a:t>
            </a:r>
            <a:r>
              <a:rPr lang="x-none" baseline="-25000" dirty="0"/>
              <a:t>RRC,unknown</a:t>
            </a:r>
            <a:r>
              <a:rPr lang="x-none" dirty="0"/>
              <a:t>)</a:t>
            </a:r>
            <a:endParaRPr lang="sv-SE" dirty="0"/>
          </a:p>
          <a:p>
            <a:pPr lvl="0"/>
            <a:endParaRPr lang="sv-SE" dirty="0"/>
          </a:p>
          <a:p>
            <a:pPr marL="0" lvl="0" indent="0">
              <a:buNone/>
            </a:pPr>
            <a:r>
              <a:rPr lang="x-none" dirty="0"/>
              <a:t>L</a:t>
            </a:r>
            <a:r>
              <a:rPr lang="en-US" dirty="0"/>
              <a:t>1</a:t>
            </a:r>
            <a:r>
              <a:rPr lang="en-US" baseline="-25000" dirty="0"/>
              <a:t>RRC,unknown</a:t>
            </a:r>
            <a:r>
              <a:rPr lang="en-US" dirty="0"/>
              <a:t>≤</a:t>
            </a:r>
            <a:r>
              <a:rPr lang="x-none" dirty="0"/>
              <a:t>L1</a:t>
            </a:r>
            <a:r>
              <a:rPr lang="x-none" baseline="-25000" dirty="0"/>
              <a:t>RRC,unknown</a:t>
            </a:r>
            <a:r>
              <a:rPr lang="en-US" baseline="-25000" dirty="0"/>
              <a:t>,max</a:t>
            </a:r>
            <a:r>
              <a:rPr lang="en-US" dirty="0"/>
              <a:t> is the </a:t>
            </a:r>
            <a:r>
              <a:rPr lang="x-none" dirty="0"/>
              <a:t>corresponding number of occasions </a:t>
            </a:r>
            <a:r>
              <a:rPr lang="en-US" dirty="0"/>
              <a:t>with the signal measured for L1-RSRP </a:t>
            </a:r>
            <a:r>
              <a:rPr lang="x-none" dirty="0"/>
              <a:t>not available at the UE due to CCA failure</a:t>
            </a:r>
            <a:endParaRPr lang="sv-SE" dirty="0"/>
          </a:p>
          <a:p>
            <a:pPr lvl="1"/>
            <a:r>
              <a:rPr lang="x-none" dirty="0"/>
              <a:t>L1</a:t>
            </a:r>
            <a:r>
              <a:rPr lang="x-none" baseline="-25000" dirty="0"/>
              <a:t>RRC,unknown</a:t>
            </a:r>
            <a:r>
              <a:rPr lang="en-US" baseline="-25000" dirty="0"/>
              <a:t>,max</a:t>
            </a:r>
            <a:r>
              <a:rPr lang="en-US" dirty="0"/>
              <a:t>=</a:t>
            </a:r>
            <a:r>
              <a:rPr lang="x-none" dirty="0"/>
              <a:t>TBD and may depend on T</a:t>
            </a:r>
            <a:r>
              <a:rPr lang="x-none" baseline="-25000" dirty="0"/>
              <a:t>CSI-RS,SSB</a:t>
            </a:r>
            <a:endParaRPr lang="sv-SE" dirty="0"/>
          </a:p>
          <a:p>
            <a:pPr lvl="1"/>
            <a:r>
              <a:rPr lang="en-US" dirty="0"/>
              <a:t>UE behavior </a:t>
            </a:r>
            <a:r>
              <a:rPr lang="x-none" dirty="0"/>
              <a:t>upon </a:t>
            </a:r>
            <a:r>
              <a:rPr lang="en-US" dirty="0"/>
              <a:t>exceeding </a:t>
            </a:r>
            <a:r>
              <a:rPr lang="x-none" dirty="0"/>
              <a:t>L1</a:t>
            </a:r>
            <a:r>
              <a:rPr lang="x-none" baseline="-25000" dirty="0"/>
              <a:t>RRC,unknown</a:t>
            </a:r>
            <a:r>
              <a:rPr lang="en-US" baseline="-25000" dirty="0"/>
              <a:t>,max</a:t>
            </a:r>
            <a:r>
              <a:rPr lang="en-US" dirty="0"/>
              <a:t>: FFS (e.g., whether </a:t>
            </a:r>
            <a:r>
              <a:rPr lang="x-none" dirty="0"/>
              <a:t>the UE may restart</a:t>
            </a:r>
            <a:r>
              <a:rPr lang="en-US" dirty="0"/>
              <a:t>)</a:t>
            </a:r>
            <a:endParaRPr lang="sv-SE" dirty="0"/>
          </a:p>
          <a:p>
            <a:pPr marL="0" lvl="0" indent="0">
              <a:buNone/>
            </a:pPr>
            <a:endParaRPr lang="sv-SE" dirty="0"/>
          </a:p>
          <a:p>
            <a:pPr marL="0" lvl="0" indent="0">
              <a:buNone/>
            </a:pPr>
            <a:r>
              <a:rPr lang="x-none" dirty="0"/>
              <a:t>L</a:t>
            </a:r>
            <a:r>
              <a:rPr lang="en-US" dirty="0"/>
              <a:t>2</a:t>
            </a:r>
            <a:r>
              <a:rPr lang="en-US" baseline="-25000" dirty="0"/>
              <a:t>RRC,unknown</a:t>
            </a:r>
            <a:r>
              <a:rPr lang="en-US" dirty="0"/>
              <a:t>≤ </a:t>
            </a:r>
            <a:r>
              <a:rPr lang="x-none" dirty="0"/>
              <a:t>L2</a:t>
            </a:r>
            <a:r>
              <a:rPr lang="x-none" baseline="-25000" dirty="0"/>
              <a:t>RRC,unknown</a:t>
            </a:r>
            <a:r>
              <a:rPr lang="en-US" baseline="-25000" dirty="0"/>
              <a:t>,max</a:t>
            </a:r>
            <a:r>
              <a:rPr lang="en-US" dirty="0"/>
              <a:t> is</a:t>
            </a:r>
            <a:r>
              <a:rPr lang="x-none" dirty="0"/>
              <a:t> the corresponding number of SSB occasions not available at the UE due to CCA failure</a:t>
            </a:r>
            <a:endParaRPr lang="sv-SE" dirty="0"/>
          </a:p>
          <a:p>
            <a:pPr lvl="1"/>
            <a:r>
              <a:rPr lang="x-none" dirty="0"/>
              <a:t>L2</a:t>
            </a:r>
            <a:r>
              <a:rPr lang="x-none" baseline="-25000" dirty="0"/>
              <a:t>RRC,unknown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L2</a:t>
            </a:r>
            <a:r>
              <a:rPr lang="x-none" baseline="-25000" dirty="0"/>
              <a:t>RRC,unknown</a:t>
            </a:r>
            <a:r>
              <a:rPr lang="en-US" baseline="-25000" dirty="0"/>
              <a:t>,max</a:t>
            </a:r>
            <a:r>
              <a:rPr lang="en-US" dirty="0"/>
              <a:t>: FFS (e.g., whether </a:t>
            </a:r>
            <a:r>
              <a:rPr lang="x-none" dirty="0"/>
              <a:t>the UE may stop the switching and abandon the active TCI state switching procedure</a:t>
            </a:r>
            <a:r>
              <a:rPr lang="en-US" dirty="0"/>
              <a:t>)</a:t>
            </a:r>
            <a:endParaRPr lang="sv-SE" dirty="0"/>
          </a:p>
        </p:txBody>
      </p:sp>
    </p:spTree>
    <p:extLst>
      <p:ext uri="{BB962C8B-B14F-4D97-AF65-F5344CB8AC3E}">
        <p14:creationId xmlns:p14="http://schemas.microsoft.com/office/powerpoint/2010/main" val="267986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Agreements from </a:t>
            </a:r>
          </a:p>
          <a:p>
            <a:pPr marL="0" indent="0" algn="ctr">
              <a:buNone/>
            </a:pPr>
            <a:r>
              <a:rPr lang="sv-SE" sz="5000" dirty="0"/>
              <a:t>Main Session and Two Ad Hoc Sessions</a:t>
            </a:r>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708295" cy="1145622"/>
          </a:xfrm>
        </p:spPr>
        <p:txBody>
          <a:bodyPr>
            <a:normAutofit fontScale="90000"/>
          </a:bodyPr>
          <a:lstStyle/>
          <a:p>
            <a:r>
              <a:rPr lang="en-US" dirty="0"/>
              <a:t>Active TCI State Switching Delay: MAC-CE Based, 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888434"/>
            <a:ext cx="11708295" cy="4790661"/>
          </a:xfrm>
        </p:spPr>
        <p:txBody>
          <a:bodyPr>
            <a:normAutofit fontScale="77500" lnSpcReduction="20000"/>
          </a:bodyPr>
          <a:lstStyle/>
          <a:p>
            <a:pPr lvl="0"/>
            <a:r>
              <a:rPr lang="x-none" dirty="0"/>
              <a:t>For MAC-CE based TCI state switching, the UE is required to receive PDCCH using the new TCI state (after switching or the active TCI state list update) in </a:t>
            </a:r>
            <a:endParaRPr lang="sv-SE" dirty="0"/>
          </a:p>
          <a:p>
            <a:pPr marL="457200" lvl="1" indent="0">
              <a:buNone/>
            </a:pPr>
            <a:r>
              <a:rPr lang="sv-SE" dirty="0"/>
              <a:t>		</a:t>
            </a:r>
            <a:r>
              <a:rPr lang="x-none" dirty="0"/>
              <a:t>slot </a:t>
            </a:r>
            <a:r>
              <a:rPr lang="sv-SE" dirty="0"/>
              <a:t>  </a:t>
            </a:r>
            <a:r>
              <a:rPr lang="x-none" dirty="0"/>
              <a:t>n + (T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 + 3 ms + TO</a:t>
            </a:r>
            <a:r>
              <a:rPr lang="x-none" baseline="-25000" dirty="0"/>
              <a:t>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a:t>
            </a:r>
            <a:r>
              <a:rPr lang="x-none" baseline="-25000" dirty="0"/>
              <a:t>MAC,known</a:t>
            </a:r>
            <a:r>
              <a:rPr lang="x-none" dirty="0"/>
              <a:t>)</a:t>
            </a:r>
            <a:endParaRPr lang="sv-SE" dirty="0"/>
          </a:p>
          <a:p>
            <a:pPr marL="0" indent="0">
              <a:buNone/>
            </a:pPr>
            <a:r>
              <a:rPr lang="sv-SE" dirty="0"/>
              <a:t>    </a:t>
            </a:r>
            <a:r>
              <a:rPr lang="x-none" dirty="0"/>
              <a:t>and receive PDCCH using the old TCI state until </a:t>
            </a:r>
            <a:endParaRPr lang="sv-SE" dirty="0"/>
          </a:p>
          <a:p>
            <a:pPr marL="457200" lvl="1" indent="0">
              <a:buNone/>
            </a:pPr>
            <a:r>
              <a:rPr lang="sv-SE" dirty="0"/>
              <a:t>		</a:t>
            </a:r>
            <a:r>
              <a:rPr lang="x-none" dirty="0"/>
              <a:t>slot </a:t>
            </a:r>
            <a:r>
              <a:rPr lang="sv-SE" dirty="0"/>
              <a:t>  </a:t>
            </a:r>
            <a:r>
              <a:rPr lang="x-none" dirty="0"/>
              <a:t>n + (T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 + 3 ms + TO</a:t>
            </a:r>
            <a:r>
              <a:rPr lang="x-none" baseline="-25000" dirty="0"/>
              <a:t>k</a:t>
            </a:r>
            <a:r>
              <a:rPr lang="x-none" dirty="0"/>
              <a:t>*(T</a:t>
            </a:r>
            <a:r>
              <a:rPr lang="x-none" baseline="-25000" dirty="0"/>
              <a:t>first-SSB</a:t>
            </a:r>
            <a:r>
              <a:rPr lang="x-none" dirty="0"/>
              <a:t>+T</a:t>
            </a:r>
            <a:r>
              <a:rPr lang="x-none" baseline="-25000" dirty="0"/>
              <a:t>SSB</a:t>
            </a:r>
            <a:r>
              <a:rPr lang="x-none" dirty="0"/>
              <a:t>*L</a:t>
            </a:r>
            <a:r>
              <a:rPr lang="x-none" baseline="-25000" dirty="0"/>
              <a:t>MAC,known</a:t>
            </a:r>
            <a:r>
              <a:rPr lang="x-none" dirty="0"/>
              <a:t>)</a:t>
            </a:r>
            <a:endParaRPr lang="sv-SE" dirty="0"/>
          </a:p>
          <a:p>
            <a:endParaRPr lang="sv-SE" dirty="0"/>
          </a:p>
          <a:p>
            <a:pPr lvl="0"/>
            <a:r>
              <a:rPr lang="x-none" dirty="0"/>
              <a:t>L</a:t>
            </a:r>
            <a:r>
              <a:rPr lang="en-US" baseline="-25000" dirty="0" err="1"/>
              <a:t>MAC,known</a:t>
            </a:r>
            <a:r>
              <a:rPr lang="en-US" dirty="0"/>
              <a:t>≤ </a:t>
            </a:r>
            <a:r>
              <a:rPr lang="x-none" dirty="0"/>
              <a:t>L</a:t>
            </a:r>
            <a:r>
              <a:rPr lang="x-none" baseline="-25000" dirty="0"/>
              <a:t>MAC,known</a:t>
            </a:r>
            <a:r>
              <a:rPr lang="x-none" dirty="0"/>
              <a:t> </a:t>
            </a:r>
            <a:r>
              <a:rPr lang="en-US" dirty="0"/>
              <a:t>is</a:t>
            </a:r>
            <a:r>
              <a:rPr lang="x-none" dirty="0"/>
              <a:t> the corresponding number of SSB occasions not available at the UE due to CCA failure</a:t>
            </a:r>
            <a:endParaRPr lang="sv-SE" dirty="0"/>
          </a:p>
          <a:p>
            <a:pPr lvl="1"/>
            <a:r>
              <a:rPr lang="x-none" dirty="0"/>
              <a:t>L</a:t>
            </a:r>
            <a:r>
              <a:rPr lang="x-none" baseline="-25000" dirty="0"/>
              <a:t>MAC,known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x-none" baseline="-25000" dirty="0"/>
              <a:t>MAC,known</a:t>
            </a:r>
            <a:r>
              <a:rPr lang="en-US" baseline="-25000" dirty="0"/>
              <a:t>,max</a:t>
            </a:r>
            <a:r>
              <a:rPr lang="en-US" dirty="0"/>
              <a:t>: FFS (e.g., whether </a:t>
            </a:r>
            <a:r>
              <a:rPr lang="x-none" dirty="0"/>
              <a:t>he UE may stop the switching and abandon the active TCI state switching procedure</a:t>
            </a:r>
            <a:r>
              <a:rPr lang="en-US" dirty="0"/>
              <a:t>)</a:t>
            </a:r>
            <a:endParaRPr lang="sv-SE" dirty="0"/>
          </a:p>
          <a:p>
            <a:pPr lvl="0"/>
            <a:r>
              <a:rPr lang="en-US" dirty="0"/>
              <a:t>Check whether this is aligned with the RAN1 procedure: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HARQ,max</a:t>
            </a:r>
            <a:r>
              <a:rPr lang="x-none" dirty="0"/>
              <a:t> is the delay in HARQ feedback due to UL LBT failure and UE reattempt to transmit HARQ feedback provided the 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1"/>
            <a:r>
              <a:rPr lang="x-none" dirty="0">
                <a:sym typeface="Symbol" panose="05050102010706020507" pitchFamily="18" charset="2"/>
              </a:rPr>
              <a:t></a:t>
            </a:r>
            <a:r>
              <a:rPr lang="x-none" baseline="-25000" dirty="0"/>
              <a:t>HARQ</a:t>
            </a:r>
            <a:r>
              <a:rPr lang="en-US" baseline="-25000" dirty="0"/>
              <a:t>,max</a:t>
            </a:r>
            <a:r>
              <a:rPr lang="en-US" dirty="0"/>
              <a:t>=</a:t>
            </a:r>
            <a:r>
              <a:rPr lang="x-none" dirty="0"/>
              <a:t>TBD</a:t>
            </a:r>
            <a:endParaRPr lang="sv-SE" dirty="0"/>
          </a:p>
          <a:p>
            <a:pPr lvl="1"/>
            <a:r>
              <a:rPr lang="en-US" dirty="0"/>
              <a:t>UE behavior </a:t>
            </a:r>
            <a:r>
              <a:rPr lang="x-none" dirty="0"/>
              <a:t>upon </a:t>
            </a:r>
            <a:r>
              <a:rPr lang="en-US" dirty="0"/>
              <a:t>exceeding </a:t>
            </a:r>
            <a:r>
              <a:rPr lang="x-none" dirty="0">
                <a:sym typeface="Symbol" panose="05050102010706020507" pitchFamily="18" charset="2"/>
              </a:rPr>
              <a:t></a:t>
            </a:r>
            <a:r>
              <a:rPr lang="x-none" baseline="-25000" dirty="0"/>
              <a:t>HARQ</a:t>
            </a:r>
            <a:r>
              <a:rPr lang="en-US" baseline="-25000" dirty="0"/>
              <a:t>,max</a:t>
            </a:r>
            <a:r>
              <a:rPr lang="en-US" dirty="0"/>
              <a:t>: FFS (e.g., whether </a:t>
            </a:r>
            <a:r>
              <a:rPr lang="x-none" dirty="0"/>
              <a:t>the UE may stop attempting to transmit HARQ feedback and may abandon the active TCI state switching procedure</a:t>
            </a:r>
            <a:r>
              <a:rPr lang="en-US" dirty="0"/>
              <a:t>)</a:t>
            </a:r>
            <a:endParaRPr lang="sv-SE" dirty="0"/>
          </a:p>
          <a:p>
            <a:pPr lvl="0"/>
            <a:endParaRPr lang="sv-SE" dirty="0"/>
          </a:p>
        </p:txBody>
      </p:sp>
    </p:spTree>
    <p:extLst>
      <p:ext uri="{BB962C8B-B14F-4D97-AF65-F5344CB8AC3E}">
        <p14:creationId xmlns:p14="http://schemas.microsoft.com/office/powerpoint/2010/main" val="1083735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 y="365126"/>
            <a:ext cx="12095922" cy="1145622"/>
          </a:xfrm>
        </p:spPr>
        <p:txBody>
          <a:bodyPr>
            <a:normAutofit fontScale="90000"/>
          </a:bodyPr>
          <a:lstStyle/>
          <a:p>
            <a:r>
              <a:rPr lang="en-US" dirty="0"/>
              <a:t>Active TCI State Switching Delay: MAC-CE Based, Unknown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351722"/>
            <a:ext cx="11708295" cy="5327373"/>
          </a:xfrm>
        </p:spPr>
        <p:txBody>
          <a:bodyPr>
            <a:normAutofit fontScale="70000" lnSpcReduction="20000"/>
          </a:bodyPr>
          <a:lstStyle/>
          <a:p>
            <a:pPr lvl="0"/>
            <a:r>
              <a:rPr lang="x-none" dirty="0"/>
              <a:t>For MAC-CE based switching, UE is required to receive PDCCH using the new TCI state in</a:t>
            </a:r>
            <a:endParaRPr lang="sv-SE" dirty="0"/>
          </a:p>
          <a:p>
            <a:pPr marL="457200" lvl="1" indent="0">
              <a:buNone/>
            </a:pPr>
            <a:r>
              <a:rPr lang="sv-SE" dirty="0"/>
              <a:t>	s</a:t>
            </a:r>
            <a:r>
              <a:rPr lang="x-none" dirty="0"/>
              <a:t>lot</a:t>
            </a:r>
            <a:r>
              <a:rPr lang="sv-SE" dirty="0"/>
              <a:t> </a:t>
            </a:r>
            <a:r>
              <a:rPr lang="x-none" dirty="0"/>
              <a:t> n+(T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)+3 ms+(T</a:t>
            </a:r>
            <a:r>
              <a:rPr lang="x-none" baseline="-25000" dirty="0"/>
              <a:t>L1-RSRP</a:t>
            </a:r>
            <a:r>
              <a:rPr lang="x-none" dirty="0"/>
              <a:t>+T</a:t>
            </a:r>
            <a:r>
              <a:rPr lang="x-none" baseline="-25000" dirty="0"/>
              <a:t>CSI-RS/SSB</a:t>
            </a:r>
            <a:r>
              <a:rPr lang="x-none" dirty="0"/>
              <a:t>*L1</a:t>
            </a:r>
            <a:r>
              <a:rPr lang="x-none" baseline="-25000" dirty="0"/>
              <a:t>MAC,unknown</a:t>
            </a:r>
            <a:r>
              <a:rPr lang="x-none" dirty="0"/>
              <a:t>)+TO</a:t>
            </a:r>
            <a:r>
              <a:rPr lang="x-none" baseline="-25000" dirty="0"/>
              <a:t>uk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*L2</a:t>
            </a:r>
            <a:r>
              <a:rPr lang="x-none" baseline="-25000" dirty="0"/>
              <a:t>MAC,unknown</a:t>
            </a:r>
            <a:r>
              <a:rPr lang="x-none" dirty="0"/>
              <a:t>)</a:t>
            </a:r>
            <a:endParaRPr lang="sv-SE" dirty="0"/>
          </a:p>
          <a:p>
            <a:pPr marL="0" indent="0">
              <a:buNone/>
            </a:pPr>
            <a:r>
              <a:rPr lang="sv-SE" dirty="0"/>
              <a:t>    </a:t>
            </a:r>
            <a:r>
              <a:rPr lang="x-none" dirty="0"/>
              <a:t>and receive PDCCH using the old TCI state until </a:t>
            </a:r>
            <a:endParaRPr lang="sv-SE" dirty="0"/>
          </a:p>
          <a:p>
            <a:pPr marL="457200" lvl="1" indent="0">
              <a:buNone/>
            </a:pPr>
            <a:r>
              <a:rPr lang="sv-SE" dirty="0"/>
              <a:t>	</a:t>
            </a:r>
            <a:r>
              <a:rPr lang="x-none" dirty="0"/>
              <a:t>slot </a:t>
            </a:r>
            <a:r>
              <a:rPr lang="sv-SE" dirty="0"/>
              <a:t>  </a:t>
            </a:r>
            <a:r>
              <a:rPr lang="x-none" dirty="0"/>
              <a:t>n+(T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)+3 ms+(T</a:t>
            </a:r>
            <a:r>
              <a:rPr lang="x-none" baseline="-25000" dirty="0"/>
              <a:t>L1-RSRP</a:t>
            </a:r>
            <a:r>
              <a:rPr lang="x-none" dirty="0"/>
              <a:t>+T</a:t>
            </a:r>
            <a:r>
              <a:rPr lang="x-none" baseline="-25000" dirty="0"/>
              <a:t>CSI-RS/SSB</a:t>
            </a:r>
            <a:r>
              <a:rPr lang="x-none" dirty="0"/>
              <a:t>*L1</a:t>
            </a:r>
            <a:r>
              <a:rPr lang="x-none" baseline="-25000" dirty="0"/>
              <a:t>MAC,unknown</a:t>
            </a:r>
            <a:r>
              <a:rPr lang="x-none" dirty="0"/>
              <a:t>)+TO</a:t>
            </a:r>
            <a:r>
              <a:rPr lang="x-none" baseline="-25000" dirty="0"/>
              <a:t>uk</a:t>
            </a:r>
            <a:r>
              <a:rPr lang="x-none" dirty="0"/>
              <a:t>*(T</a:t>
            </a:r>
            <a:r>
              <a:rPr lang="x-none" baseline="-25000" dirty="0"/>
              <a:t>first-SSB</a:t>
            </a:r>
            <a:r>
              <a:rPr lang="x-none" dirty="0"/>
              <a:t>+T</a:t>
            </a:r>
            <a:r>
              <a:rPr lang="x-none" baseline="-25000" dirty="0"/>
              <a:t>SSB</a:t>
            </a:r>
            <a:r>
              <a:rPr lang="x-none" dirty="0"/>
              <a:t>*L2</a:t>
            </a:r>
            <a:r>
              <a:rPr lang="x-none" baseline="-25000" dirty="0"/>
              <a:t>MAC,unknown</a:t>
            </a:r>
            <a:r>
              <a:rPr lang="x-none" dirty="0"/>
              <a:t>)</a:t>
            </a:r>
            <a:endParaRPr lang="sv-SE" dirty="0"/>
          </a:p>
          <a:p>
            <a:pPr lvl="0"/>
            <a:endParaRPr lang="sv-SE" dirty="0"/>
          </a:p>
          <a:p>
            <a:pPr lvl="0"/>
            <a:r>
              <a:rPr lang="x-none" dirty="0"/>
              <a:t>L</a:t>
            </a:r>
            <a:r>
              <a:rPr lang="en-US" dirty="0"/>
              <a:t>1</a:t>
            </a:r>
            <a:r>
              <a:rPr lang="en-US" baseline="-25000" dirty="0"/>
              <a:t>MAC,unknown</a:t>
            </a:r>
            <a:r>
              <a:rPr lang="en-US" dirty="0"/>
              <a:t>≤ </a:t>
            </a:r>
            <a:r>
              <a:rPr lang="x-none" dirty="0"/>
              <a:t>L</a:t>
            </a:r>
            <a:r>
              <a:rPr lang="en-US" dirty="0"/>
              <a:t>1</a:t>
            </a:r>
            <a:r>
              <a:rPr lang="en-US" baseline="-25000" dirty="0"/>
              <a:t>MAC,unknown,max</a:t>
            </a:r>
            <a:r>
              <a:rPr lang="en-US" dirty="0"/>
              <a:t> is the </a:t>
            </a:r>
            <a:r>
              <a:rPr lang="x-none" dirty="0"/>
              <a:t>corresponding number of occasions </a:t>
            </a:r>
            <a:r>
              <a:rPr lang="en-US" dirty="0"/>
              <a:t>with the signal measured for L1-RSRP </a:t>
            </a:r>
            <a:r>
              <a:rPr lang="x-none" dirty="0"/>
              <a:t>not available at the UE due to CCA failure</a:t>
            </a:r>
            <a:endParaRPr lang="sv-SE" dirty="0"/>
          </a:p>
          <a:p>
            <a:pPr lvl="1"/>
            <a:r>
              <a:rPr lang="x-none" dirty="0"/>
              <a:t>L1</a:t>
            </a:r>
            <a:r>
              <a:rPr lang="x-none" baseline="-25000" dirty="0"/>
              <a:t>MAC,unknown</a:t>
            </a:r>
            <a:r>
              <a:rPr lang="en-US" baseline="-25000" dirty="0"/>
              <a:t>,max</a:t>
            </a:r>
            <a:r>
              <a:rPr lang="en-US" dirty="0"/>
              <a:t>=</a:t>
            </a:r>
            <a:r>
              <a:rPr lang="x-none" dirty="0"/>
              <a:t>TBD and may depend on T</a:t>
            </a:r>
            <a:r>
              <a:rPr lang="x-none" baseline="-25000" dirty="0"/>
              <a:t>CSI-RS,SSB</a:t>
            </a:r>
            <a:endParaRPr lang="sv-SE" dirty="0"/>
          </a:p>
          <a:p>
            <a:pPr lvl="1"/>
            <a:r>
              <a:rPr lang="en-US" dirty="0"/>
              <a:t>UE behavior </a:t>
            </a:r>
            <a:r>
              <a:rPr lang="x-none" dirty="0"/>
              <a:t>upon </a:t>
            </a:r>
            <a:r>
              <a:rPr lang="en-US" dirty="0"/>
              <a:t>exceeding </a:t>
            </a:r>
            <a:r>
              <a:rPr lang="x-none" dirty="0"/>
              <a:t>L1</a:t>
            </a:r>
            <a:r>
              <a:rPr lang="x-none" baseline="-25000" dirty="0"/>
              <a:t>MAC,unknown</a:t>
            </a:r>
            <a:r>
              <a:rPr lang="en-US" baseline="-25000" dirty="0"/>
              <a:t>,max</a:t>
            </a:r>
            <a:r>
              <a:rPr lang="en-US" dirty="0"/>
              <a:t>: FFS (e.g., whether </a:t>
            </a:r>
            <a:r>
              <a:rPr lang="x-none" dirty="0"/>
              <a:t>the UE may restart the L1-RSRP measurement</a:t>
            </a:r>
            <a:r>
              <a:rPr lang="en-US" dirty="0"/>
              <a:t>)</a:t>
            </a:r>
            <a:endParaRPr lang="sv-SE" dirty="0"/>
          </a:p>
          <a:p>
            <a:pPr lvl="0"/>
            <a:r>
              <a:rPr lang="x-none" dirty="0"/>
              <a:t>L</a:t>
            </a:r>
            <a:r>
              <a:rPr lang="en-US" dirty="0"/>
              <a:t>2</a:t>
            </a:r>
            <a:r>
              <a:rPr lang="en-US" baseline="-25000" dirty="0"/>
              <a:t>MAC,unknown</a:t>
            </a:r>
            <a:r>
              <a:rPr lang="x-none" dirty="0"/>
              <a:t>≤L</a:t>
            </a:r>
            <a:r>
              <a:rPr lang="en-US" dirty="0"/>
              <a:t>2</a:t>
            </a:r>
            <a:r>
              <a:rPr lang="en-US" baseline="-25000" dirty="0"/>
              <a:t>MAC,unknown,max</a:t>
            </a:r>
            <a:r>
              <a:rPr lang="en-US" dirty="0"/>
              <a:t> is</a:t>
            </a:r>
            <a:r>
              <a:rPr lang="x-none" dirty="0"/>
              <a:t> the corresponding number of SSB occasions not available at the UE due to CCA failure</a:t>
            </a:r>
            <a:endParaRPr lang="sv-SE" dirty="0"/>
          </a:p>
          <a:p>
            <a:pPr lvl="1"/>
            <a:r>
              <a:rPr lang="x-none" dirty="0"/>
              <a:t>L</a:t>
            </a:r>
            <a:r>
              <a:rPr lang="en-US" dirty="0"/>
              <a:t>2</a:t>
            </a:r>
            <a:r>
              <a:rPr lang="en-US" baseline="-25000" dirty="0"/>
              <a:t>MAC,unknown,max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en-US" dirty="0"/>
              <a:t>2</a:t>
            </a:r>
            <a:r>
              <a:rPr lang="en-US" baseline="-25000" dirty="0"/>
              <a:t>MAC,unknown,max</a:t>
            </a:r>
            <a:r>
              <a:rPr lang="en-US" dirty="0"/>
              <a:t> : FFS (e.g., whether </a:t>
            </a:r>
            <a:r>
              <a:rPr lang="x-none" dirty="0"/>
              <a:t>the UE may stop the switching and abandon the active TCI state switching procedure</a:t>
            </a:r>
            <a:r>
              <a:rPr lang="en-US" dirty="0"/>
              <a:t>)</a:t>
            </a:r>
            <a:endParaRPr lang="sv-SE" dirty="0"/>
          </a:p>
          <a:p>
            <a:pPr lvl="0"/>
            <a:r>
              <a:rPr lang="en-US" dirty="0"/>
              <a:t>Check whether this is aligned with the RAN1 procedure: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a:t>
            </a:r>
            <a:r>
              <a:rPr lang="en-US" baseline="-25000" dirty="0"/>
              <a:t>,max</a:t>
            </a:r>
            <a:r>
              <a:rPr lang="x-none" dirty="0"/>
              <a:t> is the delay in HARQ feedback due to UL LBT failure and UE reattempt to transmit HARQ feedback provided the </a:t>
            </a:r>
            <a:r>
              <a:rPr lang="en-US" dirty="0"/>
              <a:t>UL </a:t>
            </a:r>
            <a:r>
              <a:rPr lang="x-none" dirty="0"/>
              <a:t>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1"/>
            <a:r>
              <a:rPr lang="x-none" dirty="0">
                <a:sym typeface="Symbol" panose="05050102010706020507" pitchFamily="18" charset="2"/>
              </a:rPr>
              <a:t></a:t>
            </a:r>
            <a:r>
              <a:rPr lang="x-none" baseline="-25000" dirty="0"/>
              <a:t>HARQ</a:t>
            </a:r>
            <a:r>
              <a:rPr lang="en-US" baseline="-25000" dirty="0"/>
              <a:t>,max</a:t>
            </a:r>
            <a:r>
              <a:rPr lang="en-US" dirty="0"/>
              <a:t>=</a:t>
            </a:r>
            <a:r>
              <a:rPr lang="x-none" dirty="0"/>
              <a:t>TBD</a:t>
            </a:r>
            <a:endParaRPr lang="sv-SE" dirty="0"/>
          </a:p>
          <a:p>
            <a:pPr lvl="1"/>
            <a:r>
              <a:rPr lang="en-US" dirty="0"/>
              <a:t>UE behavior </a:t>
            </a:r>
            <a:r>
              <a:rPr lang="x-none" dirty="0"/>
              <a:t>upon </a:t>
            </a:r>
            <a:r>
              <a:rPr lang="en-US" dirty="0"/>
              <a:t>exceeding </a:t>
            </a:r>
            <a:r>
              <a:rPr lang="x-none" dirty="0">
                <a:sym typeface="Symbol" panose="05050102010706020507" pitchFamily="18" charset="2"/>
              </a:rPr>
              <a:t></a:t>
            </a:r>
            <a:r>
              <a:rPr lang="x-none" baseline="-25000" dirty="0"/>
              <a:t>HARQ</a:t>
            </a:r>
            <a:r>
              <a:rPr lang="en-US" baseline="-25000" dirty="0"/>
              <a:t>,max</a:t>
            </a:r>
            <a:r>
              <a:rPr lang="en-US" dirty="0"/>
              <a:t> : FFS (e.g., whether </a:t>
            </a:r>
            <a:r>
              <a:rPr lang="x-none" dirty="0"/>
              <a:t>which the UE may stop attempting to transmit HARQ feedback and may abandon the active TCI state switching procedure</a:t>
            </a:r>
            <a:r>
              <a:rPr lang="en-US" dirty="0"/>
              <a:t>)</a:t>
            </a:r>
            <a:endParaRPr lang="sv-SE" dirty="0"/>
          </a:p>
          <a:p>
            <a:pPr lvl="0"/>
            <a:endParaRPr lang="sv-SE" dirty="0"/>
          </a:p>
        </p:txBody>
      </p:sp>
    </p:spTree>
    <p:extLst>
      <p:ext uri="{BB962C8B-B14F-4D97-AF65-F5344CB8AC3E}">
        <p14:creationId xmlns:p14="http://schemas.microsoft.com/office/powerpoint/2010/main" val="343214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519452" cy="1145622"/>
          </a:xfrm>
        </p:spPr>
        <p:txBody>
          <a:bodyPr>
            <a:normAutofit fontScale="90000"/>
          </a:bodyPr>
          <a:lstStyle/>
          <a:p>
            <a:r>
              <a:rPr lang="en-US" dirty="0" err="1"/>
              <a:t>PSCell</a:t>
            </a:r>
            <a:r>
              <a:rPr lang="en-US" dirty="0"/>
              <a:t> Addition: Known/Unknown Target Cell Definition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x-none" dirty="0"/>
              <a:t>The known PSCell definition needs to be updated for NR-U</a:t>
            </a:r>
            <a:endParaRPr lang="sv-SE" dirty="0"/>
          </a:p>
          <a:p>
            <a:pPr lvl="0"/>
            <a:r>
              <a:rPr lang="en-US" dirty="0"/>
              <a:t>Measured SSB remains detectable according to the cell identification conditions in the occasions where the SSB is available at the UE</a:t>
            </a:r>
            <a:endParaRPr lang="sv-SE" dirty="0"/>
          </a:p>
          <a:p>
            <a:r>
              <a:rPr lang="en-US" dirty="0"/>
              <a:t>Investigate further: </a:t>
            </a:r>
            <a:endParaRPr lang="sv-SE" dirty="0"/>
          </a:p>
          <a:p>
            <a:pPr lvl="1"/>
            <a:r>
              <a:rPr lang="en-US" dirty="0"/>
              <a:t>The time between the reception of the </a:t>
            </a:r>
            <a:r>
              <a:rPr lang="en-US" dirty="0" err="1"/>
              <a:t>PSCell</a:t>
            </a:r>
            <a:r>
              <a:rPr lang="en-US" dirty="0"/>
              <a:t> configuration command and measurement/report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2163141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CSSF and Measurement Gaps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CSSF:</a:t>
            </a:r>
          </a:p>
          <a:p>
            <a:pPr lvl="1"/>
            <a:r>
              <a:rPr lang="en-US" dirty="0"/>
              <a:t>The </a:t>
            </a:r>
            <a:r>
              <a:rPr lang="en-US" dirty="0" err="1"/>
              <a:t>CSSF</a:t>
            </a:r>
            <a:r>
              <a:rPr lang="en-US" baseline="-25000" dirty="0" err="1"/>
              <a:t>within_gap,i</a:t>
            </a:r>
            <a:r>
              <a:rPr lang="en-US" dirty="0"/>
              <a:t> definition does not need to be updated for NR-U, except clarifying that the existing definition of CSSF applies to frequencies where CCA is performed as well as frequencies where CCA is not performed</a:t>
            </a:r>
          </a:p>
          <a:p>
            <a:r>
              <a:rPr lang="en-US" dirty="0"/>
              <a:t>Independent measurement gaps for NR-U:</a:t>
            </a:r>
          </a:p>
          <a:p>
            <a:pPr lvl="1"/>
            <a:r>
              <a:rPr lang="en-US" dirty="0"/>
              <a:t>If we have dedicated measurement gaps for NR-U, this allows for having independent CSSF for measurements within these gaps</a:t>
            </a:r>
            <a:endParaRPr lang="sv-SE" dirty="0"/>
          </a:p>
          <a:p>
            <a:pPr lvl="1"/>
            <a:r>
              <a:rPr lang="en-US" dirty="0"/>
              <a:t>Analyze the benefits and drawbacks until RAN4#93 (e.g., reduced measurement time for NR-U measurements, without increasing the measurement time for other measurements, etc.)</a:t>
            </a:r>
            <a:endParaRPr lang="sv-SE" dirty="0"/>
          </a:p>
        </p:txBody>
      </p:sp>
    </p:spTree>
    <p:extLst>
      <p:ext uri="{BB962C8B-B14F-4D97-AF65-F5344CB8AC3E}">
        <p14:creationId xmlns:p14="http://schemas.microsoft.com/office/powerpoint/2010/main" val="2401243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Measurements: UE </a:t>
            </a:r>
            <a:r>
              <a:rPr lang="en-US" dirty="0" err="1"/>
              <a:t>Behaviour</a:t>
            </a:r>
            <a:r>
              <a:rPr lang="en-US" dirty="0"/>
              <a:t> </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570384"/>
            <a:ext cx="10515600" cy="5108712"/>
          </a:xfrm>
        </p:spPr>
        <p:txBody>
          <a:bodyPr>
            <a:normAutofit/>
          </a:bodyPr>
          <a:lstStyle/>
          <a:p>
            <a:r>
              <a:rPr lang="en-US" dirty="0"/>
              <a:t>UE </a:t>
            </a:r>
            <a:r>
              <a:rPr lang="en-US" dirty="0" err="1"/>
              <a:t>behaviour</a:t>
            </a:r>
            <a:r>
              <a:rPr lang="en-US" dirty="0"/>
              <a:t> upon exceeding the maximum L in measurement requirements:</a:t>
            </a:r>
          </a:p>
          <a:p>
            <a:pPr lvl="1"/>
            <a:r>
              <a:rPr lang="x-none" dirty="0"/>
              <a:t>Upon </a:t>
            </a:r>
            <a:r>
              <a:rPr lang="en-US" dirty="0"/>
              <a:t>exceeding</a:t>
            </a:r>
            <a:r>
              <a:rPr lang="x-none" dirty="0"/>
              <a:t> the maximum acceptable number of DL LBT failures </a:t>
            </a:r>
            <a:r>
              <a:rPr lang="en-US" dirty="0"/>
              <a:t>over the corresponding period of time</a:t>
            </a:r>
            <a:r>
              <a:rPr lang="x-none" dirty="0"/>
              <a:t>, the UE has to restart the corresponding procedure, e.g., time index detection</a:t>
            </a:r>
            <a:r>
              <a:rPr lang="en-US" dirty="0"/>
              <a:t> and</a:t>
            </a:r>
            <a:r>
              <a:rPr lang="x-none" dirty="0"/>
              <a:t> measurements</a:t>
            </a:r>
            <a:endParaRPr lang="sv-SE" dirty="0"/>
          </a:p>
          <a:p>
            <a:pPr lvl="1"/>
            <a:r>
              <a:rPr lang="en-US" dirty="0"/>
              <a:t>FFS UE </a:t>
            </a:r>
            <a:r>
              <a:rPr lang="en-US" dirty="0" err="1"/>
              <a:t>behaviour</a:t>
            </a:r>
            <a:r>
              <a:rPr lang="en-US" dirty="0"/>
              <a:t> for PSS/SSS detection</a:t>
            </a:r>
          </a:p>
          <a:p>
            <a:endParaRPr lang="en-US" dirty="0"/>
          </a:p>
          <a:p>
            <a:endParaRPr lang="en-US" dirty="0"/>
          </a:p>
          <a:p>
            <a:endParaRPr lang="en-US" dirty="0"/>
          </a:p>
        </p:txBody>
      </p:sp>
    </p:spTree>
    <p:extLst>
      <p:ext uri="{BB962C8B-B14F-4D97-AF65-F5344CB8AC3E}">
        <p14:creationId xmlns:p14="http://schemas.microsoft.com/office/powerpoint/2010/main" val="635888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748058"/>
          </a:xfrm>
        </p:spPr>
        <p:txBody>
          <a:bodyPr/>
          <a:lstStyle/>
          <a:p>
            <a:r>
              <a:rPr lang="en-US" dirty="0"/>
              <a:t>Intra-Frequency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113184"/>
            <a:ext cx="10515600" cy="5565912"/>
          </a:xfrm>
        </p:spPr>
        <p:txBody>
          <a:bodyPr>
            <a:normAutofit/>
          </a:bodyPr>
          <a:lstStyle/>
          <a:p>
            <a:r>
              <a:rPr lang="en-US" sz="2000" dirty="0"/>
              <a:t>The following L-max values are to be decided in RAN4#93 for intra-frequency measurement requirements</a:t>
            </a:r>
          </a:p>
          <a:p>
            <a:pPr>
              <a:spcBef>
                <a:spcPts val="300"/>
              </a:spcBef>
            </a:pPr>
            <a:r>
              <a:rPr lang="en-US" sz="2000" dirty="0"/>
              <a:t>Other DRX ranges are not precluded</a:t>
            </a:r>
            <a:endParaRPr lang="sv-SE" dirty="0"/>
          </a:p>
          <a:p>
            <a:endParaRPr lang="en-US" sz="2000" dirty="0"/>
          </a:p>
          <a:p>
            <a:endParaRPr lang="en-US" dirty="0"/>
          </a:p>
          <a:p>
            <a:endParaRPr lang="en-US" dirty="0"/>
          </a:p>
        </p:txBody>
      </p:sp>
      <p:graphicFrame>
        <p:nvGraphicFramePr>
          <p:cNvPr id="8" name="Table 7">
            <a:extLst>
              <a:ext uri="{FF2B5EF4-FFF2-40B4-BE49-F238E27FC236}">
                <a16:creationId xmlns:a16="http://schemas.microsoft.com/office/drawing/2014/main" id="{674502EA-C447-4EBD-8CE6-F2EF9F45F018}"/>
              </a:ext>
            </a:extLst>
          </p:cNvPr>
          <p:cNvGraphicFramePr>
            <a:graphicFrameLocks noGrp="1"/>
          </p:cNvGraphicFramePr>
          <p:nvPr>
            <p:extLst>
              <p:ext uri="{D42A27DB-BD31-4B8C-83A1-F6EECF244321}">
                <p14:modId xmlns:p14="http://schemas.microsoft.com/office/powerpoint/2010/main" val="3316584938"/>
              </p:ext>
            </p:extLst>
          </p:nvPr>
        </p:nvGraphicFramePr>
        <p:xfrm>
          <a:off x="1285461" y="2135553"/>
          <a:ext cx="9263627" cy="4543543"/>
        </p:xfrm>
        <a:graphic>
          <a:graphicData uri="http://schemas.openxmlformats.org/drawingml/2006/table">
            <a:tbl>
              <a:tblPr firstRow="1" firstCol="1" bandRow="1">
                <a:tableStyleId>{5C22544A-7EE6-4342-B048-85BDC9FD1C3A}</a:tableStyleId>
              </a:tblPr>
              <a:tblGrid>
                <a:gridCol w="1475890">
                  <a:extLst>
                    <a:ext uri="{9D8B030D-6E8A-4147-A177-3AD203B41FA5}">
                      <a16:colId xmlns:a16="http://schemas.microsoft.com/office/drawing/2014/main" val="576279582"/>
                    </a:ext>
                  </a:extLst>
                </a:gridCol>
                <a:gridCol w="1065790">
                  <a:extLst>
                    <a:ext uri="{9D8B030D-6E8A-4147-A177-3AD203B41FA5}">
                      <a16:colId xmlns:a16="http://schemas.microsoft.com/office/drawing/2014/main" val="2396632906"/>
                    </a:ext>
                  </a:extLst>
                </a:gridCol>
                <a:gridCol w="1645238">
                  <a:extLst>
                    <a:ext uri="{9D8B030D-6E8A-4147-A177-3AD203B41FA5}">
                      <a16:colId xmlns:a16="http://schemas.microsoft.com/office/drawing/2014/main" val="1878674095"/>
                    </a:ext>
                  </a:extLst>
                </a:gridCol>
                <a:gridCol w="2053708">
                  <a:extLst>
                    <a:ext uri="{9D8B030D-6E8A-4147-A177-3AD203B41FA5}">
                      <a16:colId xmlns:a16="http://schemas.microsoft.com/office/drawing/2014/main" val="93093130"/>
                    </a:ext>
                  </a:extLst>
                </a:gridCol>
                <a:gridCol w="3023001">
                  <a:extLst>
                    <a:ext uri="{9D8B030D-6E8A-4147-A177-3AD203B41FA5}">
                      <a16:colId xmlns:a16="http://schemas.microsoft.com/office/drawing/2014/main" val="2259191543"/>
                    </a:ext>
                  </a:extLst>
                </a:gridCol>
              </a:tblGrid>
              <a:tr h="215383">
                <a:tc rowSpan="2">
                  <a:txBody>
                    <a:bodyPr/>
                    <a:lstStyle/>
                    <a:p>
                      <a:pPr algn="ctr">
                        <a:spcAft>
                          <a:spcPts val="0"/>
                        </a:spcAft>
                      </a:pPr>
                      <a:r>
                        <a:rPr lang="en-US" sz="1400" b="1" dirty="0">
                          <a:effectLst/>
                        </a:rPr>
                        <a:t>Procedure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rowSpan="2">
                  <a:txBody>
                    <a:bodyPr/>
                    <a:lstStyle/>
                    <a:p>
                      <a:pPr algn="ctr">
                        <a:spcAft>
                          <a:spcPts val="0"/>
                        </a:spcAft>
                      </a:pPr>
                      <a:r>
                        <a:rPr lang="en-US" sz="1400" b="1" dirty="0">
                          <a:effectLst/>
                        </a:rPr>
                        <a:t>Rel-15 samples</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gridSpan="3">
                  <a:txBody>
                    <a:bodyPr/>
                    <a:lstStyle/>
                    <a:p>
                      <a:pPr algn="ctr">
                        <a:spcAft>
                          <a:spcPts val="0"/>
                        </a:spcAft>
                      </a:pPr>
                      <a:r>
                        <a:rPr lang="en-US" sz="1400" b="1" dirty="0">
                          <a:effectLst/>
                        </a:rPr>
                        <a:t>Maximum number of DL LBT failures</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8526168"/>
                  </a:ext>
                </a:extLst>
              </a:tr>
              <a:tr h="209367">
                <a:tc vMerge="1">
                  <a:txBody>
                    <a:bodyPr/>
                    <a:lstStyle/>
                    <a:p>
                      <a:endParaRPr lang="sv-SE"/>
                    </a:p>
                  </a:txBody>
                  <a:tcPr/>
                </a:tc>
                <a:tc vMerge="1">
                  <a:txBody>
                    <a:bodyPr/>
                    <a:lstStyle/>
                    <a:p>
                      <a:endParaRPr lang="sv-SE"/>
                    </a:p>
                  </a:txBody>
                  <a:tcPr/>
                </a:tc>
                <a:tc>
                  <a:txBody>
                    <a:bodyPr/>
                    <a:lstStyle/>
                    <a:p>
                      <a:pPr algn="ctr">
                        <a:spcAft>
                          <a:spcPts val="0"/>
                        </a:spcAft>
                      </a:pPr>
                      <a:r>
                        <a:rPr lang="en-US" sz="1400" b="1" dirty="0">
                          <a:effectLst/>
                        </a:rPr>
                        <a:t>Parameter name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lgn="ctr">
                        <a:spcAft>
                          <a:spcPts val="0"/>
                        </a:spcAft>
                      </a:pPr>
                      <a:r>
                        <a:rPr lang="en-US" sz="1400" b="1" dirty="0">
                          <a:effectLst/>
                        </a:rPr>
                        <a:t>Parameter value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602494567"/>
                  </a:ext>
                </a:extLst>
              </a:tr>
              <a:tr h="143987">
                <a:tc rowSpan="3">
                  <a:txBody>
                    <a:bodyPr/>
                    <a:lstStyle/>
                    <a:p>
                      <a:pPr>
                        <a:spcAft>
                          <a:spcPts val="0"/>
                        </a:spcAft>
                      </a:pPr>
                      <a:r>
                        <a:rPr lang="en-US" sz="1000" dirty="0">
                          <a:effectLst/>
                        </a:rPr>
                        <a:t>PSS/SSS detection, no gaps</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PSS/SSS,max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,T</a:t>
                      </a:r>
                      <a:r>
                        <a:rPr lang="en-US" sz="1000" baseline="-25000" dirty="0">
                          <a:effectLst/>
                        </a:rPr>
                        <a:t>SMTC</a:t>
                      </a:r>
                      <a:r>
                        <a:rPr lang="en-US" sz="1000" dirty="0">
                          <a:effectLst/>
                        </a:rPr>
                        <a:t>)≤40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42940691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40&lt;Max(T</a:t>
                      </a:r>
                      <a:r>
                        <a:rPr lang="en-US" sz="1000" baseline="-25000" dirty="0">
                          <a:effectLst/>
                        </a:rPr>
                        <a:t>DRX</a:t>
                      </a:r>
                      <a:r>
                        <a:rPr lang="en-US" sz="1000" dirty="0">
                          <a:effectLst/>
                        </a:rPr>
                        <a:t>,T</a:t>
                      </a:r>
                      <a:r>
                        <a:rPr lang="en-US" sz="1000" baseline="-25000" dirty="0">
                          <a:effectLst/>
                        </a:rPr>
                        <a:t>SMTC</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248572285"/>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485158440"/>
                  </a:ext>
                </a:extLst>
              </a:tr>
              <a:tr h="143987">
                <a:tc rowSpan="3">
                  <a:txBody>
                    <a:bodyPr/>
                    <a:lstStyle/>
                    <a:p>
                      <a:pPr>
                        <a:spcAft>
                          <a:spcPts val="0"/>
                        </a:spcAft>
                      </a:pPr>
                      <a:r>
                        <a:rPr lang="en-US" sz="1000">
                          <a:effectLst/>
                        </a:rPr>
                        <a:t>PSS/SSS detection for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dirty="0">
                          <a:effectLst/>
                        </a:rPr>
                        <a:t>L</a:t>
                      </a:r>
                      <a:r>
                        <a:rPr lang="en-US" sz="1400" baseline="-25000" dirty="0">
                          <a:effectLst/>
                        </a:rPr>
                        <a:t>PSS/</a:t>
                      </a:r>
                      <a:r>
                        <a:rPr lang="en-US" sz="1400" baseline="-25000" dirty="0" err="1">
                          <a:effectLst/>
                        </a:rPr>
                        <a:t>SSS,deact,max</a:t>
                      </a:r>
                      <a:endParaRPr lang="sv-SE" sz="14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55614040"/>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56546803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225950765"/>
                  </a:ext>
                </a:extLst>
              </a:tr>
              <a:tr h="143987">
                <a:tc rowSpan="3">
                  <a:txBody>
                    <a:bodyPr/>
                    <a:lstStyle/>
                    <a:p>
                      <a:pPr>
                        <a:spcAft>
                          <a:spcPts val="0"/>
                        </a:spcAft>
                      </a:pPr>
                      <a:r>
                        <a:rPr lang="en-US" sz="1000">
                          <a:effectLst/>
                        </a:rPr>
                        <a:t>Time index detection,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673889903"/>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44790378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680243519"/>
                  </a:ext>
                </a:extLst>
              </a:tr>
              <a:tr h="143987">
                <a:tc rowSpan="3">
                  <a:txBody>
                    <a:bodyPr/>
                    <a:lstStyle/>
                    <a:p>
                      <a:pPr>
                        <a:spcAft>
                          <a:spcPts val="0"/>
                        </a:spcAft>
                      </a:pPr>
                      <a:r>
                        <a:rPr lang="en-US" sz="1000">
                          <a:effectLst/>
                        </a:rPr>
                        <a:t>Time index detection for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ind,deact,max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114180043"/>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9673632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127631177"/>
                  </a:ext>
                </a:extLst>
              </a:tr>
              <a:tr h="143987">
                <a:tc rowSpan="3">
                  <a:txBody>
                    <a:bodyPr/>
                    <a:lstStyle/>
                    <a:p>
                      <a:pPr>
                        <a:spcAft>
                          <a:spcPts val="0"/>
                        </a:spcAft>
                      </a:pPr>
                      <a:r>
                        <a:rPr lang="en-US" sz="1000">
                          <a:effectLst/>
                        </a:rPr>
                        <a:t>Measurement,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meas,max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79127965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T</a:t>
                      </a:r>
                      <a:r>
                        <a:rPr lang="en-US" sz="1000" baseline="-25000" dirty="0">
                          <a:effectLst/>
                        </a:rPr>
                        <a:t>SMTC</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98181051"/>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680067785"/>
                  </a:ext>
                </a:extLst>
              </a:tr>
              <a:tr h="143987">
                <a:tc rowSpan="3">
                  <a:txBody>
                    <a:bodyPr/>
                    <a:lstStyle/>
                    <a:p>
                      <a:pPr>
                        <a:spcAft>
                          <a:spcPts val="0"/>
                        </a:spcAft>
                      </a:pPr>
                      <a:r>
                        <a:rPr lang="en-US" sz="1000">
                          <a:effectLst/>
                        </a:rPr>
                        <a:t>Measurement on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meas,deact,max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717353316"/>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a:t>
                      </a:r>
                      <a:r>
                        <a:rPr lang="en-US" sz="1000" dirty="0" err="1">
                          <a:effectLst/>
                        </a:rPr>
                        <a:t>measCycleSCell</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65915685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919486873"/>
                  </a:ext>
                </a:extLst>
              </a:tr>
              <a:tr h="143987">
                <a:tc rowSpan="3">
                  <a:txBody>
                    <a:bodyPr/>
                    <a:lstStyle/>
                    <a:p>
                      <a:pPr>
                        <a:spcAft>
                          <a:spcPts val="0"/>
                        </a:spcAft>
                      </a:pPr>
                      <a:r>
                        <a:rPr lang="en-US" sz="1000">
                          <a:effectLst/>
                        </a:rPr>
                        <a:t>PSS/SSS detection, with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PSS/SSS,gaps,max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24362316"/>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40&lt;Max(T</a:t>
                      </a:r>
                      <a:r>
                        <a:rPr lang="en-US" sz="1000" baseline="-25000" dirty="0">
                          <a:effectLst/>
                        </a:rPr>
                        <a:t>DRX</a:t>
                      </a:r>
                      <a:r>
                        <a:rPr lang="en-US" sz="1000" dirty="0">
                          <a:effectLst/>
                        </a:rPr>
                        <a:t>,T</a:t>
                      </a:r>
                      <a:r>
                        <a:rPr lang="en-US" sz="1000" baseline="-25000" dirty="0">
                          <a:effectLst/>
                        </a:rPr>
                        <a:t>SMTC</a:t>
                      </a:r>
                      <a:r>
                        <a:rPr lang="en-US" sz="1000" dirty="0">
                          <a:effectLst/>
                        </a:rPr>
                        <a:t>, MGRP)≤320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7904316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796392133"/>
                  </a:ext>
                </a:extLst>
              </a:tr>
              <a:tr h="143987">
                <a:tc rowSpan="3">
                  <a:txBody>
                    <a:bodyPr/>
                    <a:lstStyle/>
                    <a:p>
                      <a:pPr>
                        <a:spcAft>
                          <a:spcPts val="0"/>
                        </a:spcAft>
                      </a:pPr>
                      <a:r>
                        <a:rPr lang="en-US" sz="1000">
                          <a:effectLst/>
                        </a:rPr>
                        <a:t>Time index detection, with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ind,gaps,max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 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57147477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 MGRP)≤320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982845961"/>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16651045"/>
                  </a:ext>
                </a:extLst>
              </a:tr>
              <a:tr h="143987">
                <a:tc rowSpan="3">
                  <a:txBody>
                    <a:bodyPr/>
                    <a:lstStyle/>
                    <a:p>
                      <a:pPr>
                        <a:spcAft>
                          <a:spcPts val="0"/>
                        </a:spcAft>
                      </a:pPr>
                      <a:r>
                        <a:rPr lang="en-US" sz="1000" dirty="0">
                          <a:effectLst/>
                        </a:rPr>
                        <a:t>Measurement, with gaps</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dirty="0" err="1">
                          <a:effectLst/>
                        </a:rPr>
                        <a:t>L</a:t>
                      </a:r>
                      <a:r>
                        <a:rPr lang="en-US" sz="1400" baseline="-25000" dirty="0" err="1">
                          <a:effectLst/>
                        </a:rPr>
                        <a:t>meas,gaps,max</a:t>
                      </a:r>
                      <a:endParaRPr lang="sv-SE" sz="14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 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85564400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T</a:t>
                      </a:r>
                      <a:r>
                        <a:rPr lang="en-US" sz="1000" baseline="-25000" dirty="0">
                          <a:effectLst/>
                        </a:rPr>
                        <a:t>SMTC</a:t>
                      </a:r>
                      <a:r>
                        <a:rPr lang="en-US" sz="1000" dirty="0">
                          <a:effectLst/>
                        </a:rPr>
                        <a:t>, MGRP)≤320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149990008"/>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031241932"/>
                  </a:ext>
                </a:extLst>
              </a:tr>
            </a:tbl>
          </a:graphicData>
        </a:graphic>
      </p:graphicFrame>
    </p:spTree>
    <p:extLst>
      <p:ext uri="{BB962C8B-B14F-4D97-AF65-F5344CB8AC3E}">
        <p14:creationId xmlns:p14="http://schemas.microsoft.com/office/powerpoint/2010/main" val="2708291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748058"/>
          </a:xfrm>
        </p:spPr>
        <p:txBody>
          <a:bodyPr/>
          <a:lstStyle/>
          <a:p>
            <a:r>
              <a:rPr lang="en-US" dirty="0"/>
              <a:t>Inter-Frequency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113184"/>
            <a:ext cx="10515600" cy="5565912"/>
          </a:xfrm>
        </p:spPr>
        <p:txBody>
          <a:bodyPr>
            <a:normAutofit/>
          </a:bodyPr>
          <a:lstStyle/>
          <a:p>
            <a:r>
              <a:rPr lang="en-US" dirty="0"/>
              <a:t>The following L-max values are to be decided in RAN4#93 for inter-frequency measurement requirements</a:t>
            </a:r>
          </a:p>
          <a:p>
            <a:r>
              <a:rPr lang="en-US" dirty="0"/>
              <a:t>Other DRX ranges are not precluded</a:t>
            </a:r>
            <a:endParaRPr lang="sv-SE" dirty="0"/>
          </a:p>
          <a:p>
            <a:endParaRPr lang="en-US" sz="2000" dirty="0"/>
          </a:p>
          <a:p>
            <a:endParaRPr lang="en-US" dirty="0"/>
          </a:p>
          <a:p>
            <a:endParaRPr lang="en-US" dirty="0"/>
          </a:p>
        </p:txBody>
      </p:sp>
      <p:graphicFrame>
        <p:nvGraphicFramePr>
          <p:cNvPr id="4" name="Table 3">
            <a:extLst>
              <a:ext uri="{FF2B5EF4-FFF2-40B4-BE49-F238E27FC236}">
                <a16:creationId xmlns:a16="http://schemas.microsoft.com/office/drawing/2014/main" id="{94E9DE54-82DF-4FBD-8A02-072751DD9676}"/>
              </a:ext>
            </a:extLst>
          </p:cNvPr>
          <p:cNvGraphicFramePr>
            <a:graphicFrameLocks noGrp="1"/>
          </p:cNvGraphicFramePr>
          <p:nvPr>
            <p:extLst>
              <p:ext uri="{D42A27DB-BD31-4B8C-83A1-F6EECF244321}">
                <p14:modId xmlns:p14="http://schemas.microsoft.com/office/powerpoint/2010/main" val="1905830496"/>
              </p:ext>
            </p:extLst>
          </p:nvPr>
        </p:nvGraphicFramePr>
        <p:xfrm>
          <a:off x="1141273" y="2916479"/>
          <a:ext cx="9720345" cy="2539365"/>
        </p:xfrm>
        <a:graphic>
          <a:graphicData uri="http://schemas.openxmlformats.org/drawingml/2006/table">
            <a:tbl>
              <a:tblPr firstRow="1" firstCol="1" bandRow="1">
                <a:tableStyleId>{5C22544A-7EE6-4342-B048-85BDC9FD1C3A}</a:tableStyleId>
              </a:tblPr>
              <a:tblGrid>
                <a:gridCol w="1411770">
                  <a:extLst>
                    <a:ext uri="{9D8B030D-6E8A-4147-A177-3AD203B41FA5}">
                      <a16:colId xmlns:a16="http://schemas.microsoft.com/office/drawing/2014/main" val="3081760089"/>
                    </a:ext>
                  </a:extLst>
                </a:gridCol>
                <a:gridCol w="1202221">
                  <a:extLst>
                    <a:ext uri="{9D8B030D-6E8A-4147-A177-3AD203B41FA5}">
                      <a16:colId xmlns:a16="http://schemas.microsoft.com/office/drawing/2014/main" val="1091481433"/>
                    </a:ext>
                  </a:extLst>
                </a:gridCol>
                <a:gridCol w="1639957">
                  <a:extLst>
                    <a:ext uri="{9D8B030D-6E8A-4147-A177-3AD203B41FA5}">
                      <a16:colId xmlns:a16="http://schemas.microsoft.com/office/drawing/2014/main" val="3637070504"/>
                    </a:ext>
                  </a:extLst>
                </a:gridCol>
                <a:gridCol w="2294355">
                  <a:extLst>
                    <a:ext uri="{9D8B030D-6E8A-4147-A177-3AD203B41FA5}">
                      <a16:colId xmlns:a16="http://schemas.microsoft.com/office/drawing/2014/main" val="899768331"/>
                    </a:ext>
                  </a:extLst>
                </a:gridCol>
                <a:gridCol w="3172042">
                  <a:extLst>
                    <a:ext uri="{9D8B030D-6E8A-4147-A177-3AD203B41FA5}">
                      <a16:colId xmlns:a16="http://schemas.microsoft.com/office/drawing/2014/main" val="3562123632"/>
                    </a:ext>
                  </a:extLst>
                </a:gridCol>
              </a:tblGrid>
              <a:tr h="309880">
                <a:tc rowSpan="2">
                  <a:txBody>
                    <a:bodyPr/>
                    <a:lstStyle/>
                    <a:p>
                      <a:pPr algn="ctr">
                        <a:spcAft>
                          <a:spcPts val="0"/>
                        </a:spcAft>
                      </a:pPr>
                      <a:r>
                        <a:rPr lang="en-US" sz="1400" b="1" dirty="0">
                          <a:effectLst/>
                        </a:rPr>
                        <a:t>Procedure</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spcAft>
                          <a:spcPts val="0"/>
                        </a:spcAft>
                      </a:pPr>
                      <a:r>
                        <a:rPr lang="en-US" sz="1400" b="1">
                          <a:effectLst/>
                        </a:rPr>
                        <a:t>Rel-15 samples</a:t>
                      </a:r>
                      <a:endParaRPr lang="sv-SE" sz="1400" b="1">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spcAft>
                          <a:spcPts val="0"/>
                        </a:spcAft>
                      </a:pPr>
                      <a:r>
                        <a:rPr lang="en-US" sz="1400">
                          <a:effectLst/>
                        </a:rPr>
                        <a:t>Maximum number of DL LBT failures</a:t>
                      </a:r>
                      <a:endParaRPr lang="sv-SE" sz="1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03408817"/>
                  </a:ext>
                </a:extLst>
              </a:tr>
              <a:tr h="309245">
                <a:tc vMerge="1">
                  <a:txBody>
                    <a:bodyPr/>
                    <a:lstStyle/>
                    <a:p>
                      <a:endParaRPr lang="sv-SE"/>
                    </a:p>
                  </a:txBody>
                  <a:tcPr/>
                </a:tc>
                <a:tc vMerge="1">
                  <a:txBody>
                    <a:bodyPr/>
                    <a:lstStyle/>
                    <a:p>
                      <a:endParaRPr lang="sv-SE"/>
                    </a:p>
                  </a:txBody>
                  <a:tcPr/>
                </a:tc>
                <a:tc>
                  <a:txBody>
                    <a:bodyPr/>
                    <a:lstStyle/>
                    <a:p>
                      <a:pPr algn="ctr">
                        <a:spcAft>
                          <a:spcPts val="0"/>
                        </a:spcAft>
                      </a:pPr>
                      <a:r>
                        <a:rPr lang="en-US" sz="1400" b="1" dirty="0">
                          <a:effectLst/>
                        </a:rPr>
                        <a:t>Parameter name</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400" b="1">
                          <a:effectLst/>
                        </a:rPr>
                        <a:t>Parameter value</a:t>
                      </a:r>
                      <a:endParaRPr lang="sv-SE" sz="1400" b="1">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73253878"/>
                  </a:ext>
                </a:extLst>
              </a:tr>
              <a:tr h="100330">
                <a:tc rowSpan="3">
                  <a:txBody>
                    <a:bodyPr/>
                    <a:lstStyle/>
                    <a:p>
                      <a:pPr>
                        <a:spcAft>
                          <a:spcPts val="0"/>
                        </a:spcAft>
                      </a:pPr>
                      <a:r>
                        <a:rPr lang="en-US" sz="1400">
                          <a:effectLst/>
                        </a:rPr>
                        <a:t>PSS/SSS detection,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L</a:t>
                      </a:r>
                      <a:r>
                        <a:rPr lang="en-US" sz="1400" baseline="-25000">
                          <a:effectLst/>
                        </a:rPr>
                        <a:t>PSS/SSS,gaps,max</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Max(T</a:t>
                      </a:r>
                      <a:r>
                        <a:rPr lang="en-US" sz="1400" baseline="-25000" dirty="0">
                          <a:effectLst/>
                        </a:rPr>
                        <a:t>DRX</a:t>
                      </a:r>
                      <a:r>
                        <a:rPr lang="en-US" sz="1400" dirty="0">
                          <a:effectLst/>
                        </a:rPr>
                        <a:t>,T</a:t>
                      </a:r>
                      <a:r>
                        <a:rPr lang="en-US" sz="1400" baseline="-25000" dirty="0">
                          <a:effectLst/>
                        </a:rPr>
                        <a:t>SMTC</a:t>
                      </a:r>
                      <a:r>
                        <a:rPr lang="en-US" sz="1400" dirty="0">
                          <a:effectLst/>
                        </a:rPr>
                        <a:t>, MGRP)≤40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4784673"/>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40&lt;Max(T</a:t>
                      </a:r>
                      <a:r>
                        <a:rPr lang="en-US" sz="1400" baseline="-25000" dirty="0">
                          <a:effectLst/>
                        </a:rPr>
                        <a:t>DRX</a:t>
                      </a:r>
                      <a:r>
                        <a:rPr lang="en-US" sz="1400" dirty="0">
                          <a:effectLst/>
                        </a:rPr>
                        <a:t>,T</a:t>
                      </a:r>
                      <a:r>
                        <a:rPr lang="en-US" sz="1400" baseline="-25000" dirty="0">
                          <a:effectLst/>
                        </a:rPr>
                        <a:t>SMTC</a:t>
                      </a:r>
                      <a:r>
                        <a:rPr lang="en-US" sz="1400" dirty="0">
                          <a:effectLst/>
                        </a:rPr>
                        <a:t>, MGRP)≤320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45905948"/>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a:t>
                      </a:r>
                      <a:r>
                        <a:rPr lang="en-US" sz="1400" baseline="-25000">
                          <a:effectLst/>
                        </a:rPr>
                        <a:t>DRX</a:t>
                      </a:r>
                      <a:r>
                        <a:rPr lang="en-US" sz="1400">
                          <a:effectLst/>
                        </a:rPr>
                        <a:t>&gt;320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71246163"/>
                  </a:ext>
                </a:extLst>
              </a:tr>
              <a:tr h="100330">
                <a:tc rowSpan="3">
                  <a:txBody>
                    <a:bodyPr/>
                    <a:lstStyle/>
                    <a:p>
                      <a:pPr>
                        <a:spcAft>
                          <a:spcPts val="0"/>
                        </a:spcAft>
                      </a:pPr>
                      <a:r>
                        <a:rPr lang="en-US" sz="1400">
                          <a:effectLst/>
                        </a:rPr>
                        <a:t>Time index detection,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3</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L</a:t>
                      </a:r>
                      <a:r>
                        <a:rPr lang="en-US" sz="1400" baseline="-25000">
                          <a:effectLst/>
                        </a:rPr>
                        <a:t>ind,gaps,max</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Max(T</a:t>
                      </a:r>
                      <a:r>
                        <a:rPr lang="en-US" sz="1400" baseline="-25000">
                          <a:effectLst/>
                        </a:rPr>
                        <a:t>DRX</a:t>
                      </a:r>
                      <a:r>
                        <a:rPr lang="en-US" sz="1400">
                          <a:effectLst/>
                        </a:rPr>
                        <a:t>, T</a:t>
                      </a:r>
                      <a:r>
                        <a:rPr lang="en-US" sz="1400" baseline="-25000">
                          <a:effectLst/>
                        </a:rPr>
                        <a:t>SMTC</a:t>
                      </a:r>
                      <a:r>
                        <a:rPr lang="en-US" sz="1400">
                          <a:effectLst/>
                        </a:rPr>
                        <a:t>, MGRP)≤40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46361249"/>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40&lt; Max(T</a:t>
                      </a:r>
                      <a:r>
                        <a:rPr lang="en-US" sz="1400" baseline="-25000">
                          <a:effectLst/>
                        </a:rPr>
                        <a:t>DRX</a:t>
                      </a:r>
                      <a:r>
                        <a:rPr lang="en-US" sz="1400">
                          <a:effectLst/>
                        </a:rPr>
                        <a:t>, T</a:t>
                      </a:r>
                      <a:r>
                        <a:rPr lang="en-US" sz="1400" baseline="-25000">
                          <a:effectLst/>
                        </a:rPr>
                        <a:t>SMTC</a:t>
                      </a:r>
                      <a:r>
                        <a:rPr lang="en-US" sz="1400">
                          <a:effectLst/>
                        </a:rPr>
                        <a:t>, MGRP)≤320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43468373"/>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a:t>
                      </a:r>
                      <a:r>
                        <a:rPr lang="en-US" sz="1400" baseline="-25000">
                          <a:effectLst/>
                        </a:rPr>
                        <a:t>DRX</a:t>
                      </a:r>
                      <a:r>
                        <a:rPr lang="en-US" sz="1400">
                          <a:effectLst/>
                        </a:rPr>
                        <a:t>&gt;320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29334077"/>
                  </a:ext>
                </a:extLst>
              </a:tr>
              <a:tr h="100330">
                <a:tc rowSpan="3">
                  <a:txBody>
                    <a:bodyPr/>
                    <a:lstStyle/>
                    <a:p>
                      <a:pPr>
                        <a:spcAft>
                          <a:spcPts val="0"/>
                        </a:spcAft>
                      </a:pPr>
                      <a:r>
                        <a:rPr lang="en-US" sz="1400">
                          <a:effectLst/>
                        </a:rPr>
                        <a:t>Measurement,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dirty="0" err="1">
                          <a:effectLst/>
                        </a:rPr>
                        <a:t>L</a:t>
                      </a:r>
                      <a:r>
                        <a:rPr lang="en-US" sz="1400" baseline="-25000" dirty="0" err="1">
                          <a:effectLst/>
                        </a:rPr>
                        <a:t>meas,gaps,max</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Max(T</a:t>
                      </a:r>
                      <a:r>
                        <a:rPr lang="en-US" sz="1400" baseline="-25000">
                          <a:effectLst/>
                        </a:rPr>
                        <a:t>DRX</a:t>
                      </a:r>
                      <a:r>
                        <a:rPr lang="en-US" sz="1400">
                          <a:effectLst/>
                        </a:rPr>
                        <a:t>, T</a:t>
                      </a:r>
                      <a:r>
                        <a:rPr lang="en-US" sz="1400" baseline="-25000">
                          <a:effectLst/>
                        </a:rPr>
                        <a:t>SMTC</a:t>
                      </a:r>
                      <a:r>
                        <a:rPr lang="en-US" sz="1400">
                          <a:effectLst/>
                        </a:rPr>
                        <a:t>, MGRP)≤40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74303005"/>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dirty="0">
                          <a:effectLst/>
                        </a:rPr>
                        <a:t>TBD</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40&lt; Max(T</a:t>
                      </a:r>
                      <a:r>
                        <a:rPr lang="en-US" sz="1400" baseline="-25000">
                          <a:effectLst/>
                        </a:rPr>
                        <a:t>DRX</a:t>
                      </a:r>
                      <a:r>
                        <a:rPr lang="en-US" sz="1400">
                          <a:effectLst/>
                        </a:rPr>
                        <a:t>, T</a:t>
                      </a:r>
                      <a:r>
                        <a:rPr lang="en-US" sz="1400" baseline="-25000">
                          <a:effectLst/>
                        </a:rPr>
                        <a:t>SMTC</a:t>
                      </a:r>
                      <a:r>
                        <a:rPr lang="en-US" sz="1400">
                          <a:effectLst/>
                        </a:rPr>
                        <a:t>, MGRP)≤320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61575016"/>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dirty="0">
                          <a:effectLst/>
                        </a:rPr>
                        <a:t>TBD</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T</a:t>
                      </a:r>
                      <a:r>
                        <a:rPr lang="en-US" sz="1400" baseline="-25000" dirty="0">
                          <a:effectLst/>
                        </a:rPr>
                        <a:t>DRX</a:t>
                      </a:r>
                      <a:r>
                        <a:rPr lang="en-US" sz="1400" dirty="0">
                          <a:effectLst/>
                        </a:rPr>
                        <a:t>&gt;320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59641412"/>
                  </a:ext>
                </a:extLst>
              </a:tr>
            </a:tbl>
          </a:graphicData>
        </a:graphic>
      </p:graphicFrame>
    </p:spTree>
    <p:extLst>
      <p:ext uri="{BB962C8B-B14F-4D97-AF65-F5344CB8AC3E}">
        <p14:creationId xmlns:p14="http://schemas.microsoft.com/office/powerpoint/2010/main" val="27782409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Further Agreements</a:t>
            </a:r>
          </a:p>
        </p:txBody>
      </p:sp>
    </p:spTree>
    <p:extLst>
      <p:ext uri="{BB962C8B-B14F-4D97-AF65-F5344CB8AC3E}">
        <p14:creationId xmlns:p14="http://schemas.microsoft.com/office/powerpoint/2010/main" val="3243753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RSSI and Channel Occupancy</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r>
              <a:rPr lang="en-US" dirty="0"/>
              <a:t>RAN4 to decide the measurement gap patterns applicable for RSSI and channel occupancy measurements and specify the applicability, considering the further progress in other working groups, e.g.,  on RSSI measurement time configuration periodicities </a:t>
            </a:r>
            <a:endParaRPr lang="sv-SE" dirty="0"/>
          </a:p>
          <a:p>
            <a:pPr lvl="0"/>
            <a:r>
              <a:rPr lang="en-US" dirty="0"/>
              <a:t>RAN4 to define measurement reporting mapping for RSSI</a:t>
            </a:r>
          </a:p>
          <a:p>
            <a:pPr lvl="0"/>
            <a:r>
              <a:rPr lang="en-US" dirty="0"/>
              <a:t>FFS whether measurement report mapping is needed for channel occupancy, depending on its definition to be decided by other groups</a:t>
            </a:r>
            <a:endParaRPr lang="sv-SE" dirty="0"/>
          </a:p>
          <a:p>
            <a:endParaRPr lang="sv-SE" dirty="0"/>
          </a:p>
        </p:txBody>
      </p:sp>
    </p:spTree>
    <p:extLst>
      <p:ext uri="{BB962C8B-B14F-4D97-AF65-F5344CB8AC3E}">
        <p14:creationId xmlns:p14="http://schemas.microsoft.com/office/powerpoint/2010/main" val="2226933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Active BWP Switching</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109330" y="1825625"/>
            <a:ext cx="11244470" cy="4667250"/>
          </a:xfrm>
        </p:spPr>
        <p:txBody>
          <a:bodyPr>
            <a:normAutofit/>
          </a:bodyPr>
          <a:lstStyle/>
          <a:p>
            <a:pPr lvl="1"/>
            <a:r>
              <a:rPr lang="x-none" dirty="0"/>
              <a:t>If the delay due to the DL LBT failure </a:t>
            </a:r>
            <a:r>
              <a:rPr lang="sv-SE" dirty="0"/>
              <a:t>in the target BWP </a:t>
            </a:r>
            <a:r>
              <a:rPr lang="x-none" dirty="0"/>
              <a:t>becomes too long then</a:t>
            </a:r>
            <a:r>
              <a:rPr lang="sv-SE" dirty="0"/>
              <a:t>:</a:t>
            </a:r>
          </a:p>
          <a:p>
            <a:pPr lvl="2"/>
            <a:r>
              <a:rPr lang="sv-SE" dirty="0"/>
              <a:t>Some </a:t>
            </a:r>
            <a:r>
              <a:rPr lang="x-none" dirty="0"/>
              <a:t>UE may not have a valid scheduling grant for transmitting in UL there may be additional delay to receive the grant for transmitting PUSCH</a:t>
            </a:r>
            <a:endParaRPr lang="sv-SE" dirty="0"/>
          </a:p>
          <a:p>
            <a:pPr lvl="2"/>
            <a:r>
              <a:rPr lang="sv-SE" dirty="0"/>
              <a:t>Some </a:t>
            </a:r>
            <a:r>
              <a:rPr lang="x-none" dirty="0"/>
              <a:t>UE </a:t>
            </a:r>
            <a:r>
              <a:rPr lang="sv-SE" dirty="0"/>
              <a:t>may</a:t>
            </a:r>
            <a:r>
              <a:rPr lang="x-none" dirty="0"/>
              <a:t> need to perform AGC setting</a:t>
            </a:r>
            <a:endParaRPr lang="sv-SE" dirty="0"/>
          </a:p>
          <a:p>
            <a:pPr lvl="1"/>
            <a:endParaRPr lang="en-US" dirty="0"/>
          </a:p>
          <a:p>
            <a:pPr lvl="1"/>
            <a:r>
              <a:rPr lang="en-US" dirty="0"/>
              <a:t>UE behavior is FFS with respect to </a:t>
            </a:r>
            <a:r>
              <a:rPr lang="en-US" dirty="0" err="1"/>
              <a:t>T</a:t>
            </a:r>
            <a:r>
              <a:rPr lang="en-US" baseline="-25000" dirty="0" err="1"/>
              <a:t>DL,max</a:t>
            </a:r>
            <a:r>
              <a:rPr lang="en-US" baseline="-25000" dirty="0"/>
              <a:t> </a:t>
            </a:r>
            <a:r>
              <a:rPr lang="en-US" dirty="0"/>
              <a:t> and </a:t>
            </a:r>
            <a:r>
              <a:rPr lang="en-US" dirty="0" err="1"/>
              <a:t>T</a:t>
            </a:r>
            <a:r>
              <a:rPr lang="en-US" baseline="-25000" dirty="0" err="1"/>
              <a:t>UL,max</a:t>
            </a:r>
            <a:endParaRPr lang="en-US" strike="sngStrike" baseline="-25000" dirty="0"/>
          </a:p>
          <a:p>
            <a:pPr lvl="2"/>
            <a:r>
              <a:rPr lang="en-US" dirty="0" err="1"/>
              <a:t>T</a:t>
            </a:r>
            <a:r>
              <a:rPr lang="en-US" baseline="-25000" dirty="0" err="1"/>
              <a:t>DL,max</a:t>
            </a:r>
            <a:r>
              <a:rPr lang="en-US" baseline="-25000" dirty="0"/>
              <a:t> </a:t>
            </a:r>
            <a:r>
              <a:rPr lang="en-US" dirty="0"/>
              <a:t> is the maximum allowed duration over which the DL signal/channel is unavailable at the UE (“DL signal/channel” is TBD) after the UE has completed the DL BWP switching</a:t>
            </a:r>
          </a:p>
          <a:p>
            <a:pPr lvl="2"/>
            <a:r>
              <a:rPr lang="en-US" dirty="0" err="1"/>
              <a:t>T</a:t>
            </a:r>
            <a:r>
              <a:rPr lang="en-US" baseline="-25000" dirty="0" err="1"/>
              <a:t>UL,max</a:t>
            </a:r>
            <a:r>
              <a:rPr lang="en-US" dirty="0"/>
              <a:t> is the maximum allowed duration over which the UE was not able to transmit the UL signal/channel due to UL LBT (“UL signal/channel” is TBD) after the UE has completed the UL BWP switching</a:t>
            </a:r>
          </a:p>
          <a:p>
            <a:endParaRPr lang="sv-SE" dirty="0"/>
          </a:p>
        </p:txBody>
      </p:sp>
    </p:spTree>
    <p:extLst>
      <p:ext uri="{BB962C8B-B14F-4D97-AF65-F5344CB8AC3E}">
        <p14:creationId xmlns:p14="http://schemas.microsoft.com/office/powerpoint/2010/main" val="1733101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Serving Cell Evaluation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61661"/>
            <a:ext cx="11449878" cy="5277678"/>
          </a:xfrm>
        </p:spPr>
        <p:txBody>
          <a:bodyPr>
            <a:normAutofit fontScale="77500" lnSpcReduction="20000"/>
          </a:bodyPr>
          <a:lstStyle/>
          <a:p>
            <a:r>
              <a:rPr lang="en-GB" dirty="0"/>
              <a:t>M1=2 if [SMTC or DMTC] periodicity (T</a:t>
            </a:r>
            <a:r>
              <a:rPr lang="en-GB" baseline="-25000" dirty="0"/>
              <a:t>[SMTC or DMTC]</a:t>
            </a:r>
            <a:r>
              <a:rPr lang="en-GB" dirty="0"/>
              <a:t>) &gt; 20 ms and DRX cycle ≤ 0.64 second, otherwise M1=1. Further decide if SMTC or DMTC shall be used subject to RAN1 progress on DMTC definition</a:t>
            </a:r>
          </a:p>
          <a:p>
            <a:endParaRPr lang="en-US" dirty="0"/>
          </a:p>
          <a:p>
            <a:r>
              <a:rPr lang="en-US" dirty="0" err="1"/>
              <a:t>Ms,max</a:t>
            </a:r>
            <a:r>
              <a:rPr lang="en-US" dirty="0"/>
              <a:t> is used to denote the maximum value of Ms (</a:t>
            </a:r>
            <a:r>
              <a:rPr lang="en-US" dirty="0" err="1"/>
              <a:t>Ms≤Ms,max</a:t>
            </a:r>
            <a:r>
              <a:rPr lang="en-US" dirty="0"/>
              <a:t>)</a:t>
            </a:r>
            <a:endParaRPr lang="sv-SE" dirty="0"/>
          </a:p>
          <a:p>
            <a:r>
              <a:rPr lang="en-US" dirty="0"/>
              <a:t>Ms is the number of DRX cycles with at least one SMTC where there are no SSBs available at the UE during </a:t>
            </a:r>
            <a:r>
              <a:rPr lang="en-US" dirty="0" err="1"/>
              <a:t>Nserv</a:t>
            </a:r>
            <a:endParaRPr lang="sv-SE" dirty="0"/>
          </a:p>
          <a:p>
            <a:pPr lvl="1"/>
            <a:r>
              <a:rPr lang="en-US" dirty="0"/>
              <a:t>FFS whether the Ms definition above is different for the case when two or more SSBs are QCL-ed within the SMTC</a:t>
            </a:r>
            <a:endParaRPr lang="sv-SE" dirty="0"/>
          </a:p>
          <a:p>
            <a:r>
              <a:rPr lang="en-US" dirty="0" err="1"/>
              <a:t>Ms,max</a:t>
            </a:r>
            <a:r>
              <a:rPr lang="en-US" dirty="0"/>
              <a:t>=[8] for DRX cycle length &lt; 1.28 seconds, [4] for DRX cycle length ≥ 1.28 seconds</a:t>
            </a:r>
            <a:endParaRPr lang="sv-SE" dirty="0"/>
          </a:p>
          <a:p>
            <a:endParaRPr lang="en-US" dirty="0"/>
          </a:p>
          <a:p>
            <a:r>
              <a:rPr lang="en-US" dirty="0" err="1"/>
              <a:t>Mp</a:t>
            </a:r>
            <a:r>
              <a:rPr lang="en-US" dirty="0"/>
              <a:t>=[4] when DRX cycle length &lt;1.28 sec, </a:t>
            </a:r>
            <a:r>
              <a:rPr lang="en-US" dirty="0" err="1"/>
              <a:t>Mp</a:t>
            </a:r>
            <a:r>
              <a:rPr lang="en-US" dirty="0"/>
              <a:t>=[2] when DRX cycle length ≥1.28 sec</a:t>
            </a:r>
            <a:endParaRPr lang="sv-SE" dirty="0"/>
          </a:p>
          <a:p>
            <a:r>
              <a:rPr lang="en-US" dirty="0" err="1"/>
              <a:t>Mq</a:t>
            </a:r>
            <a:r>
              <a:rPr lang="en-US" dirty="0"/>
              <a:t>=[8] when DRX cycle length &lt;1.28 sec, </a:t>
            </a:r>
            <a:r>
              <a:rPr lang="en-US" dirty="0" err="1"/>
              <a:t>Mq</a:t>
            </a:r>
            <a:r>
              <a:rPr lang="en-US" dirty="0"/>
              <a:t>=[4] when DRX cycle length ≥1.28 sec</a:t>
            </a:r>
          </a:p>
          <a:p>
            <a:endParaRPr lang="en-US" dirty="0"/>
          </a:p>
          <a:p>
            <a:r>
              <a:rPr lang="sv-SE" dirty="0"/>
              <a:t>Typo correction to the agreement in RAN4#92:</a:t>
            </a:r>
          </a:p>
          <a:p>
            <a:pPr lvl="1"/>
            <a:r>
              <a:rPr lang="en-US" dirty="0"/>
              <a:t>The NR-U standalone UE shall measure and evaluate the cell selection criterion S for the serving cell at least once every (1+M</a:t>
            </a:r>
            <a:r>
              <a:rPr lang="en-US" dirty="0">
                <a:solidFill>
                  <a:srgbClr val="FF0000"/>
                </a:solidFill>
              </a:rPr>
              <a:t>n</a:t>
            </a:r>
            <a:r>
              <a:rPr lang="en-US" dirty="0"/>
              <a:t>)*M1 DRX cycles in </a:t>
            </a:r>
            <a:r>
              <a:rPr lang="en-US" dirty="0" err="1"/>
              <a:t>Nserv</a:t>
            </a:r>
            <a:r>
              <a:rPr lang="en-US" dirty="0"/>
              <a:t> consecutive DRX </a:t>
            </a:r>
            <a:r>
              <a:rPr lang="en-US" dirty="0">
                <a:solidFill>
                  <a:srgbClr val="FF0000"/>
                </a:solidFill>
              </a:rPr>
              <a:t>cycles</a:t>
            </a:r>
            <a:r>
              <a:rPr lang="en-US" dirty="0"/>
              <a:t>, where…</a:t>
            </a:r>
            <a:endParaRPr lang="sv-SE" dirty="0"/>
          </a:p>
        </p:txBody>
      </p:sp>
    </p:spTree>
    <p:extLst>
      <p:ext uri="{BB962C8B-B14F-4D97-AF65-F5344CB8AC3E}">
        <p14:creationId xmlns:p14="http://schemas.microsoft.com/office/powerpoint/2010/main" val="577485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749283"/>
            <a:ext cx="10515600" cy="4924635"/>
          </a:xfrm>
        </p:spPr>
        <p:txBody>
          <a:bodyPr>
            <a:normAutofit fontScale="85000" lnSpcReduction="20000"/>
          </a:bodyPr>
          <a:lstStyle/>
          <a:p>
            <a:r>
              <a:rPr lang="en-US" dirty="0"/>
              <a:t>RAN4 prioritizes the SSB based BFD and CBD for NR-U. RAN4 can revisit CSI-RS based BFD/CBD if RAN1 decides the CSI-RS configuration for BFD-RS/CBD-RS</a:t>
            </a:r>
            <a:endParaRPr lang="sv-SE" dirty="0">
              <a:latin typeface="Calibri" panose="020F0502020204030204" pitchFamily="34" charset="0"/>
              <a:ea typeface="Calibri" panose="020F0502020204030204" pitchFamily="34" charset="0"/>
              <a:cs typeface="Times New Roman" panose="02020603050405020304" pitchFamily="18" charset="0"/>
            </a:endParaRPr>
          </a:p>
          <a:p>
            <a:r>
              <a:rPr lang="sv-SE" dirty="0">
                <a:latin typeface="Calibri" panose="020F0502020204030204" pitchFamily="34" charset="0"/>
                <a:ea typeface="Calibri" panose="020F0502020204030204" pitchFamily="34" charset="0"/>
                <a:cs typeface="Times New Roman" panose="02020603050405020304" pitchFamily="18" charset="0"/>
              </a:rPr>
              <a:t>CBD</a:t>
            </a:r>
          </a:p>
          <a:p>
            <a:pPr lvl="1"/>
            <a:r>
              <a:rPr lang="sv-SE" dirty="0"/>
              <a:t>Maximum values:</a:t>
            </a:r>
          </a:p>
          <a:p>
            <a:pPr lvl="2"/>
            <a:r>
              <a:rPr lang="sv-SE" dirty="0"/>
              <a:t>L</a:t>
            </a:r>
            <a:r>
              <a:rPr lang="sv-SE" baseline="-25000" dirty="0"/>
              <a:t>CBD,max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2"/>
            <a:r>
              <a:rPr lang="sv-SE" dirty="0"/>
              <a:t>L</a:t>
            </a:r>
            <a:r>
              <a:rPr lang="sv-SE" baseline="-25000" dirty="0"/>
              <a:t>CBD,max</a:t>
            </a:r>
            <a:r>
              <a:rPr lang="sv-SE" dirty="0"/>
              <a:t> =TBD for 40&lt;max(T</a:t>
            </a:r>
            <a:r>
              <a:rPr lang="sv-SE" baseline="-25000" dirty="0"/>
              <a:t>DRX</a:t>
            </a:r>
            <a:r>
              <a:rPr lang="sv-SE" dirty="0"/>
              <a:t>,T</a:t>
            </a:r>
            <a:r>
              <a:rPr lang="sv-SE" baseline="-25000" dirty="0"/>
              <a:t>SSB</a:t>
            </a:r>
            <a:r>
              <a:rPr lang="sv-SE" dirty="0"/>
              <a:t>)≤320,</a:t>
            </a:r>
          </a:p>
          <a:p>
            <a:pPr lvl="2"/>
            <a:r>
              <a:rPr lang="sv-SE" dirty="0"/>
              <a:t>L</a:t>
            </a:r>
            <a:r>
              <a:rPr lang="sv-SE" baseline="-25000" dirty="0"/>
              <a:t>CBD,max</a:t>
            </a:r>
            <a:r>
              <a:rPr lang="sv-SE" dirty="0"/>
              <a:t> =TBD for max(T</a:t>
            </a:r>
            <a:r>
              <a:rPr lang="sv-SE" baseline="-25000" dirty="0"/>
              <a:t>DRX</a:t>
            </a:r>
            <a:r>
              <a:rPr lang="sv-SE" dirty="0"/>
              <a:t>,T</a:t>
            </a:r>
            <a:r>
              <a:rPr lang="sv-SE" baseline="-25000" dirty="0"/>
              <a:t>SSB</a:t>
            </a:r>
            <a:r>
              <a:rPr lang="sv-SE" dirty="0"/>
              <a:t>)&gt;320</a:t>
            </a:r>
          </a:p>
          <a:p>
            <a:pPr lvl="1"/>
            <a:endParaRPr lang="en-US" dirty="0"/>
          </a:p>
          <a:p>
            <a:pPr lvl="1"/>
            <a:r>
              <a:rPr lang="en-US" dirty="0"/>
              <a:t>UE behavior upon exceeding </a:t>
            </a:r>
            <a:r>
              <a:rPr lang="sv-SE" dirty="0"/>
              <a:t>L</a:t>
            </a:r>
            <a:r>
              <a:rPr lang="sv-SE" baseline="-25000" dirty="0"/>
              <a:t>CBD,max</a:t>
            </a:r>
            <a:r>
              <a:rPr lang="sv-SE" dirty="0"/>
              <a:t> is FFS</a:t>
            </a:r>
            <a:endParaRPr lang="en-US" strike="sngStrike" dirty="0"/>
          </a:p>
          <a:p>
            <a:r>
              <a:rPr lang="en-US" dirty="0"/>
              <a:t>BFD</a:t>
            </a:r>
          </a:p>
          <a:p>
            <a:pPr lvl="1"/>
            <a:r>
              <a:rPr lang="sv-SE" dirty="0"/>
              <a:t>Maximum values:</a:t>
            </a:r>
          </a:p>
          <a:p>
            <a:pPr lvl="2"/>
            <a:r>
              <a:rPr lang="sv-SE" dirty="0"/>
              <a:t>L</a:t>
            </a:r>
            <a:r>
              <a:rPr lang="sv-SE" baseline="-25000" dirty="0"/>
              <a:t>BFD,max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2"/>
            <a:r>
              <a:rPr lang="sv-SE" dirty="0"/>
              <a:t>L</a:t>
            </a:r>
            <a:r>
              <a:rPr lang="sv-SE" baseline="-25000" dirty="0"/>
              <a:t>BFD,max</a:t>
            </a:r>
            <a:r>
              <a:rPr lang="sv-SE" dirty="0"/>
              <a:t> =TBD for 40&lt;max(T</a:t>
            </a:r>
            <a:r>
              <a:rPr lang="sv-SE" baseline="-25000" dirty="0"/>
              <a:t>DRX</a:t>
            </a:r>
            <a:r>
              <a:rPr lang="sv-SE" dirty="0"/>
              <a:t>,T</a:t>
            </a:r>
            <a:r>
              <a:rPr lang="sv-SE" baseline="-25000" dirty="0"/>
              <a:t>SSB</a:t>
            </a:r>
            <a:r>
              <a:rPr lang="sv-SE" dirty="0"/>
              <a:t>)≤320,</a:t>
            </a:r>
          </a:p>
          <a:p>
            <a:pPr lvl="2"/>
            <a:r>
              <a:rPr lang="sv-SE" dirty="0"/>
              <a:t>L</a:t>
            </a:r>
            <a:r>
              <a:rPr lang="sv-SE" baseline="-25000" dirty="0"/>
              <a:t>BFD,max</a:t>
            </a:r>
            <a:r>
              <a:rPr lang="sv-SE" dirty="0"/>
              <a:t> =TBD for max(T</a:t>
            </a:r>
            <a:r>
              <a:rPr lang="sv-SE" baseline="-25000" dirty="0"/>
              <a:t>DRX</a:t>
            </a:r>
            <a:r>
              <a:rPr lang="sv-SE" dirty="0"/>
              <a:t>,T</a:t>
            </a:r>
            <a:r>
              <a:rPr lang="sv-SE" baseline="-25000" dirty="0"/>
              <a:t>SSB</a:t>
            </a:r>
            <a:r>
              <a:rPr lang="sv-SE" dirty="0"/>
              <a:t>)&gt;320</a:t>
            </a:r>
          </a:p>
          <a:p>
            <a:pPr lvl="1"/>
            <a:endParaRPr lang="en-US" dirty="0"/>
          </a:p>
          <a:p>
            <a:pPr lvl="1"/>
            <a:r>
              <a:rPr lang="en-US" dirty="0"/>
              <a:t>UE behavior upon exceeding </a:t>
            </a:r>
            <a:r>
              <a:rPr lang="en-US" dirty="0" err="1"/>
              <a:t>L</a:t>
            </a:r>
            <a:r>
              <a:rPr lang="en-US" baseline="-25000" dirty="0" err="1"/>
              <a:t>BFD,max</a:t>
            </a:r>
            <a:r>
              <a:rPr lang="en-US" baseline="-25000" dirty="0"/>
              <a:t> </a:t>
            </a:r>
            <a:r>
              <a:rPr lang="en-US" dirty="0"/>
              <a:t> is FFS</a:t>
            </a:r>
            <a:endParaRPr lang="en-US" strike="sngStrike" dirty="0"/>
          </a:p>
          <a:p>
            <a:r>
              <a:rPr lang="sv-SE" dirty="0"/>
              <a:t>Defining L</a:t>
            </a:r>
            <a:r>
              <a:rPr lang="sv-SE" baseline="-25000" dirty="0"/>
              <a:t>CBD,MAX</a:t>
            </a:r>
            <a:r>
              <a:rPr lang="sv-SE" dirty="0"/>
              <a:t> and L</a:t>
            </a:r>
            <a:r>
              <a:rPr lang="sv-SE" baseline="-25000" dirty="0"/>
              <a:t>BFD,MAX </a:t>
            </a:r>
            <a:r>
              <a:rPr lang="sv-SE" dirty="0"/>
              <a:t>for other ranges of T</a:t>
            </a:r>
            <a:r>
              <a:rPr lang="sv-SE" baseline="-25000" dirty="0"/>
              <a:t>DRX</a:t>
            </a:r>
            <a:r>
              <a:rPr lang="sv-SE" dirty="0"/>
              <a:t>, T</a:t>
            </a:r>
            <a:r>
              <a:rPr lang="sv-SE" baseline="-25000" dirty="0"/>
              <a:t>SSB</a:t>
            </a:r>
            <a:r>
              <a:rPr lang="sv-SE" dirty="0"/>
              <a:t> is not precluded</a:t>
            </a:r>
            <a:endParaRPr lang="sv-SE" strike="sngStrike" dirty="0"/>
          </a:p>
          <a:p>
            <a:pPr lvl="1"/>
            <a:endParaRPr lang="sv-SE" dirty="0"/>
          </a:p>
          <a:p>
            <a:endParaRPr lang="sv-SE" dirty="0"/>
          </a:p>
        </p:txBody>
      </p:sp>
    </p:spTree>
    <p:extLst>
      <p:ext uri="{BB962C8B-B14F-4D97-AF65-F5344CB8AC3E}">
        <p14:creationId xmlns:p14="http://schemas.microsoft.com/office/powerpoint/2010/main" val="2768568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L1-RSRP</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749284"/>
            <a:ext cx="10515600" cy="4636398"/>
          </a:xfrm>
        </p:spPr>
        <p:txBody>
          <a:bodyPr>
            <a:normAutofit fontScale="85000" lnSpcReduction="20000"/>
          </a:bodyPr>
          <a:lstStyle/>
          <a:p>
            <a:r>
              <a:rPr lang="en-US" dirty="0"/>
              <a:t>RAN4 prioritizes the SSB based L1-RSRP measurements for reporting for NR-U. RAN4 can revisit CSI-RS based L1-RSRP measurements if RAN1 decides the CSI-RS configuration for L1-RSRP measurements</a:t>
            </a:r>
          </a:p>
          <a:p>
            <a:endParaRPr lang="en-US" sz="300" dirty="0"/>
          </a:p>
          <a:p>
            <a:r>
              <a:rPr lang="en-US" dirty="0"/>
              <a:t>L1 is the number of SSBs not available at the UE during T</a:t>
            </a:r>
            <a:r>
              <a:rPr lang="en-US" baseline="-25000" dirty="0"/>
              <a:t>L1-RSRP_Measurement_Period_SSB</a:t>
            </a:r>
            <a:r>
              <a:rPr lang="en-US" dirty="0"/>
              <a:t> where L1 ≤ L1max. L1=0 if higher layer parameter </a:t>
            </a:r>
            <a:r>
              <a:rPr lang="en-US" dirty="0" err="1"/>
              <a:t>timeRestrictionForChannelMeasurement</a:t>
            </a:r>
            <a:r>
              <a:rPr lang="en-US" dirty="0"/>
              <a:t> is configured</a:t>
            </a:r>
          </a:p>
          <a:p>
            <a:endParaRPr lang="en-US" sz="300" dirty="0"/>
          </a:p>
          <a:p>
            <a:r>
              <a:rPr lang="en-US" dirty="0"/>
              <a:t>Maximum values of L1</a:t>
            </a:r>
          </a:p>
          <a:p>
            <a:pPr lvl="1"/>
            <a:r>
              <a:rPr lang="sv-SE" dirty="0"/>
              <a:t>L1</a:t>
            </a:r>
            <a:r>
              <a:rPr lang="sv-SE" baseline="-25000" dirty="0"/>
              <a:t>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1"/>
            <a:r>
              <a:rPr lang="sv-SE" dirty="0"/>
              <a:t>L1</a:t>
            </a:r>
            <a:r>
              <a:rPr lang="sv-SE" baseline="-25000" dirty="0"/>
              <a:t>max</a:t>
            </a:r>
            <a:r>
              <a:rPr lang="sv-SE" dirty="0"/>
              <a:t> =TBD for 40&lt;max(T</a:t>
            </a:r>
            <a:r>
              <a:rPr lang="sv-SE" baseline="-25000" dirty="0"/>
              <a:t>DRX</a:t>
            </a:r>
            <a:r>
              <a:rPr lang="sv-SE" dirty="0"/>
              <a:t>,T</a:t>
            </a:r>
            <a:r>
              <a:rPr lang="sv-SE" baseline="-25000" dirty="0"/>
              <a:t>SSB</a:t>
            </a:r>
            <a:r>
              <a:rPr lang="sv-SE" dirty="0"/>
              <a:t>)≤320</a:t>
            </a:r>
          </a:p>
          <a:p>
            <a:pPr lvl="1"/>
            <a:r>
              <a:rPr lang="sv-SE" dirty="0"/>
              <a:t>L1</a:t>
            </a:r>
            <a:r>
              <a:rPr lang="sv-SE" baseline="-25000" dirty="0"/>
              <a:t>max</a:t>
            </a:r>
            <a:r>
              <a:rPr lang="sv-SE" dirty="0"/>
              <a:t> =TBD for max(T</a:t>
            </a:r>
            <a:r>
              <a:rPr lang="sv-SE" baseline="-25000" dirty="0"/>
              <a:t>DRX</a:t>
            </a:r>
            <a:r>
              <a:rPr lang="sv-SE" dirty="0"/>
              <a:t>,T</a:t>
            </a:r>
            <a:r>
              <a:rPr lang="sv-SE" baseline="-25000" dirty="0"/>
              <a:t>SSB</a:t>
            </a:r>
            <a:r>
              <a:rPr lang="sv-SE" dirty="0"/>
              <a:t>)&gt;320</a:t>
            </a:r>
          </a:p>
          <a:p>
            <a:pPr lvl="1"/>
            <a:r>
              <a:rPr lang="sv-SE" dirty="0"/>
              <a:t>Defining L1</a:t>
            </a:r>
            <a:r>
              <a:rPr lang="sv-SE" baseline="-25000" dirty="0"/>
              <a:t>MAX</a:t>
            </a:r>
            <a:r>
              <a:rPr lang="sv-SE" dirty="0"/>
              <a:t> and L1</a:t>
            </a:r>
            <a:r>
              <a:rPr lang="sv-SE" baseline="-25000" dirty="0"/>
              <a:t>MAX </a:t>
            </a:r>
            <a:r>
              <a:rPr lang="sv-SE" dirty="0"/>
              <a:t>for other ranges of T</a:t>
            </a:r>
            <a:r>
              <a:rPr lang="sv-SE" baseline="-25000" dirty="0"/>
              <a:t>DRX</a:t>
            </a:r>
            <a:r>
              <a:rPr lang="sv-SE" dirty="0"/>
              <a:t>, T</a:t>
            </a:r>
            <a:r>
              <a:rPr lang="sv-SE" baseline="-25000" dirty="0"/>
              <a:t>SSB</a:t>
            </a:r>
            <a:r>
              <a:rPr lang="sv-SE" dirty="0"/>
              <a:t> is not precluded</a:t>
            </a:r>
          </a:p>
          <a:p>
            <a:endParaRPr lang="en-US" sz="200" dirty="0"/>
          </a:p>
          <a:p>
            <a:r>
              <a:rPr lang="en-US" dirty="0"/>
              <a:t>UE reports ‘not valid’ to the network when L1&gt;L1max</a:t>
            </a:r>
          </a:p>
          <a:p>
            <a:r>
              <a:rPr lang="en-US" dirty="0"/>
              <a:t>Use RSRP_0 to indicate ‘not valid’</a:t>
            </a:r>
          </a:p>
          <a:p>
            <a:pPr lvl="1"/>
            <a:endParaRPr lang="sv-SE" dirty="0"/>
          </a:p>
          <a:p>
            <a:endParaRPr lang="sv-SE" dirty="0"/>
          </a:p>
          <a:p>
            <a:endParaRPr lang="sv-SE" dirty="0"/>
          </a:p>
          <a:p>
            <a:endParaRPr lang="sv-SE" dirty="0"/>
          </a:p>
        </p:txBody>
      </p:sp>
    </p:spTree>
    <p:extLst>
      <p:ext uri="{BB962C8B-B14F-4D97-AF65-F5344CB8AC3E}">
        <p14:creationId xmlns:p14="http://schemas.microsoft.com/office/powerpoint/2010/main" val="6543268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SCell Activation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308113" y="1192696"/>
            <a:ext cx="11589025" cy="5496339"/>
          </a:xfrm>
        </p:spPr>
        <p:txBody>
          <a:bodyPr>
            <a:normAutofit fontScale="92500" lnSpcReduction="10000"/>
          </a:bodyPr>
          <a:lstStyle/>
          <a:p>
            <a:pPr marL="0" indent="0">
              <a:buNone/>
            </a:pPr>
            <a:r>
              <a:rPr lang="en-US" dirty="0"/>
              <a:t> </a:t>
            </a:r>
            <a:endParaRPr lang="sv-SE" dirty="0"/>
          </a:p>
          <a:p>
            <a:pPr lvl="0"/>
            <a:r>
              <a:rPr lang="en-US" dirty="0"/>
              <a:t>Check whether this is aligned with the RAN1 procedure: </a:t>
            </a:r>
          </a:p>
          <a:p>
            <a:pPr lvl="1"/>
            <a:r>
              <a:rPr lang="x-none" dirty="0"/>
              <a:t>T</a:t>
            </a:r>
            <a:r>
              <a:rPr lang="x-none" baseline="-25000" dirty="0"/>
              <a:t>HARQ</a:t>
            </a:r>
            <a:r>
              <a:rPr lang="x-none" dirty="0"/>
              <a:t> is extended with </a:t>
            </a:r>
            <a:r>
              <a:rPr lang="x-none" dirty="0">
                <a:sym typeface="Symbol" panose="05050102010706020507" pitchFamily="18" charset="2"/>
              </a:rPr>
              <a:t></a:t>
            </a:r>
            <a:r>
              <a:rPr lang="x-none" baseline="-25000" dirty="0"/>
              <a:t>HARQ</a:t>
            </a:r>
            <a:r>
              <a:rPr lang="x-none" dirty="0"/>
              <a:t> to account for UL LBT failures</a:t>
            </a:r>
            <a:r>
              <a:rPr lang="en-US" dirty="0"/>
              <a:t>, where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HARQ,max</a:t>
            </a:r>
            <a:r>
              <a:rPr lang="x-none" dirty="0"/>
              <a:t> is the delay in HARQ feedback due to UL LBT failure and UE reattempt to transmit HARQ feedback provided the 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0"/>
            <a:endParaRPr lang="sv-SE" sz="300" dirty="0"/>
          </a:p>
          <a:p>
            <a:pPr lvl="0"/>
            <a:r>
              <a:rPr lang="x-none" dirty="0"/>
              <a:t>T</a:t>
            </a:r>
            <a:r>
              <a:rPr lang="x-none" baseline="-25000" dirty="0"/>
              <a:t>CSI_reporting</a:t>
            </a:r>
            <a:r>
              <a:rPr lang="x-none" dirty="0"/>
              <a:t> = T</a:t>
            </a:r>
            <a:r>
              <a:rPr lang="x-none" baseline="-25000" dirty="0"/>
              <a:t>CSI_reporting,ref</a:t>
            </a:r>
            <a:r>
              <a:rPr lang="x-none" dirty="0"/>
              <a:t> +</a:t>
            </a:r>
            <a:r>
              <a:rPr lang="x-none" dirty="0">
                <a:sym typeface="Symbol" panose="05050102010706020507" pitchFamily="18" charset="2"/>
              </a:rPr>
              <a:t></a:t>
            </a:r>
            <a:r>
              <a:rPr lang="x-none" baseline="-25000" dirty="0"/>
              <a:t>CSI</a:t>
            </a:r>
            <a:r>
              <a:rPr lang="x-none" dirty="0"/>
              <a:t>, where </a:t>
            </a:r>
            <a:endParaRPr lang="sv-SE" dirty="0"/>
          </a:p>
          <a:p>
            <a:pPr lvl="1"/>
            <a:r>
              <a:rPr lang="x-none" dirty="0"/>
              <a:t>T</a:t>
            </a:r>
            <a:r>
              <a:rPr lang="x-none" baseline="-25000" dirty="0"/>
              <a:t>CSI_reporting,ref</a:t>
            </a:r>
            <a:r>
              <a:rPr lang="x-none" dirty="0"/>
              <a:t> is the delay (in ms) </a:t>
            </a:r>
            <a:r>
              <a:rPr lang="en-US" dirty="0"/>
              <a:t>as defined in Rel-15</a:t>
            </a:r>
            <a:endParaRPr lang="sv-SE" dirty="0"/>
          </a:p>
          <a:p>
            <a:pPr lvl="1"/>
            <a:r>
              <a:rPr lang="x-none" dirty="0">
                <a:sym typeface="Symbol" panose="05050102010706020507" pitchFamily="18" charset="2"/>
              </a:rPr>
              <a:t></a:t>
            </a:r>
            <a:r>
              <a:rPr lang="x-none" baseline="-25000" dirty="0"/>
              <a:t>CSI</a:t>
            </a:r>
            <a:r>
              <a:rPr lang="x-none" dirty="0"/>
              <a:t>≤</a:t>
            </a:r>
            <a:r>
              <a:rPr lang="x-none" dirty="0">
                <a:sym typeface="Symbol" panose="05050102010706020507" pitchFamily="18" charset="2"/>
              </a:rPr>
              <a:t></a:t>
            </a:r>
            <a:r>
              <a:rPr lang="x-none" baseline="-25000" dirty="0"/>
              <a:t>CSI,max</a:t>
            </a:r>
            <a:r>
              <a:rPr lang="x-none" dirty="0"/>
              <a:t> is the additional delay due to UL LBT failure and UE reattempt to transmit CSI report provided the resources are configured for the UE (</a:t>
            </a:r>
            <a:r>
              <a:rPr lang="x-none" dirty="0">
                <a:sym typeface="Symbol" panose="05050102010706020507" pitchFamily="18" charset="2"/>
              </a:rPr>
              <a:t></a:t>
            </a:r>
            <a:r>
              <a:rPr lang="x-none" baseline="-25000" dirty="0"/>
              <a:t>CSI</a:t>
            </a:r>
            <a:r>
              <a:rPr lang="x-none" dirty="0"/>
              <a:t> =0 for channel access category 1)</a:t>
            </a:r>
            <a:endParaRPr lang="sv-SE" dirty="0"/>
          </a:p>
          <a:p>
            <a:pPr lvl="1"/>
            <a:r>
              <a:rPr lang="x-none" dirty="0">
                <a:sym typeface="Symbol" panose="05050102010706020507" pitchFamily="18" charset="2"/>
              </a:rPr>
              <a:t></a:t>
            </a:r>
            <a:r>
              <a:rPr lang="x-none" baseline="-25000" dirty="0"/>
              <a:t>CSI,max</a:t>
            </a:r>
            <a:r>
              <a:rPr lang="x-none" dirty="0"/>
              <a:t>=TBD</a:t>
            </a:r>
            <a:endParaRPr lang="sv-SE" dirty="0"/>
          </a:p>
          <a:p>
            <a:pPr lvl="1"/>
            <a:r>
              <a:rPr lang="sv-SE" dirty="0">
                <a:sym typeface="Symbol" panose="05050102010706020507" pitchFamily="18" charset="2"/>
              </a:rPr>
              <a:t>UE behaviour: upon exceeding</a:t>
            </a:r>
            <a:r>
              <a:rPr lang="x-none" dirty="0"/>
              <a:t>, upon </a:t>
            </a:r>
            <a:r>
              <a:rPr lang="en-US" dirty="0"/>
              <a:t>exceeding </a:t>
            </a:r>
            <a:r>
              <a:rPr lang="x-none" dirty="0">
                <a:sym typeface="Symbol" panose="05050102010706020507" pitchFamily="18" charset="2"/>
              </a:rPr>
              <a:t></a:t>
            </a:r>
            <a:r>
              <a:rPr lang="x-none" baseline="-25000" dirty="0"/>
              <a:t>CSI,max</a:t>
            </a:r>
            <a:r>
              <a:rPr lang="x-none" dirty="0"/>
              <a:t>=TBD the UE can stop attempting to transmit CSI report and can abandon the SCell activation procedure</a:t>
            </a:r>
            <a:endParaRPr lang="sv-SE" dirty="0"/>
          </a:p>
          <a:p>
            <a:pPr lvl="1"/>
            <a:r>
              <a:rPr lang="en-US" dirty="0"/>
              <a:t>Check whether this is aligned with RAN1 conclusion on CSI reporting on unlicensed carrier</a:t>
            </a:r>
            <a:endParaRPr lang="sv-SE" dirty="0"/>
          </a:p>
          <a:p>
            <a:pPr lvl="0"/>
            <a:endParaRPr lang="sv-SE" sz="200" dirty="0"/>
          </a:p>
          <a:p>
            <a:pPr lvl="0"/>
            <a:r>
              <a:rPr lang="x-none" dirty="0"/>
              <a:t>How to extend T</a:t>
            </a:r>
            <a:r>
              <a:rPr lang="x-none" baseline="-25000" dirty="0"/>
              <a:t>activation_time</a:t>
            </a:r>
            <a:r>
              <a:rPr lang="x-none" dirty="0"/>
              <a:t> needs further discussion</a:t>
            </a:r>
            <a:endParaRPr lang="sv-SE" dirty="0"/>
          </a:p>
          <a:p>
            <a:endParaRPr lang="sv-SE" dirty="0"/>
          </a:p>
          <a:p>
            <a:endParaRPr lang="sv-SE" dirty="0"/>
          </a:p>
        </p:txBody>
      </p:sp>
    </p:spTree>
    <p:extLst>
      <p:ext uri="{BB962C8B-B14F-4D97-AF65-F5344CB8AC3E}">
        <p14:creationId xmlns:p14="http://schemas.microsoft.com/office/powerpoint/2010/main" val="34061941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467139" y="365125"/>
            <a:ext cx="10886661" cy="1325563"/>
          </a:xfrm>
        </p:spPr>
        <p:txBody>
          <a:bodyPr/>
          <a:lstStyle/>
          <a:p>
            <a:r>
              <a:rPr lang="sv-SE" dirty="0"/>
              <a:t>SCell Deactivation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199" y="1192696"/>
            <a:ext cx="11058939" cy="4984267"/>
          </a:xfrm>
        </p:spPr>
        <p:txBody>
          <a:bodyPr>
            <a:normAutofit/>
          </a:bodyPr>
          <a:lstStyle/>
          <a:p>
            <a:pPr marL="0" indent="0">
              <a:buNone/>
            </a:pPr>
            <a:r>
              <a:rPr lang="en-US" dirty="0"/>
              <a:t> </a:t>
            </a:r>
            <a:endParaRPr lang="sv-SE" dirty="0"/>
          </a:p>
          <a:p>
            <a:pPr lvl="0"/>
            <a:r>
              <a:rPr lang="en-US" dirty="0"/>
              <a:t>Check whether this is aligned with the RAN1 procedure: </a:t>
            </a:r>
          </a:p>
          <a:p>
            <a:pPr lvl="1"/>
            <a:r>
              <a:rPr lang="en-US" dirty="0"/>
              <a:t>T</a:t>
            </a:r>
            <a:r>
              <a:rPr lang="en-US" baseline="-25000" dirty="0"/>
              <a:t>HARQ</a:t>
            </a:r>
            <a:r>
              <a:rPr lang="en-US" dirty="0"/>
              <a:t> is extended with </a:t>
            </a:r>
            <a:r>
              <a:rPr lang="en-US" dirty="0">
                <a:sym typeface="Symbol" panose="05050102010706020507" pitchFamily="18" charset="2"/>
              </a:rPr>
              <a:t></a:t>
            </a:r>
            <a:r>
              <a:rPr lang="en-US" baseline="-25000" dirty="0"/>
              <a:t>HARQ</a:t>
            </a:r>
            <a:r>
              <a:rPr lang="en-US" dirty="0"/>
              <a:t> to account for UL LBT failures, where </a:t>
            </a:r>
            <a:r>
              <a:rPr lang="en-US" dirty="0">
                <a:sym typeface="Symbol" panose="05050102010706020507" pitchFamily="18" charset="2"/>
              </a:rPr>
              <a:t></a:t>
            </a:r>
            <a:r>
              <a:rPr lang="en-US" baseline="-25000" dirty="0"/>
              <a:t>HARQ</a:t>
            </a:r>
            <a:r>
              <a:rPr lang="en-US" dirty="0"/>
              <a:t>≤</a:t>
            </a:r>
            <a:r>
              <a:rPr lang="en-US" dirty="0">
                <a:sym typeface="Symbol" panose="05050102010706020507" pitchFamily="18" charset="2"/>
              </a:rPr>
              <a:t></a:t>
            </a:r>
            <a:r>
              <a:rPr lang="en-US" baseline="-25000" dirty="0" err="1"/>
              <a:t>HARQ,max</a:t>
            </a:r>
            <a:r>
              <a:rPr lang="en-US" dirty="0"/>
              <a:t> is the delay in HARQ feedback due to UL LBT failure and UE reattempt to transmit HARQ feedback provided the resources are configured for the UE (</a:t>
            </a:r>
            <a:r>
              <a:rPr lang="en-US" dirty="0">
                <a:sym typeface="Symbol" panose="05050102010706020507" pitchFamily="18" charset="2"/>
              </a:rPr>
              <a:t></a:t>
            </a:r>
            <a:r>
              <a:rPr lang="en-US" baseline="-25000" dirty="0"/>
              <a:t>HARQ</a:t>
            </a:r>
            <a:r>
              <a:rPr lang="en-US" dirty="0"/>
              <a:t> =0 for channel access category 1)</a:t>
            </a:r>
            <a:endParaRPr lang="sv-SE" dirty="0"/>
          </a:p>
          <a:p>
            <a:pPr lvl="0"/>
            <a:endParaRPr lang="sv-SE" sz="300" dirty="0"/>
          </a:p>
          <a:p>
            <a:endParaRPr lang="sv-SE" dirty="0"/>
          </a:p>
          <a:p>
            <a:endParaRPr lang="sv-SE" dirty="0"/>
          </a:p>
        </p:txBody>
      </p:sp>
    </p:spTree>
    <p:extLst>
      <p:ext uri="{BB962C8B-B14F-4D97-AF65-F5344CB8AC3E}">
        <p14:creationId xmlns:p14="http://schemas.microsoft.com/office/powerpoint/2010/main" val="1058837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294861" y="365125"/>
            <a:ext cx="11058939" cy="1325563"/>
          </a:xfrm>
        </p:spPr>
        <p:txBody>
          <a:bodyPr/>
          <a:lstStyle/>
          <a:p>
            <a:r>
              <a:rPr lang="sv-SE" dirty="0"/>
              <a:t>PSCell Addition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199" y="1192696"/>
            <a:ext cx="11058939" cy="4984267"/>
          </a:xfrm>
        </p:spPr>
        <p:txBody>
          <a:bodyPr>
            <a:normAutofit/>
          </a:bodyPr>
          <a:lstStyle/>
          <a:p>
            <a:pPr marL="0" indent="0">
              <a:buNone/>
            </a:pPr>
            <a:r>
              <a:rPr lang="en-US" dirty="0"/>
              <a:t> </a:t>
            </a:r>
            <a:endParaRPr lang="sv-SE" dirty="0"/>
          </a:p>
          <a:p>
            <a:pPr lvl="0"/>
            <a:r>
              <a:rPr lang="x-none" dirty="0"/>
              <a:t>T</a:t>
            </a:r>
            <a:r>
              <a:rPr lang="x-none" baseline="-25000" dirty="0"/>
              <a:t>RRC_delay</a:t>
            </a:r>
            <a:r>
              <a:rPr lang="x-none" dirty="0"/>
              <a:t> and T</a:t>
            </a:r>
            <a:r>
              <a:rPr lang="x-none" baseline="-25000" dirty="0"/>
              <a:t>processing</a:t>
            </a:r>
            <a:r>
              <a:rPr lang="x-none" dirty="0"/>
              <a:t> are the same as in Rel-15 NR</a:t>
            </a:r>
            <a:endParaRPr lang="sv-SE" dirty="0"/>
          </a:p>
          <a:p>
            <a:pPr lvl="0"/>
            <a:r>
              <a:rPr lang="x-none" dirty="0"/>
              <a:t>T</a:t>
            </a:r>
            <a:r>
              <a:rPr lang="x-none" baseline="-25000" dirty="0"/>
              <a:t>search</a:t>
            </a:r>
            <a:r>
              <a:rPr lang="x-none" dirty="0"/>
              <a:t> is extended by L1*Trs to account for DL LBT failures </a:t>
            </a:r>
            <a:r>
              <a:rPr lang="en-US" dirty="0"/>
              <a:t>(L1≤L1</a:t>
            </a:r>
            <a:r>
              <a:rPr lang="en-US" baseline="-25000" dirty="0"/>
              <a:t>max</a:t>
            </a:r>
            <a:r>
              <a:rPr lang="en-US" dirty="0"/>
              <a:t>, L1</a:t>
            </a:r>
            <a:r>
              <a:rPr lang="en-US" baseline="-25000" dirty="0"/>
              <a:t>max</a:t>
            </a:r>
            <a:r>
              <a:rPr lang="en-US" dirty="0"/>
              <a:t>=TBD depending on </a:t>
            </a:r>
            <a:r>
              <a:rPr lang="en-US" dirty="0" err="1"/>
              <a:t>Trs</a:t>
            </a:r>
            <a:r>
              <a:rPr lang="en-US" dirty="0"/>
              <a:t>)</a:t>
            </a:r>
            <a:endParaRPr lang="sv-SE" dirty="0"/>
          </a:p>
          <a:p>
            <a:pPr lvl="0"/>
            <a:r>
              <a:rPr lang="x-none" dirty="0"/>
              <a:t>T</a:t>
            </a:r>
            <a:r>
              <a:rPr lang="x-none" baseline="-25000" dirty="0"/>
              <a:t>∆</a:t>
            </a:r>
            <a:r>
              <a:rPr lang="x-none" dirty="0"/>
              <a:t> is extended by L2*Trs to account for DL LBT failures </a:t>
            </a:r>
            <a:r>
              <a:rPr lang="en-US" dirty="0"/>
              <a:t>(L2≤L2</a:t>
            </a:r>
            <a:r>
              <a:rPr lang="en-US" baseline="-25000" dirty="0"/>
              <a:t>max</a:t>
            </a:r>
            <a:r>
              <a:rPr lang="en-US" dirty="0"/>
              <a:t>, L2</a:t>
            </a:r>
            <a:r>
              <a:rPr lang="en-US" baseline="-25000" dirty="0"/>
              <a:t>max</a:t>
            </a:r>
            <a:r>
              <a:rPr lang="en-US" dirty="0"/>
              <a:t>=TBD depending on </a:t>
            </a:r>
            <a:r>
              <a:rPr lang="en-US" dirty="0" err="1"/>
              <a:t>Trs</a:t>
            </a:r>
            <a:r>
              <a:rPr lang="en-US" dirty="0"/>
              <a:t>)</a:t>
            </a:r>
            <a:endParaRPr lang="sv-SE" dirty="0"/>
          </a:p>
          <a:p>
            <a:pPr lvl="0"/>
            <a:r>
              <a:rPr lang="sv-SE" dirty="0"/>
              <a:t>Check whether this is aligned with RAN2 procedure: </a:t>
            </a:r>
          </a:p>
          <a:p>
            <a:pPr lvl="1"/>
            <a:r>
              <a:rPr lang="x-none" dirty="0"/>
              <a:t>T</a:t>
            </a:r>
            <a:r>
              <a:rPr lang="x-none" baseline="-25000" dirty="0"/>
              <a:t>PSCell_ DU</a:t>
            </a:r>
            <a:r>
              <a:rPr lang="x-none" dirty="0"/>
              <a:t> is extended by </a:t>
            </a:r>
            <a:r>
              <a:rPr lang="x-none" dirty="0">
                <a:sym typeface="Symbol" panose="05050102010706020507" pitchFamily="18" charset="2"/>
              </a:rPr>
              <a:t></a:t>
            </a:r>
            <a:r>
              <a:rPr lang="x-none" baseline="-25000" dirty="0"/>
              <a:t>PRACH</a:t>
            </a:r>
            <a:r>
              <a:rPr lang="x-none" dirty="0"/>
              <a:t> to account for UL LBT failures (</a:t>
            </a:r>
            <a:r>
              <a:rPr lang="x-none" dirty="0">
                <a:sym typeface="Symbol" panose="05050102010706020507" pitchFamily="18" charset="2"/>
              </a:rPr>
              <a:t></a:t>
            </a:r>
            <a:r>
              <a:rPr lang="x-none" baseline="-25000" dirty="0"/>
              <a:t>PRACH</a:t>
            </a:r>
            <a:r>
              <a:rPr lang="x-none" dirty="0"/>
              <a:t>=0 for channel access category 1). The maximum value of </a:t>
            </a:r>
            <a:r>
              <a:rPr lang="x-none" dirty="0">
                <a:sym typeface="Symbol" panose="05050102010706020507" pitchFamily="18" charset="2"/>
              </a:rPr>
              <a:t></a:t>
            </a:r>
            <a:r>
              <a:rPr lang="x-none" baseline="-25000" dirty="0"/>
              <a:t>PRACH</a:t>
            </a:r>
            <a:r>
              <a:rPr lang="x-none" dirty="0"/>
              <a:t> (</a:t>
            </a:r>
            <a:r>
              <a:rPr lang="x-none" dirty="0">
                <a:sym typeface="Symbol" panose="05050102010706020507" pitchFamily="18" charset="2"/>
              </a:rPr>
              <a:t></a:t>
            </a:r>
            <a:r>
              <a:rPr lang="x-none" baseline="-25000" dirty="0"/>
              <a:t>PRACH,max</a:t>
            </a:r>
            <a:r>
              <a:rPr lang="x-none" dirty="0"/>
              <a:t>) is TBD, upon </a:t>
            </a:r>
            <a:r>
              <a:rPr lang="en-US" dirty="0"/>
              <a:t>exceeding </a:t>
            </a:r>
            <a:r>
              <a:rPr lang="x-none" dirty="0"/>
              <a:t>which the UE can stop attempting to transmit PRACH and can abandon the PSCell addition procedure.</a:t>
            </a:r>
            <a:endParaRPr lang="sv-SE" dirty="0"/>
          </a:p>
          <a:p>
            <a:pPr lvl="0"/>
            <a:endParaRPr lang="sv-SE" sz="300" dirty="0"/>
          </a:p>
          <a:p>
            <a:endParaRPr lang="sv-SE" dirty="0"/>
          </a:p>
          <a:p>
            <a:endParaRPr lang="sv-SE" dirty="0"/>
          </a:p>
        </p:txBody>
      </p:sp>
    </p:spTree>
    <p:extLst>
      <p:ext uri="{BB962C8B-B14F-4D97-AF65-F5344CB8AC3E}">
        <p14:creationId xmlns:p14="http://schemas.microsoft.com/office/powerpoint/2010/main" val="1798415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 y="365126"/>
            <a:ext cx="12095922" cy="1145622"/>
          </a:xfrm>
        </p:spPr>
        <p:txBody>
          <a:bodyPr>
            <a:normAutofit/>
          </a:bodyPr>
          <a:lstStyle/>
          <a:p>
            <a:r>
              <a:rPr lang="en-US" dirty="0"/>
              <a:t>RLM Out-of-Sync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96077" y="1351722"/>
            <a:ext cx="12095923" cy="5327373"/>
          </a:xfrm>
        </p:spPr>
        <p:txBody>
          <a:bodyPr>
            <a:normAutofit fontScale="92500"/>
          </a:bodyPr>
          <a:lstStyle/>
          <a:p>
            <a:r>
              <a:rPr lang="sv-SE" dirty="0"/>
              <a:t>Out-of-sync </a:t>
            </a:r>
            <a:r>
              <a:rPr lang="x-none" dirty="0"/>
              <a:t>evaluation period </a:t>
            </a:r>
            <a:r>
              <a:rPr lang="sv-SE" dirty="0"/>
              <a:t>is extended for NR-U</a:t>
            </a:r>
          </a:p>
          <a:p>
            <a:r>
              <a:rPr lang="sv-SE" dirty="0"/>
              <a:t>The extended evaluation period is </a:t>
            </a:r>
            <a:r>
              <a:rPr lang="x-none" dirty="0"/>
              <a:t>based on L</a:t>
            </a:r>
            <a:r>
              <a:rPr lang="x-none" baseline="-25000" dirty="0"/>
              <a:t>out</a:t>
            </a:r>
            <a:r>
              <a:rPr lang="x-none" dirty="0"/>
              <a:t>≤L</a:t>
            </a:r>
            <a:r>
              <a:rPr lang="x-none" baseline="-25000" dirty="0"/>
              <a:t>out,max</a:t>
            </a:r>
            <a:endParaRPr lang="sv-SE" baseline="-25000" dirty="0"/>
          </a:p>
          <a:p>
            <a:pPr lvl="1"/>
            <a:r>
              <a:rPr lang="en-US" dirty="0" err="1"/>
              <a:t>L</a:t>
            </a:r>
            <a:r>
              <a:rPr lang="en-US" baseline="-25000" dirty="0" err="1"/>
              <a:t>out,max</a:t>
            </a:r>
            <a:r>
              <a:rPr lang="en-US" dirty="0"/>
              <a:t> is the maximum allowed number of SSBs not available at the UE during </a:t>
            </a:r>
            <a:r>
              <a:rPr lang="en-US" dirty="0" err="1"/>
              <a:t>T</a:t>
            </a:r>
            <a:r>
              <a:rPr lang="en-US" baseline="-25000" dirty="0" err="1"/>
              <a:t>Evaluate_out_SSB</a:t>
            </a:r>
            <a:endParaRPr lang="en-US" baseline="-25000" dirty="0"/>
          </a:p>
          <a:p>
            <a:pPr lvl="1"/>
            <a:r>
              <a:rPr lang="en-US" dirty="0"/>
              <a:t>L</a:t>
            </a:r>
            <a:r>
              <a:rPr lang="en-US" baseline="-25000" dirty="0"/>
              <a:t>out</a:t>
            </a:r>
            <a:r>
              <a:rPr lang="en-US" dirty="0"/>
              <a:t> is the number of SSBs not available at the UE during </a:t>
            </a:r>
            <a:r>
              <a:rPr lang="en-US" dirty="0" err="1"/>
              <a:t>T</a:t>
            </a:r>
            <a:r>
              <a:rPr lang="en-US" baseline="-25000" dirty="0" err="1"/>
              <a:t>Evaluate_out_SSB</a:t>
            </a:r>
            <a:endParaRPr lang="en-US" baseline="-25000" dirty="0"/>
          </a:p>
          <a:p>
            <a:pPr lvl="2"/>
            <a:r>
              <a:rPr lang="en-US" dirty="0" err="1"/>
              <a:t>L</a:t>
            </a:r>
            <a:r>
              <a:rPr lang="en-US" baseline="-25000" dirty="0" err="1"/>
              <a:t>out,max</a:t>
            </a:r>
            <a:r>
              <a:rPr lang="en-US" dirty="0"/>
              <a:t>=TBD for Max(T</a:t>
            </a:r>
            <a:r>
              <a:rPr lang="en-US" baseline="-25000" dirty="0"/>
              <a:t>DRX</a:t>
            </a:r>
            <a:r>
              <a:rPr lang="en-US" dirty="0"/>
              <a:t>,T</a:t>
            </a:r>
            <a:r>
              <a:rPr lang="en-US" baseline="-25000" dirty="0"/>
              <a:t>SSB</a:t>
            </a:r>
            <a:r>
              <a:rPr lang="en-US" dirty="0"/>
              <a:t>)≤40 where T</a:t>
            </a:r>
            <a:r>
              <a:rPr lang="en-US" baseline="-25000" dirty="0"/>
              <a:t>DRX</a:t>
            </a:r>
            <a:r>
              <a:rPr lang="en-US" dirty="0"/>
              <a:t>=0 for non-DRX</a:t>
            </a:r>
          </a:p>
          <a:p>
            <a:pPr lvl="2"/>
            <a:r>
              <a:rPr lang="en-US" dirty="0" err="1"/>
              <a:t>L</a:t>
            </a:r>
            <a:r>
              <a:rPr lang="en-US" baseline="-25000" dirty="0" err="1"/>
              <a:t>out,max</a:t>
            </a:r>
            <a:r>
              <a:rPr lang="en-US" dirty="0"/>
              <a:t>=TBD for 40&lt;Max(T</a:t>
            </a:r>
            <a:r>
              <a:rPr lang="en-US" baseline="-25000" dirty="0"/>
              <a:t>DRX</a:t>
            </a:r>
            <a:r>
              <a:rPr lang="en-US" dirty="0"/>
              <a:t>,T</a:t>
            </a:r>
            <a:r>
              <a:rPr lang="en-US" baseline="-25000" dirty="0"/>
              <a:t>SSB</a:t>
            </a:r>
            <a:r>
              <a:rPr lang="en-US" dirty="0"/>
              <a:t>)≤320</a:t>
            </a:r>
          </a:p>
          <a:p>
            <a:pPr lvl="2"/>
            <a:r>
              <a:rPr lang="en-US" dirty="0" err="1"/>
              <a:t>L</a:t>
            </a:r>
            <a:r>
              <a:rPr lang="en-US" baseline="-25000" dirty="0" err="1"/>
              <a:t>out,max</a:t>
            </a:r>
            <a:r>
              <a:rPr lang="en-US" dirty="0"/>
              <a:t>=TBD for T</a:t>
            </a:r>
            <a:r>
              <a:rPr lang="en-US" baseline="-25000" dirty="0"/>
              <a:t>DRX</a:t>
            </a:r>
            <a:r>
              <a:rPr lang="en-US" dirty="0"/>
              <a:t>&gt;320</a:t>
            </a:r>
          </a:p>
          <a:p>
            <a:pPr lvl="2"/>
            <a:r>
              <a:rPr lang="en-US" dirty="0"/>
              <a:t>FFS: </a:t>
            </a:r>
            <a:r>
              <a:rPr lang="en-US" dirty="0" err="1"/>
              <a:t>L</a:t>
            </a:r>
            <a:r>
              <a:rPr lang="en-US" baseline="-25000" dirty="0" err="1"/>
              <a:t>out,max</a:t>
            </a:r>
            <a:r>
              <a:rPr lang="sv-SE" dirty="0"/>
              <a:t> is larger when the presence of SSBs is detected in more than 1 samples (compared to 1 sample)</a:t>
            </a:r>
          </a:p>
          <a:p>
            <a:pPr lvl="2"/>
            <a:r>
              <a:rPr lang="sv-SE" dirty="0"/>
              <a:t>Defining L</a:t>
            </a:r>
            <a:r>
              <a:rPr lang="sv-SE" baseline="-25000" dirty="0"/>
              <a:t>out,MAX</a:t>
            </a:r>
            <a:r>
              <a:rPr lang="sv-SE" dirty="0"/>
              <a:t> and L</a:t>
            </a:r>
            <a:r>
              <a:rPr lang="sv-SE" baseline="-25000" dirty="0"/>
              <a:t>out,MAX </a:t>
            </a:r>
            <a:r>
              <a:rPr lang="sv-SE" dirty="0"/>
              <a:t>for other ranges of T</a:t>
            </a:r>
            <a:r>
              <a:rPr lang="sv-SE" baseline="-25000" dirty="0"/>
              <a:t>DRX</a:t>
            </a:r>
            <a:r>
              <a:rPr lang="sv-SE" dirty="0"/>
              <a:t>, T</a:t>
            </a:r>
            <a:r>
              <a:rPr lang="sv-SE" baseline="-25000" dirty="0"/>
              <a:t>SSB</a:t>
            </a:r>
            <a:r>
              <a:rPr lang="sv-SE" dirty="0"/>
              <a:t> is not precluded</a:t>
            </a:r>
          </a:p>
          <a:p>
            <a:pPr lvl="1"/>
            <a:r>
              <a:rPr lang="en-US" dirty="0"/>
              <a:t>FFS: The evaluation time is further extended when the UE needs more than 1 samples for detecting the presence of SSB during (e.g., at SINR&lt;[-6] dB)</a:t>
            </a:r>
          </a:p>
          <a:p>
            <a:pPr lvl="1"/>
            <a:r>
              <a:rPr lang="en-US" dirty="0"/>
              <a:t>UE behavior is FFS when exceeding </a:t>
            </a:r>
            <a:r>
              <a:rPr lang="x-none" dirty="0"/>
              <a:t>L</a:t>
            </a:r>
            <a:r>
              <a:rPr lang="x-none" baseline="-25000" dirty="0"/>
              <a:t>out,max</a:t>
            </a:r>
            <a:r>
              <a:rPr lang="sv-SE" dirty="0"/>
              <a:t> </a:t>
            </a:r>
          </a:p>
          <a:p>
            <a:r>
              <a:rPr lang="sv-SE" dirty="0"/>
              <a:t>RAN4 to discuss how the UE determines that an SSB is not available at the UE when SINR&lt;-6 dB</a:t>
            </a:r>
          </a:p>
          <a:p>
            <a:pPr marL="0" lvl="0" indent="0">
              <a:buNone/>
            </a:pPr>
            <a:endParaRPr lang="sv-SE" dirty="0"/>
          </a:p>
        </p:txBody>
      </p:sp>
    </p:spTree>
    <p:extLst>
      <p:ext uri="{BB962C8B-B14F-4D97-AF65-F5344CB8AC3E}">
        <p14:creationId xmlns:p14="http://schemas.microsoft.com/office/powerpoint/2010/main" val="28719607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437322" y="365125"/>
            <a:ext cx="10916478" cy="1325563"/>
          </a:xfrm>
        </p:spPr>
        <p:txBody>
          <a:bodyPr/>
          <a:lstStyle/>
          <a:p>
            <a:r>
              <a:rPr lang="sv-SE" dirty="0"/>
              <a:t>EN-DC SFTD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pPr lvl="0"/>
            <a:r>
              <a:rPr lang="x-none" dirty="0"/>
              <a:t>UE behavior upon reaching the maximum N</a:t>
            </a:r>
            <a:r>
              <a:rPr lang="en-CA" baseline="-25000" dirty="0"/>
              <a:t>LBT-fail</a:t>
            </a:r>
            <a:r>
              <a:rPr lang="x-none" b="1" dirty="0"/>
              <a:t>:</a:t>
            </a:r>
            <a:endParaRPr lang="sv-SE" dirty="0"/>
          </a:p>
          <a:p>
            <a:pPr lvl="1"/>
            <a:r>
              <a:rPr lang="en-CA" dirty="0"/>
              <a:t>N</a:t>
            </a:r>
            <a:r>
              <a:rPr lang="en-CA" baseline="-25000" dirty="0"/>
              <a:t>LBT-</a:t>
            </a:r>
            <a:r>
              <a:rPr lang="en-CA" baseline="-25000" dirty="0" err="1"/>
              <a:t>fail,max</a:t>
            </a:r>
            <a:r>
              <a:rPr lang="en-CA" dirty="0"/>
              <a:t> </a:t>
            </a:r>
            <a:r>
              <a:rPr lang="en-US" dirty="0"/>
              <a:t>is the </a:t>
            </a:r>
            <a:r>
              <a:rPr lang="x-none" dirty="0"/>
              <a:t>maximum value </a:t>
            </a:r>
            <a:r>
              <a:rPr lang="en-US" dirty="0"/>
              <a:t>of </a:t>
            </a:r>
            <a:r>
              <a:rPr lang="en-CA" dirty="0"/>
              <a:t>N</a:t>
            </a:r>
            <a:r>
              <a:rPr lang="en-CA" baseline="-25000" dirty="0"/>
              <a:t>LBT-fail </a:t>
            </a:r>
            <a:r>
              <a:rPr lang="en-CA" dirty="0"/>
              <a:t>(i.e., </a:t>
            </a:r>
            <a:r>
              <a:rPr lang="en-CA" dirty="0" err="1"/>
              <a:t>N</a:t>
            </a:r>
            <a:r>
              <a:rPr lang="en-CA" baseline="-25000" dirty="0" err="1"/>
              <a:t>LBT-fail</a:t>
            </a:r>
            <a:r>
              <a:rPr lang="en-CA" dirty="0" err="1"/>
              <a:t>≤N</a:t>
            </a:r>
            <a:r>
              <a:rPr lang="en-CA" baseline="-25000" dirty="0" err="1"/>
              <a:t>LBT-fail,max</a:t>
            </a:r>
            <a:r>
              <a:rPr lang="en-CA" dirty="0"/>
              <a:t>)</a:t>
            </a:r>
          </a:p>
          <a:p>
            <a:pPr lvl="1"/>
            <a:r>
              <a:rPr lang="en-CA" dirty="0"/>
              <a:t>N</a:t>
            </a:r>
            <a:r>
              <a:rPr lang="en-CA" baseline="-25000" dirty="0"/>
              <a:t>LBT-</a:t>
            </a:r>
            <a:r>
              <a:rPr lang="en-CA" baseline="-25000" dirty="0" err="1"/>
              <a:t>fail,max</a:t>
            </a:r>
            <a:r>
              <a:rPr lang="en-CA" baseline="-25000" dirty="0"/>
              <a:t> </a:t>
            </a:r>
            <a:r>
              <a:rPr lang="en-CA" dirty="0"/>
              <a:t>depends on SMTC period and DRX cycle</a:t>
            </a:r>
            <a:endParaRPr lang="sv-SE" dirty="0"/>
          </a:p>
          <a:p>
            <a:pPr lvl="1"/>
            <a:r>
              <a:rPr lang="en-CA" dirty="0"/>
              <a:t>Upon </a:t>
            </a:r>
            <a:r>
              <a:rPr lang="en-US" dirty="0"/>
              <a:t>exceeding </a:t>
            </a:r>
            <a:r>
              <a:rPr lang="en-CA" dirty="0"/>
              <a:t>N</a:t>
            </a:r>
            <a:r>
              <a:rPr lang="en-CA" baseline="-25000" dirty="0"/>
              <a:t>LBT-</a:t>
            </a:r>
            <a:r>
              <a:rPr lang="en-CA" baseline="-25000" dirty="0" err="1"/>
              <a:t>fail,max</a:t>
            </a:r>
            <a:r>
              <a:rPr lang="en-CA" dirty="0"/>
              <a:t>, the UE terminates the SFTD measurement</a:t>
            </a:r>
            <a:endParaRPr lang="sv-SE" dirty="0"/>
          </a:p>
          <a:p>
            <a:pPr lvl="1"/>
            <a:endParaRPr lang="sv-SE" dirty="0"/>
          </a:p>
          <a:p>
            <a:pPr marL="457200" lvl="1" indent="0">
              <a:buNone/>
            </a:pPr>
            <a:endParaRPr lang="sv-SE" dirty="0"/>
          </a:p>
          <a:p>
            <a:endParaRPr lang="sv-SE" dirty="0"/>
          </a:p>
        </p:txBody>
      </p:sp>
    </p:spTree>
    <p:extLst>
      <p:ext uri="{BB962C8B-B14F-4D97-AF65-F5344CB8AC3E}">
        <p14:creationId xmlns:p14="http://schemas.microsoft.com/office/powerpoint/2010/main" val="3751256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526774" y="365125"/>
            <a:ext cx="10827026" cy="1325563"/>
          </a:xfrm>
        </p:spPr>
        <p:txBody>
          <a:bodyPr/>
          <a:lstStyle/>
          <a:p>
            <a:r>
              <a:rPr lang="sv-SE" dirty="0"/>
              <a:t>Inter-RAT SFTD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pPr lvl="0"/>
            <a:r>
              <a:rPr lang="x-none" dirty="0"/>
              <a:t>For inter-RAT SFTD towards NR-U with LBT, the UE shall continue to search for a cell until whichever comes first of: </a:t>
            </a:r>
            <a:endParaRPr lang="sv-SE" dirty="0"/>
          </a:p>
          <a:p>
            <a:pPr lvl="1"/>
            <a:r>
              <a:rPr lang="x-none" dirty="0"/>
              <a:t>(a) a cell is found whereby SFTD is reported </a:t>
            </a:r>
            <a:r>
              <a:rPr lang="en-US" dirty="0"/>
              <a:t>(as it is in Rel-15)</a:t>
            </a:r>
            <a:endParaRPr lang="sv-SE" dirty="0"/>
          </a:p>
          <a:p>
            <a:pPr lvl="1"/>
            <a:r>
              <a:rPr lang="x-none" dirty="0"/>
              <a:t>(b) the SFTD measurement is deconfigured by MeNB </a:t>
            </a:r>
            <a:r>
              <a:rPr lang="en-US" dirty="0"/>
              <a:t>(as it is in Rel-15)</a:t>
            </a:r>
            <a:endParaRPr lang="sv-SE" dirty="0"/>
          </a:p>
          <a:p>
            <a:pPr lvl="1"/>
            <a:r>
              <a:rPr lang="x-none" dirty="0"/>
              <a:t>(c) the PCell is changed </a:t>
            </a:r>
            <a:r>
              <a:rPr lang="en-US" dirty="0"/>
              <a:t>(as it is in Rel-15)</a:t>
            </a:r>
            <a:endParaRPr lang="sv-SE" dirty="0"/>
          </a:p>
          <a:p>
            <a:pPr lvl="1"/>
            <a:r>
              <a:rPr lang="x-none" dirty="0"/>
              <a:t>(d) </a:t>
            </a:r>
            <a:r>
              <a:rPr lang="sv-SE" dirty="0"/>
              <a:t>a </a:t>
            </a:r>
            <a:r>
              <a:rPr lang="en-US" dirty="0"/>
              <a:t>maximum allowed time</a:t>
            </a:r>
            <a:r>
              <a:rPr lang="x-none" dirty="0"/>
              <a:t> </a:t>
            </a:r>
            <a:r>
              <a:rPr lang="sv-SE" dirty="0"/>
              <a:t>(which is FFS) </a:t>
            </a:r>
            <a:r>
              <a:rPr lang="x-none" dirty="0"/>
              <a:t>expires</a:t>
            </a:r>
            <a:endParaRPr lang="sv-SE" dirty="0"/>
          </a:p>
          <a:p>
            <a:pPr marL="457200" lvl="1" indent="0">
              <a:buNone/>
            </a:pPr>
            <a:endParaRPr lang="sv-SE" dirty="0"/>
          </a:p>
          <a:p>
            <a:endParaRPr lang="sv-SE" dirty="0"/>
          </a:p>
        </p:txBody>
      </p:sp>
    </p:spTree>
    <p:extLst>
      <p:ext uri="{BB962C8B-B14F-4D97-AF65-F5344CB8AC3E}">
        <p14:creationId xmlns:p14="http://schemas.microsoft.com/office/powerpoint/2010/main" val="351041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Cell Reselection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331843"/>
            <a:ext cx="10515600" cy="5161032"/>
          </a:xfrm>
        </p:spPr>
        <p:txBody>
          <a:bodyPr>
            <a:normAutofit fontScale="92500" lnSpcReduction="10000"/>
          </a:bodyPr>
          <a:lstStyle/>
          <a:p>
            <a:r>
              <a:rPr lang="en-US" dirty="0" err="1"/>
              <a:t>Mm,max</a:t>
            </a:r>
            <a:r>
              <a:rPr lang="en-US" dirty="0"/>
              <a:t> is used to denote the maximum value of Mm (</a:t>
            </a:r>
            <a:r>
              <a:rPr lang="en-US" dirty="0" err="1"/>
              <a:t>Mm≤Mm,max</a:t>
            </a:r>
            <a:r>
              <a:rPr lang="en-US" dirty="0"/>
              <a:t>).</a:t>
            </a:r>
            <a:endParaRPr lang="sv-SE" dirty="0"/>
          </a:p>
          <a:p>
            <a:r>
              <a:rPr lang="en-US" dirty="0" err="1"/>
              <a:t>Md,max</a:t>
            </a:r>
            <a:r>
              <a:rPr lang="en-US" dirty="0"/>
              <a:t> is used to denote the maximum value of Md (</a:t>
            </a:r>
            <a:r>
              <a:rPr lang="en-US" dirty="0" err="1"/>
              <a:t>Md≤Md,max</a:t>
            </a:r>
            <a:r>
              <a:rPr lang="en-US" dirty="0"/>
              <a:t>).</a:t>
            </a:r>
            <a:endParaRPr lang="sv-SE" dirty="0"/>
          </a:p>
          <a:p>
            <a:r>
              <a:rPr lang="en-US" dirty="0" err="1"/>
              <a:t>Me,max</a:t>
            </a:r>
            <a:r>
              <a:rPr lang="en-US" dirty="0"/>
              <a:t> is used to denote the maximum value of Me (</a:t>
            </a:r>
            <a:r>
              <a:rPr lang="en-US" dirty="0" err="1"/>
              <a:t>Me≤Me,max</a:t>
            </a:r>
            <a:r>
              <a:rPr lang="en-US" dirty="0"/>
              <a:t>).</a:t>
            </a:r>
            <a:endParaRPr lang="sv-SE" dirty="0"/>
          </a:p>
          <a:p>
            <a:pPr hangingPunct="0"/>
            <a:endParaRPr lang="en-GB" dirty="0"/>
          </a:p>
          <a:p>
            <a:pPr hangingPunct="0"/>
            <a:r>
              <a:rPr lang="en-GB" dirty="0" err="1"/>
              <a:t>Mm,max</a:t>
            </a:r>
            <a:r>
              <a:rPr lang="en-GB" dirty="0"/>
              <a:t>: </a:t>
            </a:r>
            <a:endParaRPr lang="sv-SE" dirty="0"/>
          </a:p>
          <a:p>
            <a:pPr lvl="1"/>
            <a:r>
              <a:rPr lang="en-US" dirty="0"/>
              <a:t>TBD for 0.32 DRX cycle length</a:t>
            </a:r>
            <a:endParaRPr lang="sv-SE" dirty="0"/>
          </a:p>
          <a:p>
            <a:pPr lvl="1"/>
            <a:r>
              <a:rPr lang="en-US" dirty="0"/>
              <a:t>[8] for 0.64 DRX cycle length</a:t>
            </a:r>
            <a:endParaRPr lang="sv-SE" dirty="0"/>
          </a:p>
          <a:p>
            <a:pPr lvl="1"/>
            <a:r>
              <a:rPr lang="en-US" dirty="0"/>
              <a:t>[4] for 1.28 DRX cycle length</a:t>
            </a:r>
            <a:endParaRPr lang="sv-SE" dirty="0"/>
          </a:p>
          <a:p>
            <a:pPr lvl="1"/>
            <a:r>
              <a:rPr lang="en-US" dirty="0"/>
              <a:t>TBD for 2.56 DRX cycle length</a:t>
            </a:r>
            <a:endParaRPr lang="sv-SE" dirty="0"/>
          </a:p>
          <a:p>
            <a:r>
              <a:rPr lang="en-US" dirty="0" err="1"/>
              <a:t>Md,max</a:t>
            </a:r>
            <a:r>
              <a:rPr lang="en-US" dirty="0"/>
              <a:t>=[4]*</a:t>
            </a:r>
            <a:r>
              <a:rPr lang="en-US" dirty="0" err="1"/>
              <a:t>Mm,max</a:t>
            </a:r>
            <a:endParaRPr lang="sv-SE" dirty="0"/>
          </a:p>
          <a:p>
            <a:r>
              <a:rPr lang="en-US" dirty="0" err="1"/>
              <a:t>Me,max</a:t>
            </a:r>
            <a:r>
              <a:rPr lang="en-US" dirty="0"/>
              <a:t>=[2]*</a:t>
            </a:r>
            <a:r>
              <a:rPr lang="en-US" dirty="0" err="1"/>
              <a:t>Mm,max</a:t>
            </a:r>
            <a:endParaRPr lang="sv-SE" dirty="0"/>
          </a:p>
          <a:p>
            <a:endParaRPr lang="sv-SE" sz="1400" dirty="0"/>
          </a:p>
          <a:p>
            <a:r>
              <a:rPr lang="en-US" dirty="0"/>
              <a:t>Mn=[2]</a:t>
            </a:r>
          </a:p>
        </p:txBody>
      </p:sp>
    </p:spTree>
    <p:extLst>
      <p:ext uri="{BB962C8B-B14F-4D97-AF65-F5344CB8AC3E}">
        <p14:creationId xmlns:p14="http://schemas.microsoft.com/office/powerpoint/2010/main" val="3020030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a:t>SI Reading for PLMN Identification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en-US" dirty="0"/>
              <a:t>SI reading for PLMN identification in cell reselection requirements:</a:t>
            </a:r>
          </a:p>
          <a:p>
            <a:pPr lvl="1"/>
            <a:r>
              <a:rPr lang="en-US" dirty="0"/>
              <a:t>Come back next meeting</a:t>
            </a:r>
            <a:endParaRPr lang="en-US" sz="1600" dirty="0"/>
          </a:p>
          <a:p>
            <a:endParaRPr lang="en-US" dirty="0"/>
          </a:p>
          <a:p>
            <a:r>
              <a:rPr lang="en-US" dirty="0"/>
              <a:t>SI reading for PLMN identification in HO requirements:</a:t>
            </a:r>
          </a:p>
          <a:p>
            <a:pPr lvl="1"/>
            <a:r>
              <a:rPr lang="en-US" dirty="0"/>
              <a:t>Come back next meeting</a:t>
            </a:r>
          </a:p>
        </p:txBody>
      </p:sp>
    </p:spTree>
    <p:extLst>
      <p:ext uri="{BB962C8B-B14F-4D97-AF65-F5344CB8AC3E}">
        <p14:creationId xmlns:p14="http://schemas.microsoft.com/office/powerpoint/2010/main" val="2566105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Handover Delay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a:bodyPr>
          <a:lstStyle/>
          <a:p>
            <a:pPr lvl="0"/>
            <a:r>
              <a:rPr lang="en-US" dirty="0"/>
              <a:t>The description of interruption uncertainty of the handover procedure in NR-U should be clarified as: “T</a:t>
            </a:r>
            <a:r>
              <a:rPr lang="en-US" baseline="-25000" dirty="0"/>
              <a:t>IU</a:t>
            </a:r>
            <a:r>
              <a:rPr lang="en-US" dirty="0"/>
              <a:t> is the interruption uncertainty due to the random access procedure when sending PRACH to the new cell”</a:t>
            </a:r>
            <a:endParaRPr lang="sv-SE" dirty="0"/>
          </a:p>
          <a:p>
            <a:pPr lvl="1"/>
            <a:r>
              <a:rPr lang="en-US" dirty="0"/>
              <a:t>wait for RAN2 decision on the UL LBT failure mechanism before making the requirements for T</a:t>
            </a:r>
            <a:r>
              <a:rPr lang="en-US" baseline="-25000" dirty="0"/>
              <a:t>IU </a:t>
            </a:r>
            <a:r>
              <a:rPr lang="en-US" dirty="0"/>
              <a:t>of the handover procedures in NR-U</a:t>
            </a:r>
            <a:endParaRPr lang="sv-SE" dirty="0"/>
          </a:p>
          <a:p>
            <a:endParaRPr lang="en-US" dirty="0"/>
          </a:p>
        </p:txBody>
      </p:sp>
    </p:spTree>
    <p:extLst>
      <p:ext uri="{BB962C8B-B14F-4D97-AF65-F5344CB8AC3E}">
        <p14:creationId xmlns:p14="http://schemas.microsoft.com/office/powerpoint/2010/main" val="1018403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RRC Connection Re-establishment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fontScale="92500" lnSpcReduction="20000"/>
          </a:bodyPr>
          <a:lstStyle/>
          <a:p>
            <a:pPr lvl="0"/>
            <a:r>
              <a:rPr lang="en-US" dirty="0"/>
              <a:t>Maximum values:</a:t>
            </a:r>
          </a:p>
          <a:p>
            <a:pPr lvl="1"/>
            <a:r>
              <a:rPr lang="en-US" dirty="0"/>
              <a:t>For known cell case</a:t>
            </a:r>
            <a:endParaRPr lang="sv-SE" dirty="0"/>
          </a:p>
          <a:p>
            <a:pPr lvl="2"/>
            <a:r>
              <a:rPr lang="en-US" dirty="0"/>
              <a:t>(during intra-frequency cell search): </a:t>
            </a:r>
          </a:p>
          <a:p>
            <a:pPr lvl="3"/>
            <a:r>
              <a:rPr lang="en-US" dirty="0"/>
              <a:t>K</a:t>
            </a:r>
            <a:r>
              <a:rPr lang="en-US" baseline="-25000" dirty="0"/>
              <a:t>1,max</a:t>
            </a:r>
            <a:r>
              <a:rPr lang="en-US" dirty="0"/>
              <a:t>=[12] when T</a:t>
            </a:r>
            <a:r>
              <a:rPr lang="en-US" baseline="-25000" dirty="0"/>
              <a:t>SMTC</a:t>
            </a:r>
            <a:r>
              <a:rPr lang="en-US" dirty="0"/>
              <a:t> ≤ 40 ms, and </a:t>
            </a:r>
          </a:p>
          <a:p>
            <a:pPr lvl="3"/>
            <a:r>
              <a:rPr lang="en-US" dirty="0"/>
              <a:t>K</a:t>
            </a:r>
            <a:r>
              <a:rPr lang="en-US" baseline="-25000" dirty="0"/>
              <a:t>1,max</a:t>
            </a:r>
            <a:r>
              <a:rPr lang="en-US" dirty="0"/>
              <a:t>=[8] when T</a:t>
            </a:r>
            <a:r>
              <a:rPr lang="en-US" baseline="-25000" dirty="0"/>
              <a:t>SMTC</a:t>
            </a:r>
            <a:r>
              <a:rPr lang="en-US" dirty="0"/>
              <a:t> &gt; 40 ms</a:t>
            </a:r>
            <a:endParaRPr lang="sv-SE" dirty="0"/>
          </a:p>
          <a:p>
            <a:pPr lvl="2"/>
            <a:r>
              <a:rPr lang="en-US" dirty="0"/>
              <a:t>(during inter-frequency cell search): </a:t>
            </a:r>
          </a:p>
          <a:p>
            <a:pPr lvl="3"/>
            <a:r>
              <a:rPr lang="en-US" dirty="0"/>
              <a:t>K</a:t>
            </a:r>
            <a:r>
              <a:rPr lang="en-US" baseline="-25000" dirty="0"/>
              <a:t>2.i,max</a:t>
            </a:r>
            <a:r>
              <a:rPr lang="en-US" dirty="0"/>
              <a:t> =[10] when </a:t>
            </a:r>
            <a:r>
              <a:rPr lang="en-US" dirty="0" err="1"/>
              <a:t>T</a:t>
            </a:r>
            <a:r>
              <a:rPr lang="en-US" baseline="-25000" dirty="0" err="1"/>
              <a:t>SMTC,i</a:t>
            </a:r>
            <a:r>
              <a:rPr lang="en-US" dirty="0"/>
              <a:t> ≤ 40 ms, and </a:t>
            </a:r>
          </a:p>
          <a:p>
            <a:pPr lvl="3"/>
            <a:r>
              <a:rPr lang="en-US" dirty="0"/>
              <a:t>K</a:t>
            </a:r>
            <a:r>
              <a:rPr lang="en-US" baseline="-25000" dirty="0"/>
              <a:t>1,max</a:t>
            </a:r>
            <a:r>
              <a:rPr lang="en-US" dirty="0"/>
              <a:t>=[6] when </a:t>
            </a:r>
            <a:r>
              <a:rPr lang="en-US" dirty="0" err="1"/>
              <a:t>T</a:t>
            </a:r>
            <a:r>
              <a:rPr lang="en-US" baseline="-25000" dirty="0" err="1"/>
              <a:t>SMTC,i</a:t>
            </a:r>
            <a:r>
              <a:rPr lang="en-US" dirty="0"/>
              <a:t> &gt; 40 ms</a:t>
            </a:r>
            <a:endParaRPr lang="sv-SE" dirty="0"/>
          </a:p>
          <a:p>
            <a:pPr lvl="2"/>
            <a:r>
              <a:rPr lang="en-US" dirty="0"/>
              <a:t>(during RA): </a:t>
            </a:r>
          </a:p>
          <a:p>
            <a:pPr lvl="3"/>
            <a:r>
              <a:rPr lang="en-US" dirty="0"/>
              <a:t>K</a:t>
            </a:r>
            <a:r>
              <a:rPr lang="en-US" baseline="-25000" dirty="0"/>
              <a:t>3, max</a:t>
            </a:r>
            <a:r>
              <a:rPr lang="en-US" dirty="0"/>
              <a:t>=[8] when </a:t>
            </a:r>
            <a:r>
              <a:rPr lang="en-US" dirty="0" err="1"/>
              <a:t>T</a:t>
            </a:r>
            <a:r>
              <a:rPr lang="en-US" baseline="-25000" dirty="0" err="1"/>
              <a:t>config</a:t>
            </a:r>
            <a:r>
              <a:rPr lang="en-US" dirty="0"/>
              <a:t> ≤ 40 ms, and </a:t>
            </a:r>
          </a:p>
          <a:p>
            <a:pPr lvl="3"/>
            <a:r>
              <a:rPr lang="en-US" dirty="0"/>
              <a:t>K</a:t>
            </a:r>
            <a:r>
              <a:rPr lang="en-US" baseline="-25000" dirty="0"/>
              <a:t>3, max</a:t>
            </a:r>
            <a:r>
              <a:rPr lang="en-US" dirty="0"/>
              <a:t>=[4] when </a:t>
            </a:r>
            <a:r>
              <a:rPr lang="en-US" dirty="0" err="1"/>
              <a:t>T</a:t>
            </a:r>
            <a:r>
              <a:rPr lang="en-US" baseline="-25000" dirty="0" err="1"/>
              <a:t>config</a:t>
            </a:r>
            <a:r>
              <a:rPr lang="en-US" dirty="0"/>
              <a:t> &gt; 40 ms</a:t>
            </a:r>
            <a:endParaRPr lang="sv-SE" dirty="0"/>
          </a:p>
          <a:p>
            <a:pPr lvl="1"/>
            <a:r>
              <a:rPr lang="en-US" dirty="0"/>
              <a:t>FFS for unknown cell case</a:t>
            </a:r>
            <a:endParaRPr lang="sv-SE" dirty="0"/>
          </a:p>
          <a:p>
            <a:r>
              <a:rPr lang="en-US" dirty="0"/>
              <a:t>Wait for RAN2 decision on the UL LBT failure mechanism before making the requirements for T</a:t>
            </a:r>
            <a:r>
              <a:rPr lang="en-US" baseline="-25000" dirty="0"/>
              <a:t>PRACH</a:t>
            </a:r>
            <a:r>
              <a:rPr lang="en-US" dirty="0"/>
              <a:t> in NR-U</a:t>
            </a:r>
          </a:p>
          <a:p>
            <a:r>
              <a:rPr lang="en-GB" dirty="0"/>
              <a:t>When the re-establishment delay is within the upper limit, it is up to UE to select which cell to camp on. No specific requirements will be defined</a:t>
            </a:r>
            <a:endParaRPr lang="sv-SE" dirty="0"/>
          </a:p>
          <a:p>
            <a:endParaRPr lang="en-US" dirty="0"/>
          </a:p>
        </p:txBody>
      </p:sp>
    </p:spTree>
    <p:extLst>
      <p:ext uri="{BB962C8B-B14F-4D97-AF65-F5344CB8AC3E}">
        <p14:creationId xmlns:p14="http://schemas.microsoft.com/office/powerpoint/2010/main" val="2393014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RRC Release with Redirection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a:bodyPr>
          <a:lstStyle/>
          <a:p>
            <a:pPr lvl="0"/>
            <a:r>
              <a:rPr lang="en-US" dirty="0"/>
              <a:t>Maximum values:</a:t>
            </a:r>
          </a:p>
          <a:p>
            <a:pPr lvl="1"/>
            <a:r>
              <a:rPr lang="en-US" dirty="0"/>
              <a:t>(during cell search) </a:t>
            </a:r>
            <a:endParaRPr lang="sv-SE" dirty="0"/>
          </a:p>
          <a:p>
            <a:pPr lvl="2"/>
            <a:r>
              <a:rPr lang="en-US" dirty="0"/>
              <a:t>L</a:t>
            </a:r>
            <a:r>
              <a:rPr lang="en-US" baseline="-25000" dirty="0"/>
              <a:t>1,max</a:t>
            </a:r>
            <a:r>
              <a:rPr lang="en-US" dirty="0"/>
              <a:t>=[8] when T</a:t>
            </a:r>
            <a:r>
              <a:rPr lang="en-US" baseline="-25000" dirty="0"/>
              <a:t>SMTC</a:t>
            </a:r>
            <a:r>
              <a:rPr lang="en-US" dirty="0"/>
              <a:t> ≤ 40 ms</a:t>
            </a:r>
            <a:endParaRPr lang="sv-SE" dirty="0"/>
          </a:p>
          <a:p>
            <a:pPr lvl="2"/>
            <a:r>
              <a:rPr lang="en-US" dirty="0"/>
              <a:t>L</a:t>
            </a:r>
            <a:r>
              <a:rPr lang="en-US" baseline="-25000" dirty="0"/>
              <a:t>1,max</a:t>
            </a:r>
            <a:r>
              <a:rPr lang="en-US" dirty="0"/>
              <a:t>=[4] when T</a:t>
            </a:r>
            <a:r>
              <a:rPr lang="en-US" baseline="-25000" dirty="0"/>
              <a:t>SMTC</a:t>
            </a:r>
            <a:r>
              <a:rPr lang="en-US" dirty="0"/>
              <a:t> &gt; 40 ms</a:t>
            </a:r>
            <a:endParaRPr lang="sv-SE" dirty="0"/>
          </a:p>
          <a:p>
            <a:pPr lvl="1"/>
            <a:r>
              <a:rPr lang="en-US" dirty="0"/>
              <a:t>(during RA) </a:t>
            </a:r>
            <a:endParaRPr lang="sv-SE" dirty="0"/>
          </a:p>
          <a:p>
            <a:pPr lvl="2"/>
            <a:r>
              <a:rPr lang="en-US" dirty="0"/>
              <a:t>L</a:t>
            </a:r>
            <a:r>
              <a:rPr lang="en-US" baseline="-25000" dirty="0"/>
              <a:t>2, max</a:t>
            </a:r>
            <a:r>
              <a:rPr lang="en-US" dirty="0"/>
              <a:t>=[4] when </a:t>
            </a:r>
            <a:r>
              <a:rPr lang="en-US" dirty="0" err="1"/>
              <a:t>T</a:t>
            </a:r>
            <a:r>
              <a:rPr lang="en-US" baseline="-25000" dirty="0" err="1"/>
              <a:t>config</a:t>
            </a:r>
            <a:r>
              <a:rPr lang="en-US" dirty="0"/>
              <a:t> ≤ 40 ms</a:t>
            </a:r>
            <a:endParaRPr lang="sv-SE" dirty="0"/>
          </a:p>
          <a:p>
            <a:pPr lvl="2"/>
            <a:r>
              <a:rPr lang="en-US" dirty="0"/>
              <a:t>L</a:t>
            </a:r>
            <a:r>
              <a:rPr lang="en-US" baseline="-25000" dirty="0"/>
              <a:t>2, max</a:t>
            </a:r>
            <a:r>
              <a:rPr lang="en-US" dirty="0"/>
              <a:t>=[2] when </a:t>
            </a:r>
            <a:r>
              <a:rPr lang="en-US" dirty="0" err="1"/>
              <a:t>T</a:t>
            </a:r>
            <a:r>
              <a:rPr lang="en-US" baseline="-25000" dirty="0" err="1"/>
              <a:t>config</a:t>
            </a:r>
            <a:r>
              <a:rPr lang="en-US" dirty="0"/>
              <a:t> &gt; 40 ms</a:t>
            </a:r>
          </a:p>
          <a:p>
            <a:pPr lvl="2"/>
            <a:endParaRPr lang="en-US" dirty="0"/>
          </a:p>
          <a:p>
            <a:r>
              <a:rPr lang="en-GB" dirty="0"/>
              <a:t>RAN4 should wait for RAN2 decision on the UL LBT failure mechanism before making the requirements for </a:t>
            </a:r>
            <a:r>
              <a:rPr lang="en-US" dirty="0"/>
              <a:t>T</a:t>
            </a:r>
            <a:r>
              <a:rPr lang="en-US" baseline="-25000" dirty="0"/>
              <a:t>PRACH</a:t>
            </a:r>
            <a:r>
              <a:rPr lang="en-GB" dirty="0"/>
              <a:t> in NR-U</a:t>
            </a:r>
            <a:endParaRPr lang="sv-SE" dirty="0"/>
          </a:p>
          <a:p>
            <a:endParaRPr lang="en-US" dirty="0"/>
          </a:p>
        </p:txBody>
      </p:sp>
    </p:spTree>
    <p:extLst>
      <p:ext uri="{BB962C8B-B14F-4D97-AF65-F5344CB8AC3E}">
        <p14:creationId xmlns:p14="http://schemas.microsoft.com/office/powerpoint/2010/main" val="273633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SI Reading Time Period in RRC Release with Redirection Requirements and RRC Re-Establishment Requirements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endParaRPr lang="en-US" dirty="0"/>
          </a:p>
          <a:p>
            <a:r>
              <a:rPr lang="en-US" dirty="0"/>
              <a:t>Analyze how to extend T</a:t>
            </a:r>
            <a:r>
              <a:rPr lang="en-US" baseline="-25000" dirty="0"/>
              <a:t>SI-NR</a:t>
            </a:r>
            <a:r>
              <a:rPr lang="en-US" dirty="0"/>
              <a:t> by the next meeting</a:t>
            </a:r>
            <a:endParaRPr lang="en-US" sz="2000" dirty="0"/>
          </a:p>
          <a:p>
            <a:endParaRPr lang="en-US" dirty="0"/>
          </a:p>
          <a:p>
            <a:endParaRPr lang="en-US" dirty="0"/>
          </a:p>
        </p:txBody>
      </p:sp>
    </p:spTree>
    <p:extLst>
      <p:ext uri="{BB962C8B-B14F-4D97-AF65-F5344CB8AC3E}">
        <p14:creationId xmlns:p14="http://schemas.microsoft.com/office/powerpoint/2010/main" val="24679101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9490</TotalTime>
  <Words>3436</Words>
  <Application>Microsoft Office PowerPoint</Application>
  <PresentationFormat>Widescreen</PresentationFormat>
  <Paragraphs>415</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Times New Roman</vt:lpstr>
      <vt:lpstr>Office Theme</vt:lpstr>
      <vt:lpstr>WF on RRM Requirements for NR-U (all agreements in RAN4#92-bis)</vt:lpstr>
      <vt:lpstr>PowerPoint Presentation</vt:lpstr>
      <vt:lpstr>Serving Cell Evaluation</vt:lpstr>
      <vt:lpstr>Cell Reselection</vt:lpstr>
      <vt:lpstr>SI Reading for PLMN Identification</vt:lpstr>
      <vt:lpstr>Handover Delay Requirements</vt:lpstr>
      <vt:lpstr>RRC Connection Re-establishment</vt:lpstr>
      <vt:lpstr>RRC Release with Redirection</vt:lpstr>
      <vt:lpstr>SI Reading Time Period in RRC Release with Redirection Requirements and RRC Re-Establishment Requirements</vt:lpstr>
      <vt:lpstr>RLM In-Sync</vt:lpstr>
      <vt:lpstr>UE Measurement Capability</vt:lpstr>
      <vt:lpstr>UL Transmit Timing</vt:lpstr>
      <vt:lpstr>Impact of UL LBT on UE reporting</vt:lpstr>
      <vt:lpstr>Interruptions</vt:lpstr>
      <vt:lpstr>SCell Activation: Known/Unknown SCell Definition</vt:lpstr>
      <vt:lpstr>SCell Activation: Interruption Window</vt:lpstr>
      <vt:lpstr>Active TCI State Switching: Known/Unknown TCI State</vt:lpstr>
      <vt:lpstr>Active TCI State Switching Delay: RRC Based, Known</vt:lpstr>
      <vt:lpstr>Active TCI State Switching Delay: RRC Based, Unknown</vt:lpstr>
      <vt:lpstr>Active TCI State Switching Delay: MAC-CE Based, Known</vt:lpstr>
      <vt:lpstr>Active TCI State Switching Delay: MAC-CE Based, Unknown</vt:lpstr>
      <vt:lpstr>PSCell Addition: Known/Unknown Target Cell Definition</vt:lpstr>
      <vt:lpstr>CSSF and Measurement Gaps</vt:lpstr>
      <vt:lpstr>Measurements: UE Behaviour </vt:lpstr>
      <vt:lpstr>Intra-Frequency Measurements</vt:lpstr>
      <vt:lpstr>Inter-Frequency Measurements</vt:lpstr>
      <vt:lpstr>PowerPoint Presentation</vt:lpstr>
      <vt:lpstr>RSSI and Channel Occupancy</vt:lpstr>
      <vt:lpstr>Active BWP Switching</vt:lpstr>
      <vt:lpstr>Beam Management</vt:lpstr>
      <vt:lpstr>L1-RSRP</vt:lpstr>
      <vt:lpstr>SCell Activation Delay</vt:lpstr>
      <vt:lpstr>SCell Deactivation Delay</vt:lpstr>
      <vt:lpstr>PSCell Addition Delay</vt:lpstr>
      <vt:lpstr>RLM Out-of-Sync</vt:lpstr>
      <vt:lpstr>EN-DC SFTD</vt:lpstr>
      <vt:lpstr>Inter-RAT SFTD</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1436</cp:revision>
  <dcterms:created xsi:type="dcterms:W3CDTF">2016-04-13T15:12:29Z</dcterms:created>
  <dcterms:modified xsi:type="dcterms:W3CDTF">2019-10-18T05:42:10Z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