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BWP Switching on Multiple CCs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92bis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Chongqing, China, October 14-18, 2019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8.15.1.4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R4-1912837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2730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722"/>
            <a:ext cx="12122332" cy="439539"/>
          </a:xfrm>
        </p:spPr>
        <p:txBody>
          <a:bodyPr>
            <a:normAutofit/>
          </a:bodyPr>
          <a:lstStyle/>
          <a:p>
            <a:pPr lvl="0"/>
            <a:r>
              <a:rPr lang="en-US" sz="2400" b="1" dirty="0"/>
              <a:t>Case 1: Simultaneous triggering of BWP switching on multiple CCs</a:t>
            </a:r>
          </a:p>
          <a:p>
            <a:pPr marL="1371600" lvl="3" indent="0">
              <a:buNone/>
            </a:pPr>
            <a:endParaRPr lang="en-US" sz="600" b="1" dirty="0"/>
          </a:p>
        </p:txBody>
      </p:sp>
      <p:grpSp>
        <p:nvGrpSpPr>
          <p:cNvPr id="5" name="Canvas 150">
            <a:extLst>
              <a:ext uri="{FF2B5EF4-FFF2-40B4-BE49-F238E27FC236}">
                <a16:creationId xmlns:a16="http://schemas.microsoft.com/office/drawing/2014/main" id="{50D93E47-BDD3-409F-8BA7-99074E1D1C15}"/>
              </a:ext>
            </a:extLst>
          </p:cNvPr>
          <p:cNvGrpSpPr/>
          <p:nvPr/>
        </p:nvGrpSpPr>
        <p:grpSpPr>
          <a:xfrm>
            <a:off x="2795452" y="1202938"/>
            <a:ext cx="5117465" cy="1889760"/>
            <a:chOff x="0" y="0"/>
            <a:chExt cx="5117465" cy="18897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2304FAF-F8A8-4214-AE0E-260632EE907D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51165D-90A8-403F-B0F2-6435416D5F95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8" name="Text Box 25">
              <a:extLst>
                <a:ext uri="{FF2B5EF4-FFF2-40B4-BE49-F238E27FC236}">
                  <a16:creationId xmlns:a16="http://schemas.microsoft.com/office/drawing/2014/main" id="{ACB61A6E-192B-40F4-8949-A629FD4C7D2D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Text Box 25">
              <a:extLst>
                <a:ext uri="{FF2B5EF4-FFF2-40B4-BE49-F238E27FC236}">
                  <a16:creationId xmlns:a16="http://schemas.microsoft.com/office/drawing/2014/main" id="{BCF79639-588B-49EE-99AE-96A0F3D84A61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62595CC-C180-4C81-980E-36E6E733F089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9CA80EE-145B-48AF-A057-183F8AC568D1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F54BD74-A9B0-49F1-BBA5-74D6C1764EE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75E8BE8-4610-4B96-8C2F-5C4DD4507935}"/>
                </a:ext>
              </a:extLst>
            </p:cNvPr>
            <p:cNvCxnSpPr/>
            <p:nvPr/>
          </p:nvCxnSpPr>
          <p:spPr>
            <a:xfrm>
              <a:off x="509395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6276A5-99E1-4D7D-9FC7-5AE0FCA92E84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7355581-23C4-45BE-B22F-D989C6321C67}"/>
                </a:ext>
              </a:extLst>
            </p:cNvPr>
            <p:cNvSpPr/>
            <p:nvPr/>
          </p:nvSpPr>
          <p:spPr>
            <a:xfrm>
              <a:off x="508668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6" name="Text Box 25">
              <a:extLst>
                <a:ext uri="{FF2B5EF4-FFF2-40B4-BE49-F238E27FC236}">
                  <a16:creationId xmlns:a16="http://schemas.microsoft.com/office/drawing/2014/main" id="{407D5AC9-4C38-4B9D-AEC1-081FA8A252B7}"/>
                </a:ext>
              </a:extLst>
            </p:cNvPr>
            <p:cNvSpPr txBox="1"/>
            <p:nvPr/>
          </p:nvSpPr>
          <p:spPr>
            <a:xfrm>
              <a:off x="309653" y="289250"/>
              <a:ext cx="610685" cy="28877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2875792-D30C-4833-89A7-E3BB2C3945F6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 Box 25">
              <a:extLst>
                <a:ext uri="{FF2B5EF4-FFF2-40B4-BE49-F238E27FC236}">
                  <a16:creationId xmlns:a16="http://schemas.microsoft.com/office/drawing/2014/main" id="{C6744C5F-8EF8-4EE1-AEFE-A25EACB2C322}"/>
                </a:ext>
              </a:extLst>
            </p:cNvPr>
            <p:cNvSpPr txBox="1"/>
            <p:nvPr/>
          </p:nvSpPr>
          <p:spPr>
            <a:xfrm>
              <a:off x="4570405" y="1628096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5">
              <a:extLst>
                <a:ext uri="{FF2B5EF4-FFF2-40B4-BE49-F238E27FC236}">
                  <a16:creationId xmlns:a16="http://schemas.microsoft.com/office/drawing/2014/main" id="{0F58AF44-F391-4B95-9096-B49CCD1B27B8}"/>
                </a:ext>
              </a:extLst>
            </p:cNvPr>
            <p:cNvSpPr txBox="1"/>
            <p:nvPr/>
          </p:nvSpPr>
          <p:spPr>
            <a:xfrm>
              <a:off x="311502" y="973357"/>
              <a:ext cx="608836" cy="28542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5">
              <a:extLst>
                <a:ext uri="{FF2B5EF4-FFF2-40B4-BE49-F238E27FC236}">
                  <a16:creationId xmlns:a16="http://schemas.microsoft.com/office/drawing/2014/main" id="{83A0615F-B1BE-4481-B2FD-D28B03747E9B}"/>
                </a:ext>
              </a:extLst>
            </p:cNvPr>
            <p:cNvSpPr txBox="1"/>
            <p:nvPr/>
          </p:nvSpPr>
          <p:spPr>
            <a:xfrm>
              <a:off x="1278933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28DFD2F-8FF6-4913-A320-8C2F0F005EDD}"/>
                </a:ext>
              </a:extLst>
            </p:cNvPr>
            <p:cNvCxnSpPr/>
            <p:nvPr/>
          </p:nvCxnSpPr>
          <p:spPr>
            <a:xfrm flipH="1">
              <a:off x="1109705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22" name="Rectangle 25">
            <a:extLst>
              <a:ext uri="{FF2B5EF4-FFF2-40B4-BE49-F238E27FC236}">
                <a16:creationId xmlns:a16="http://schemas.microsoft.com/office/drawing/2014/main" id="{9A9414E6-6F4C-4D06-8DB8-38B06EBDC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591" y="2908341"/>
            <a:ext cx="58167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1: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triggering BP switching on multiple CCs at the same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43">
            <a:extLst>
              <a:ext uri="{FF2B5EF4-FFF2-40B4-BE49-F238E27FC236}">
                <a16:creationId xmlns:a16="http://schemas.microsoft.com/office/drawing/2014/main" id="{F31B510B-CA78-48E7-94FF-D6456C051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pSp>
        <p:nvGrpSpPr>
          <p:cNvPr id="24" name="Canvas 54">
            <a:extLst>
              <a:ext uri="{FF2B5EF4-FFF2-40B4-BE49-F238E27FC236}">
                <a16:creationId xmlns:a16="http://schemas.microsoft.com/office/drawing/2014/main" id="{92920340-28CB-49F4-85FC-786469AAA70E}"/>
              </a:ext>
            </a:extLst>
          </p:cNvPr>
          <p:cNvGrpSpPr/>
          <p:nvPr/>
        </p:nvGrpSpPr>
        <p:grpSpPr>
          <a:xfrm>
            <a:off x="2850629" y="4347983"/>
            <a:ext cx="5117465" cy="1889760"/>
            <a:chOff x="0" y="0"/>
            <a:chExt cx="5117465" cy="188976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5D20944-BE21-4AED-AA8F-A731DE3756CF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513144-9B76-4986-A97F-AB13C37444A1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id="{0CFD3CEA-30C0-40B1-ADE8-F3E56A5EBA33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 Box 25">
              <a:extLst>
                <a:ext uri="{FF2B5EF4-FFF2-40B4-BE49-F238E27FC236}">
                  <a16:creationId xmlns:a16="http://schemas.microsoft.com/office/drawing/2014/main" id="{4292BEAB-04F6-4FC9-ACF5-6284A9137129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7A2942-8C62-446E-B19B-09237F2ED8A1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E54118E-A07A-4CCF-9FFA-EF8480774FA8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5867D88-0377-405E-8BC1-5EFB1645E87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25EB98-3986-45AF-B4DA-4FE09C1A9107}"/>
                </a:ext>
              </a:extLst>
            </p:cNvPr>
            <p:cNvCxnSpPr/>
            <p:nvPr/>
          </p:nvCxnSpPr>
          <p:spPr>
            <a:xfrm>
              <a:off x="1164412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FA1238-4011-464B-A461-04F78FA36721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005C43F-65F6-4383-A678-8D96A2382BB1}"/>
                </a:ext>
              </a:extLst>
            </p:cNvPr>
            <p:cNvSpPr/>
            <p:nvPr/>
          </p:nvSpPr>
          <p:spPr>
            <a:xfrm>
              <a:off x="1163685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5" name="Text Box 25">
              <a:extLst>
                <a:ext uri="{FF2B5EF4-FFF2-40B4-BE49-F238E27FC236}">
                  <a16:creationId xmlns:a16="http://schemas.microsoft.com/office/drawing/2014/main" id="{3875C585-0A73-4A83-AA27-B148047509DB}"/>
                </a:ext>
              </a:extLst>
            </p:cNvPr>
            <p:cNvSpPr txBox="1"/>
            <p:nvPr/>
          </p:nvSpPr>
          <p:spPr>
            <a:xfrm>
              <a:off x="234589" y="289110"/>
              <a:ext cx="802640" cy="233827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C682821D-16A6-44D3-9F5F-CC567C109614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 Box 25">
              <a:extLst>
                <a:ext uri="{FF2B5EF4-FFF2-40B4-BE49-F238E27FC236}">
                  <a16:creationId xmlns:a16="http://schemas.microsoft.com/office/drawing/2014/main" id="{03E3CA50-1354-489A-BDC1-B43B7A346186}"/>
                </a:ext>
              </a:extLst>
            </p:cNvPr>
            <p:cNvSpPr txBox="1"/>
            <p:nvPr/>
          </p:nvSpPr>
          <p:spPr>
            <a:xfrm>
              <a:off x="4570405" y="1618069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Text Box 25">
              <a:extLst>
                <a:ext uri="{FF2B5EF4-FFF2-40B4-BE49-F238E27FC236}">
                  <a16:creationId xmlns:a16="http://schemas.microsoft.com/office/drawing/2014/main" id="{43535E39-BCB4-4696-864C-663F4429D534}"/>
                </a:ext>
              </a:extLst>
            </p:cNvPr>
            <p:cNvSpPr txBox="1"/>
            <p:nvPr/>
          </p:nvSpPr>
          <p:spPr>
            <a:xfrm>
              <a:off x="805217" y="978359"/>
              <a:ext cx="786123" cy="23368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Text Box 25">
              <a:extLst>
                <a:ext uri="{FF2B5EF4-FFF2-40B4-BE49-F238E27FC236}">
                  <a16:creationId xmlns:a16="http://schemas.microsoft.com/office/drawing/2014/main" id="{6550C6F2-F05F-48E9-8997-2D2E7CA041F5}"/>
                </a:ext>
              </a:extLst>
            </p:cNvPr>
            <p:cNvSpPr txBox="1"/>
            <p:nvPr/>
          </p:nvSpPr>
          <p:spPr>
            <a:xfrm>
              <a:off x="1933950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8794C58-F15C-4C76-B1EF-5545D7657F20}"/>
                </a:ext>
              </a:extLst>
            </p:cNvPr>
            <p:cNvCxnSpPr/>
            <p:nvPr/>
          </p:nvCxnSpPr>
          <p:spPr>
            <a:xfrm flipH="1">
              <a:off x="1764722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41" name="Rectangle 50">
            <a:extLst>
              <a:ext uri="{FF2B5EF4-FFF2-40B4-BE49-F238E27FC236}">
                <a16:creationId xmlns:a16="http://schemas.microsoft.com/office/drawing/2014/main" id="{644518F8-8950-4199-A46D-A0E1CD22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3419" y="6084804"/>
            <a:ext cx="6138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2: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BWP switching on multiple CCs with partially overlapping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5D5EFDD9-39B9-442C-AC0F-2F4209C8F542}"/>
              </a:ext>
            </a:extLst>
          </p:cNvPr>
          <p:cNvSpPr txBox="1">
            <a:spLocks/>
          </p:cNvSpPr>
          <p:nvPr/>
        </p:nvSpPr>
        <p:spPr>
          <a:xfrm>
            <a:off x="0" y="3738092"/>
            <a:ext cx="11258630" cy="439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Case 2: Non-simultaneous triggering of BWP switching on multiple CCs</a:t>
            </a:r>
          </a:p>
          <a:p>
            <a:pPr marL="1371600" lvl="3" indent="0">
              <a:buFont typeface="Arial" panose="020B0604020202020204" pitchFamily="34" charset="0"/>
              <a:buNone/>
            </a:pPr>
            <a:endParaRPr lang="en-US" sz="600" b="1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81FD95-AF17-476C-B522-62DA7E7C9DF5}"/>
              </a:ext>
            </a:extLst>
          </p:cNvPr>
          <p:cNvCxnSpPr>
            <a:cxnSpLocks/>
          </p:cNvCxnSpPr>
          <p:nvPr/>
        </p:nvCxnSpPr>
        <p:spPr>
          <a:xfrm>
            <a:off x="0" y="357922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27" y="54527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WF on Requirements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50813"/>
            <a:ext cx="12192000" cy="5693530"/>
          </a:xfrm>
        </p:spPr>
        <p:txBody>
          <a:bodyPr>
            <a:normAutofit/>
          </a:bodyPr>
          <a:lstStyle/>
          <a:p>
            <a:r>
              <a:rPr lang="sv-SE" dirty="0"/>
              <a:t>Candidate BWP switching scenarios for specifying requirements:</a:t>
            </a:r>
          </a:p>
          <a:p>
            <a:pPr lvl="1"/>
            <a:r>
              <a:rPr lang="sv-SE" dirty="0"/>
              <a:t>Case 1: </a:t>
            </a:r>
            <a:r>
              <a:rPr lang="en-US" dirty="0"/>
              <a:t>Simultaneous triggering of BWP switching on multiple CCs </a:t>
            </a:r>
            <a:endParaRPr lang="sv-SE" dirty="0"/>
          </a:p>
          <a:p>
            <a:pPr lvl="2"/>
            <a:r>
              <a:rPr lang="sv-SE" dirty="0"/>
              <a:t>When timer-based </a:t>
            </a:r>
            <a:r>
              <a:rPr lang="en-US" dirty="0"/>
              <a:t>BWP switching is triggered on multiple CCs.</a:t>
            </a:r>
          </a:p>
          <a:p>
            <a:pPr lvl="2"/>
            <a:r>
              <a:rPr lang="sv-SE" dirty="0"/>
              <a:t>When RRC-based </a:t>
            </a:r>
            <a:r>
              <a:rPr lang="en-US" dirty="0"/>
              <a:t>BWP switching is triggered on multiple CCs.</a:t>
            </a:r>
          </a:p>
          <a:p>
            <a:pPr lvl="2"/>
            <a:r>
              <a:rPr lang="en-US" dirty="0"/>
              <a:t>Other scenarios are not precluded.</a:t>
            </a:r>
          </a:p>
          <a:p>
            <a:pPr lvl="1"/>
            <a:r>
              <a:rPr lang="sv-SE" dirty="0"/>
              <a:t>Case 2: </a:t>
            </a:r>
            <a:r>
              <a:rPr lang="en-US" dirty="0"/>
              <a:t>Non-simultaneous triggering of BWP switching on multiple CCs </a:t>
            </a:r>
            <a:endParaRPr lang="sv-SE" dirty="0"/>
          </a:p>
          <a:p>
            <a:pPr lvl="2"/>
            <a:r>
              <a:rPr lang="sv-SE" dirty="0"/>
              <a:t>When RRC-based </a:t>
            </a:r>
            <a:r>
              <a:rPr lang="en-US" dirty="0"/>
              <a:t>BWP switching is triggered on a CC (CC1) while there is an on going </a:t>
            </a:r>
            <a:r>
              <a:rPr lang="sv-SE" dirty="0"/>
              <a:t>RRC-based </a:t>
            </a:r>
            <a:r>
              <a:rPr lang="en-US" dirty="0"/>
              <a:t>BWP switching on another CC (CC2).</a:t>
            </a:r>
          </a:p>
          <a:p>
            <a:pPr lvl="3"/>
            <a:r>
              <a:rPr lang="en-US" dirty="0"/>
              <a:t>FFS whether to limit CC1 and CC2 in different CGs or within the same CG</a:t>
            </a:r>
            <a:endParaRPr lang="sv-SE" dirty="0"/>
          </a:p>
          <a:p>
            <a:pPr lvl="2"/>
            <a:r>
              <a:rPr lang="sv-SE" dirty="0"/>
              <a:t>When timer-based or DCI based </a:t>
            </a:r>
            <a:r>
              <a:rPr lang="en-US" dirty="0"/>
              <a:t>BWP switching is triggered on a CC (CC1) while there is an on going </a:t>
            </a:r>
            <a:r>
              <a:rPr lang="sv-SE" dirty="0"/>
              <a:t>RRC-based </a:t>
            </a:r>
            <a:r>
              <a:rPr lang="en-US" dirty="0"/>
              <a:t>BWP switching on another CC (CC2).</a:t>
            </a:r>
          </a:p>
          <a:p>
            <a:pPr lvl="3"/>
            <a:r>
              <a:rPr lang="en-US" dirty="0"/>
              <a:t>FFS whether to limit CC1 and CC2 in different CGs or within the same CG</a:t>
            </a:r>
          </a:p>
          <a:p>
            <a:pPr lvl="2"/>
            <a:r>
              <a:rPr lang="en-US" dirty="0"/>
              <a:t>Other scenarios are not precluded.</a:t>
            </a:r>
          </a:p>
          <a:p>
            <a:r>
              <a:rPr lang="en-US" dirty="0"/>
              <a:t>RAN4 to investigate the BWP switching delay and interruption requirements for the above scenarios.</a:t>
            </a:r>
          </a:p>
          <a:p>
            <a:pPr marL="1828800" lvl="4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Office PowerPoint</Application>
  <PresentationFormat>Widescreen</PresentationFormat>
  <Paragraphs>38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Way forward on BWP Switching on Multiple CCs</vt:lpstr>
      <vt:lpstr>Background</vt:lpstr>
      <vt:lpstr>WF on Requirements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2019-10-18T04:41:50Z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</Properties>
</file>