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5" r:id="rId4"/>
    <p:sldId id="287" r:id="rId5"/>
    <p:sldId id="288" r:id="rId6"/>
    <p:sldId id="290" r:id="rId7"/>
    <p:sldId id="29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5"/>
            <p14:sldId id="287"/>
            <p14:sldId id="288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128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#92bis 	</a:t>
            </a:r>
          </a:p>
          <a:p>
            <a:r>
              <a:rPr lang="en-US" b="1" dirty="0"/>
              <a:t>China, Chongqing, October 14 - 18, 2019</a:t>
            </a:r>
          </a:p>
          <a:p>
            <a:r>
              <a:rPr lang="en-US" b="1" dirty="0"/>
              <a:t>Agenda item: 8.18.1.3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R4-1912834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dirty="0"/>
              <a:t>Type of requirements</a:t>
            </a:r>
          </a:p>
          <a:p>
            <a:pPr lvl="1"/>
            <a:r>
              <a:rPr lang="en-GB" sz="2000" dirty="0"/>
              <a:t>PMI only</a:t>
            </a:r>
          </a:p>
          <a:p>
            <a:r>
              <a:rPr lang="en-GB" sz="2400" dirty="0"/>
              <a:t>Frequency range</a:t>
            </a:r>
          </a:p>
          <a:p>
            <a:pPr lvl="1"/>
            <a:r>
              <a:rPr lang="en-GB" sz="2000" dirty="0"/>
              <a:t>FR1</a:t>
            </a:r>
          </a:p>
          <a:p>
            <a:r>
              <a:rPr lang="en-GB" sz="2400" dirty="0"/>
              <a:t>Number of Tx ports</a:t>
            </a:r>
          </a:p>
          <a:p>
            <a:pPr lvl="1"/>
            <a:r>
              <a:rPr lang="en-US" sz="2000" dirty="0"/>
              <a:t>16 and 32 for defining requirements. </a:t>
            </a:r>
          </a:p>
          <a:p>
            <a:pPr lvl="1"/>
            <a:r>
              <a:rPr lang="en-US" sz="2000" dirty="0"/>
              <a:t>Test applicability: </a:t>
            </a:r>
          </a:p>
          <a:p>
            <a:pPr lvl="2"/>
            <a:r>
              <a:rPr lang="en-US" sz="1600" dirty="0"/>
              <a:t>Conduct the tests based on UE capability. For UE supporting both 16 and 32 Tx ports, conduct test for 32 Tx ports.</a:t>
            </a:r>
            <a:endParaRPr lang="en-GB" sz="1600" dirty="0"/>
          </a:p>
          <a:p>
            <a:pPr hangingPunct="0"/>
            <a:r>
              <a:rPr lang="en-GB" sz="2300" dirty="0"/>
              <a:t>PMI tests:</a:t>
            </a:r>
          </a:p>
          <a:p>
            <a:pPr lvl="1" hangingPunct="0"/>
            <a:r>
              <a:rPr lang="en-US" sz="1900" dirty="0"/>
              <a:t>Wideband PMI</a:t>
            </a:r>
          </a:p>
          <a:p>
            <a:pPr lvl="1" hangingPunct="0"/>
            <a:r>
              <a:rPr lang="en-US" sz="1900" dirty="0"/>
              <a:t>FFS on </a:t>
            </a:r>
            <a:r>
              <a:rPr lang="en-US" sz="1900" dirty="0" err="1"/>
              <a:t>subband</a:t>
            </a:r>
            <a:r>
              <a:rPr lang="en-US" sz="1900" dirty="0"/>
              <a:t> PMI</a:t>
            </a:r>
            <a:endParaRPr lang="en-GB" sz="1900" dirty="0"/>
          </a:p>
          <a:p>
            <a:pPr hangingPunct="0"/>
            <a:r>
              <a:rPr lang="en-GB" sz="2300" dirty="0"/>
              <a:t>Test metric:</a:t>
            </a:r>
          </a:p>
          <a:p>
            <a:pPr lvl="1" hangingPunct="0"/>
            <a:r>
              <a:rPr lang="en-US" sz="1900" dirty="0"/>
              <a:t>Relative throughput ratio between following PMI and random PMI at SNR point corresponding to 90% TP with follow PMI</a:t>
            </a: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GB" sz="2000" dirty="0"/>
              <a:t>CHBW/SCS:</a:t>
            </a:r>
          </a:p>
          <a:p>
            <a:pPr lvl="1" hangingPunct="0"/>
            <a:r>
              <a:rPr lang="en-GB" sz="1600" dirty="0"/>
              <a:t>10MHz/15kHz for FDD</a:t>
            </a:r>
          </a:p>
          <a:p>
            <a:pPr lvl="1" hangingPunct="0"/>
            <a:r>
              <a:rPr lang="en-GB" sz="1600" dirty="0"/>
              <a:t>40MHz/30kHz for TDD</a:t>
            </a:r>
          </a:p>
          <a:p>
            <a:pPr hangingPunct="0"/>
            <a:r>
              <a:rPr lang="en-GB" sz="2400" dirty="0"/>
              <a:t>TDD pattern:</a:t>
            </a:r>
          </a:p>
          <a:p>
            <a:pPr lvl="1" hangingPunct="0"/>
            <a:r>
              <a:rPr lang="en-GB" sz="2000" dirty="0"/>
              <a:t>7D1S2U, S = 6D,4GP, 4U (FR1.30-1)</a:t>
            </a:r>
          </a:p>
          <a:p>
            <a:pPr hangingPunct="0"/>
            <a:r>
              <a:rPr lang="en-GB" sz="2000" dirty="0"/>
              <a:t>Antenna correlation:</a:t>
            </a:r>
          </a:p>
          <a:p>
            <a:pPr lvl="1" hangingPunct="0"/>
            <a:r>
              <a:rPr lang="en-GB" sz="1600" dirty="0"/>
              <a:t>XP high (as baseline)</a:t>
            </a:r>
          </a:p>
          <a:p>
            <a:pPr hangingPunct="0"/>
            <a:r>
              <a:rPr lang="en-GB" sz="2000" dirty="0"/>
              <a:t>Propagation condition:</a:t>
            </a:r>
          </a:p>
          <a:p>
            <a:pPr lvl="1" hangingPunct="0"/>
            <a:r>
              <a:rPr lang="en-GB" sz="1600" dirty="0"/>
              <a:t>TDLA30-5 for wideband PMI</a:t>
            </a:r>
          </a:p>
          <a:p>
            <a:pPr lvl="1" hangingPunct="0"/>
            <a:r>
              <a:rPr lang="en-GB" sz="1600" dirty="0"/>
              <a:t>FFS: for </a:t>
            </a:r>
            <a:r>
              <a:rPr lang="en-GB" sz="1600" dirty="0" err="1"/>
              <a:t>subband</a:t>
            </a:r>
            <a:r>
              <a:rPr lang="en-GB" sz="1600" dirty="0"/>
              <a:t> PMI</a:t>
            </a:r>
          </a:p>
          <a:p>
            <a:pPr hangingPunct="0"/>
            <a:r>
              <a:rPr lang="en-GB" sz="2000" dirty="0"/>
              <a:t>Codebook construction:</a:t>
            </a:r>
          </a:p>
          <a:p>
            <a:pPr lvl="1" hangingPunct="0"/>
            <a:r>
              <a:rPr lang="en-GB" sz="1600" dirty="0"/>
              <a:t>16 Tx ports: (N1, N2) = (4, 2)</a:t>
            </a:r>
          </a:p>
          <a:p>
            <a:pPr lvl="1" hangingPunct="0"/>
            <a:r>
              <a:rPr lang="en-GB" sz="1600" dirty="0"/>
              <a:t>32 Tx ports: (N1, N2) = (4, 4)</a:t>
            </a:r>
          </a:p>
          <a:p>
            <a:pPr hangingPunct="0"/>
            <a:r>
              <a:rPr lang="en-US" sz="2000" dirty="0"/>
              <a:t>Number Rx antennas:</a:t>
            </a:r>
          </a:p>
          <a:p>
            <a:pPr lvl="1" hangingPunct="0"/>
            <a:r>
              <a:rPr lang="en-US" sz="1600" dirty="0"/>
              <a:t>2Rx, 4Rx</a:t>
            </a:r>
          </a:p>
          <a:p>
            <a:pPr hangingPunct="0"/>
            <a:r>
              <a:rPr lang="en-US" sz="2000" dirty="0"/>
              <a:t>Rank:</a:t>
            </a:r>
          </a:p>
          <a:p>
            <a:pPr lvl="1" hangingPunct="0"/>
            <a:r>
              <a:rPr lang="en-US" sz="1600" dirty="0"/>
              <a:t>For 2Rx UE, rank 2</a:t>
            </a:r>
          </a:p>
          <a:p>
            <a:pPr lvl="1" hangingPunct="0"/>
            <a:r>
              <a:rPr lang="en-US" sz="1600" dirty="0"/>
              <a:t>For 4Rx UE, rank 2, FFS for rank 4</a:t>
            </a:r>
          </a:p>
          <a:p>
            <a:pPr hangingPunct="0"/>
            <a:r>
              <a:rPr lang="en-GB" sz="2000" dirty="0"/>
              <a:t>MCS:</a:t>
            </a:r>
          </a:p>
          <a:p>
            <a:pPr lvl="1" hangingPunct="0"/>
            <a:r>
              <a:rPr lang="en-US" sz="1600" dirty="0"/>
              <a:t>As baseline, for rank 2, 64QAM MCS 20 for 64QAM MCS table.</a:t>
            </a:r>
          </a:p>
          <a:p>
            <a:pPr lvl="1" hangingPunct="0"/>
            <a:r>
              <a:rPr lang="en-US" sz="1600" dirty="0"/>
              <a:t>Other options will be considered if technical issues are identified based on simulation results. 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000" dirty="0"/>
              <a:t>CDM type and density for NZP CSI-RS</a:t>
            </a:r>
          </a:p>
          <a:p>
            <a:pPr lvl="1" hangingPunct="0"/>
            <a:r>
              <a:rPr lang="en-GB" sz="1600" dirty="0"/>
              <a:t>CDM4 (FD2, TD2) and density of 1</a:t>
            </a:r>
            <a:endParaRPr lang="en-GB" sz="1200" dirty="0"/>
          </a:p>
          <a:p>
            <a:pPr hangingPunct="0"/>
            <a:r>
              <a:rPr lang="en-GB" sz="2000" dirty="0"/>
              <a:t>CSI-RS resource &amp; CSI reporting type</a:t>
            </a:r>
          </a:p>
          <a:p>
            <a:pPr lvl="1" hangingPunct="0"/>
            <a:r>
              <a:rPr lang="en-GB" sz="1600" dirty="0"/>
              <a:t>Aperiodic CSI-RS resource and CSI reporting</a:t>
            </a:r>
          </a:p>
          <a:p>
            <a:pPr hangingPunct="0"/>
            <a:r>
              <a:rPr lang="en-GB" sz="2000" dirty="0"/>
              <a:t>ZP CSI-RS</a:t>
            </a:r>
          </a:p>
          <a:p>
            <a:pPr lvl="1" hangingPunct="0"/>
            <a:r>
              <a:rPr lang="en-GB" sz="1600" dirty="0"/>
              <a:t>Reuse the Rel-15 configuration for 4 ports</a:t>
            </a:r>
          </a:p>
          <a:p>
            <a:pPr hangingPunct="0"/>
            <a:r>
              <a:rPr lang="en-GB" sz="2000" dirty="0"/>
              <a:t>CSI-IM</a:t>
            </a:r>
          </a:p>
          <a:p>
            <a:pPr lvl="1" hangingPunct="0"/>
            <a:r>
              <a:rPr lang="en-GB" sz="1600" dirty="0"/>
              <a:t>Reuse the Rel-15 pattern 0</a:t>
            </a:r>
          </a:p>
          <a:p>
            <a:pPr hangingPunct="0"/>
            <a:r>
              <a:rPr lang="en-GB" sz="2000" dirty="0"/>
              <a:t>CSI delay</a:t>
            </a:r>
          </a:p>
          <a:p>
            <a:pPr lvl="1" hangingPunct="0"/>
            <a:r>
              <a:rPr lang="en-GB" sz="1600" dirty="0"/>
              <a:t>FDD: 8ms (8 slots)</a:t>
            </a:r>
          </a:p>
          <a:p>
            <a:pPr lvl="1" hangingPunct="0"/>
            <a:r>
              <a:rPr lang="en-GB" sz="1600" dirty="0"/>
              <a:t>TDD: 6.5ms (13 slots)	</a:t>
            </a:r>
          </a:p>
          <a:p>
            <a:pPr hangingPunct="0"/>
            <a:r>
              <a:rPr lang="en-GB" sz="2000" dirty="0"/>
              <a:t>Beam steering model</a:t>
            </a:r>
          </a:p>
          <a:p>
            <a:pPr lvl="1" hangingPunct="0"/>
            <a:r>
              <a:rPr lang="en-GB" sz="1600" dirty="0"/>
              <a:t>38.101-4 Annex B.2.3.2.3</a:t>
            </a:r>
          </a:p>
          <a:p>
            <a:pPr marL="457200" lvl="1" indent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41112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Additional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GB" sz="2000" dirty="0"/>
              <a:t>HARQ:</a:t>
            </a:r>
          </a:p>
          <a:p>
            <a:pPr lvl="1" hangingPunct="0"/>
            <a:r>
              <a:rPr lang="en-GB" sz="1600" dirty="0"/>
              <a:t>RV: {0,2,3,1}</a:t>
            </a:r>
          </a:p>
          <a:p>
            <a:pPr lvl="1" hangingPunct="0"/>
            <a:r>
              <a:rPr lang="en-GB" sz="1600" dirty="0"/>
              <a:t>FDD: 4 processes</a:t>
            </a:r>
          </a:p>
          <a:p>
            <a:pPr lvl="1" hangingPunct="0"/>
            <a:r>
              <a:rPr lang="en-GB" sz="1600" dirty="0"/>
              <a:t>TDD: 8 processes</a:t>
            </a:r>
          </a:p>
          <a:p>
            <a:pPr hangingPunct="0"/>
            <a:r>
              <a:rPr lang="en-GB" sz="2000" dirty="0"/>
              <a:t>DMRS pattern:</a:t>
            </a:r>
          </a:p>
          <a:p>
            <a:pPr lvl="1" hangingPunct="0"/>
            <a:r>
              <a:rPr lang="en-GB" sz="1600" dirty="0"/>
              <a:t>Front loaded 1+1</a:t>
            </a:r>
          </a:p>
          <a:p>
            <a:pPr lvl="1" hangingPunct="0"/>
            <a:r>
              <a:rPr lang="en-GB" sz="1600" dirty="0"/>
              <a:t>TDM for DMRS and PDSCH</a:t>
            </a:r>
          </a:p>
          <a:p>
            <a:pPr hangingPunct="0"/>
            <a:r>
              <a:rPr lang="en-GB" sz="2000" dirty="0"/>
              <a:t>Control symbols assumption:</a:t>
            </a:r>
          </a:p>
          <a:p>
            <a:pPr lvl="1" hangingPunct="0"/>
            <a:r>
              <a:rPr lang="en-GB" sz="1600" dirty="0"/>
              <a:t>Symbols #0 and 1 in each slot</a:t>
            </a:r>
          </a:p>
          <a:p>
            <a:pPr hangingPunct="0"/>
            <a:r>
              <a:rPr lang="en-GB" sz="2000" dirty="0"/>
              <a:t>TRS: </a:t>
            </a:r>
          </a:p>
          <a:p>
            <a:pPr lvl="1" hangingPunct="0"/>
            <a:r>
              <a:rPr lang="en-GB" sz="1600" dirty="0"/>
              <a:t>2 slot 20ms periodicity, 10ms offset</a:t>
            </a:r>
            <a:endParaRPr lang="en-GB" sz="2000" dirty="0"/>
          </a:p>
          <a:p>
            <a:pPr hangingPunct="0"/>
            <a:r>
              <a:rPr lang="en-GB" sz="2000" dirty="0"/>
              <a:t>No PDSCH scheduled on:</a:t>
            </a:r>
          </a:p>
          <a:p>
            <a:pPr lvl="1" hangingPunct="0"/>
            <a:r>
              <a:rPr lang="en-GB" sz="1600" dirty="0"/>
              <a:t>CSI-RS slot</a:t>
            </a:r>
          </a:p>
          <a:p>
            <a:pPr lvl="1" hangingPunct="0"/>
            <a:r>
              <a:rPr lang="en-GB" sz="1600" dirty="0"/>
              <a:t>special slot</a:t>
            </a:r>
          </a:p>
          <a:p>
            <a:pPr lvl="1" hangingPunct="0"/>
            <a:r>
              <a:rPr lang="en-GB" sz="1600" dirty="0"/>
              <a:t>PBCH slot 0, 20ms periodicity. No PDSCH scheduled on PBCH slot</a:t>
            </a:r>
          </a:p>
          <a:p>
            <a:pPr hangingPunct="0"/>
            <a:r>
              <a:rPr lang="en-GB" sz="2000" dirty="0"/>
              <a:t>Receiver:</a:t>
            </a:r>
          </a:p>
          <a:p>
            <a:pPr lvl="1" hangingPunct="0"/>
            <a:r>
              <a:rPr lang="en-GB" sz="1600" dirty="0"/>
              <a:t>MMSE-IRC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4152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BC9A2-0BA6-49F3-AD62-49BB79AC1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forwards for PMI reporting test with the single panel codebook Type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08DEC-F5C6-4789-B2E3-C84749316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companies are encouraged to provide the simulation results in RAN4#93 based on the agreed simulation assumption. </a:t>
            </a:r>
          </a:p>
        </p:txBody>
      </p:sp>
    </p:spTree>
    <p:extLst>
      <p:ext uri="{BB962C8B-B14F-4D97-AF65-F5344CB8AC3E}">
        <p14:creationId xmlns:p14="http://schemas.microsoft.com/office/powerpoint/2010/main" val="59500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F30BA-6CA7-4A5A-814E-484722873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Codebook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25385-9EC6-4C3C-94FE-6C7C8D990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Prioritize PMI reporting requirement for type I single-panel</a:t>
            </a:r>
            <a:endParaRPr lang="en-US" dirty="0"/>
          </a:p>
          <a:p>
            <a:r>
              <a:rPr lang="en-US" sz="3600" dirty="0"/>
              <a:t>Define PMI reporting requirement for Rel-15 type </a:t>
            </a:r>
            <a:r>
              <a:rPr lang="en-US" altLang="zh-CN" sz="3600" dirty="0"/>
              <a:t>II codebook in Rel-16 perf </a:t>
            </a:r>
            <a:r>
              <a:rPr lang="en-US" altLang="zh-CN" sz="3600" dirty="0" err="1"/>
              <a:t>enh</a:t>
            </a:r>
            <a:r>
              <a:rPr lang="en-US" altLang="zh-CN" sz="3600" dirty="0"/>
              <a:t> WI</a:t>
            </a:r>
          </a:p>
          <a:p>
            <a:r>
              <a:rPr lang="en-US" altLang="zh-CN" sz="3600" dirty="0"/>
              <a:t>Other codebook types will not be considered </a:t>
            </a:r>
            <a:r>
              <a:rPr lang="en-US" altLang="zh-CN" sz="3600"/>
              <a:t>for Rel-16 perf </a:t>
            </a:r>
            <a:r>
              <a:rPr lang="en-US" altLang="zh-CN" sz="3600" dirty="0" err="1"/>
              <a:t>enh</a:t>
            </a:r>
            <a:r>
              <a:rPr lang="en-US" altLang="zh-CN" sz="3600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197424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12941</TotalTime>
  <Words>470</Words>
  <Application>Microsoft Office PowerPoint</Application>
  <PresentationFormat>On-screen Show (4:3)</PresentationFormat>
  <Paragraphs>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テーマ</vt:lpstr>
      <vt:lpstr>Way forward on PMI reporting requirements for Tx ports larger than 8 and up to 32</vt:lpstr>
      <vt:lpstr>Agreements for single panel codebook Type I</vt:lpstr>
      <vt:lpstr>Agreements for single panel codebook Type I cont’d</vt:lpstr>
      <vt:lpstr>Agreements for single panel codebook Type I cont’d</vt:lpstr>
      <vt:lpstr>Additional parameters</vt:lpstr>
      <vt:lpstr>Way forwards for PMI reporting test with the single panel codebook Type I</vt:lpstr>
      <vt:lpstr>Codebook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450</cp:revision>
  <dcterms:created xsi:type="dcterms:W3CDTF">2017-01-18T16:32:26Z</dcterms:created>
  <dcterms:modified xsi:type="dcterms:W3CDTF">2019-10-18T03:30:40Z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