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8" r:id="rId3"/>
    <p:sldId id="266" r:id="rId4"/>
    <p:sldId id="261" r:id="rId5"/>
    <p:sldId id="262" r:id="rId6"/>
    <p:sldId id="270" r:id="rId7"/>
    <p:sldId id="263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091" autoAdjust="0"/>
  </p:normalViewPr>
  <p:slideViewPr>
    <p:cSldViewPr>
      <p:cViewPr>
        <p:scale>
          <a:sx n="125" d="100"/>
          <a:sy n="125" d="100"/>
        </p:scale>
        <p:origin x="138" y="45"/>
      </p:cViewPr>
      <p:guideLst>
        <p:guide orient="horz" pos="2160"/>
        <p:guide pos="2880"/>
      </p:guideLst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7A178-9388-4A5A-BC6A-475EEF44CCBD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93E6D8-545B-44F3-B902-6599287E85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713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693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550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34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956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843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198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#92Bis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Chongqing, China, 14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18 October,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2019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722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NR HST PUSCH demodulation requirements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R4-1912809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Maximum Doppler shift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hangingPunct="0"/>
            <a:r>
              <a:rPr lang="en-GB" altLang="zh-CN" dirty="0"/>
              <a:t>Maximum Doppler </a:t>
            </a:r>
            <a:r>
              <a:rPr lang="en-GB" altLang="zh-CN" dirty="0" smtClean="0"/>
              <a:t>shift</a:t>
            </a:r>
          </a:p>
          <a:p>
            <a:pPr lvl="1" hangingPunct="0"/>
            <a:r>
              <a:rPr lang="en-GB" altLang="zh-CN" dirty="0"/>
              <a:t>S</a:t>
            </a:r>
            <a:r>
              <a:rPr lang="en-GB" altLang="zh-CN" dirty="0" smtClean="0"/>
              <a:t>ingle </a:t>
            </a:r>
            <a:r>
              <a:rPr lang="en-GB" altLang="zh-CN" dirty="0"/>
              <a:t>tap HST</a:t>
            </a:r>
            <a:r>
              <a:rPr lang="en-US" altLang="zh-CN" dirty="0"/>
              <a:t> 350km/h</a:t>
            </a:r>
            <a:endParaRPr lang="zh-CN" altLang="zh-CN" dirty="0"/>
          </a:p>
          <a:p>
            <a:pPr lvl="2" hangingPunct="0"/>
            <a:r>
              <a:rPr lang="en-US" altLang="zh-CN" dirty="0"/>
              <a:t>15kHz SCS: 1340Hz</a:t>
            </a:r>
            <a:endParaRPr lang="zh-CN" altLang="zh-CN" sz="2000" dirty="0"/>
          </a:p>
          <a:p>
            <a:pPr lvl="2" hangingPunct="0"/>
            <a:r>
              <a:rPr lang="en-US" altLang="zh-CN" dirty="0"/>
              <a:t>30kHz SCS: 2334Hz</a:t>
            </a:r>
            <a:endParaRPr lang="zh-CN" altLang="zh-CN" dirty="0"/>
          </a:p>
          <a:p>
            <a:pPr marL="0" indent="0" hangingPunct="0">
              <a:buNone/>
            </a:pPr>
            <a:endParaRPr lang="zh-CN" altLang="zh-CN" dirty="0"/>
          </a:p>
          <a:p>
            <a:pPr lvl="1" hangingPunct="0"/>
            <a:r>
              <a:rPr lang="en-GB" altLang="zh-CN" dirty="0" smtClean="0"/>
              <a:t>Single </a:t>
            </a:r>
            <a:r>
              <a:rPr lang="en-GB" altLang="zh-CN" dirty="0"/>
              <a:t>tap HST 500km/h </a:t>
            </a:r>
            <a:endParaRPr lang="zh-CN" altLang="zh-CN" sz="2400" dirty="0"/>
          </a:p>
          <a:p>
            <a:pPr lvl="2" hangingPunct="0"/>
            <a:r>
              <a:rPr lang="en-GB" altLang="zh-CN" dirty="0"/>
              <a:t>15kHz </a:t>
            </a:r>
            <a:r>
              <a:rPr lang="en-GB" altLang="zh-CN" dirty="0" smtClean="0"/>
              <a:t>SCS : </a:t>
            </a:r>
            <a:endParaRPr lang="zh-CN" altLang="zh-CN" sz="2000" dirty="0"/>
          </a:p>
          <a:p>
            <a:pPr lvl="3" hangingPunct="0"/>
            <a:r>
              <a:rPr lang="en-GB" altLang="zh-CN" sz="2100" dirty="0"/>
              <a:t>Option 1: 1944Hz</a:t>
            </a:r>
            <a:endParaRPr lang="zh-CN" altLang="zh-CN" sz="2100" dirty="0"/>
          </a:p>
          <a:p>
            <a:pPr lvl="3" hangingPunct="0"/>
            <a:r>
              <a:rPr lang="en-GB" altLang="zh-CN" dirty="0"/>
              <a:t>Option </a:t>
            </a:r>
            <a:r>
              <a:rPr lang="en-GB" altLang="zh-CN" dirty="0" smtClean="0"/>
              <a:t>2: 1750Hz</a:t>
            </a:r>
          </a:p>
          <a:p>
            <a:pPr lvl="2" hangingPunct="0"/>
            <a:r>
              <a:rPr lang="en-GB" altLang="zh-CN" dirty="0" smtClean="0"/>
              <a:t>30kHz </a:t>
            </a:r>
            <a:r>
              <a:rPr lang="en-GB" altLang="zh-CN" dirty="0"/>
              <a:t>SCS:  </a:t>
            </a:r>
            <a:endParaRPr lang="zh-CN" altLang="zh-CN" dirty="0"/>
          </a:p>
          <a:p>
            <a:pPr lvl="3" hangingPunct="0"/>
            <a:r>
              <a:rPr lang="en-GB" altLang="zh-CN" dirty="0" smtClean="0"/>
              <a:t>Option </a:t>
            </a:r>
            <a:r>
              <a:rPr lang="en-GB" altLang="zh-CN" dirty="0"/>
              <a:t>1: 3334Hz</a:t>
            </a:r>
            <a:endParaRPr lang="zh-CN" altLang="zh-CN" dirty="0"/>
          </a:p>
          <a:p>
            <a:pPr lvl="3" hangingPunct="0"/>
            <a:r>
              <a:rPr lang="en-GB" altLang="zh-CN" dirty="0" smtClean="0"/>
              <a:t>Option </a:t>
            </a:r>
            <a:r>
              <a:rPr lang="en-GB" altLang="zh-CN" dirty="0"/>
              <a:t>2</a:t>
            </a:r>
            <a:r>
              <a:rPr lang="en-GB" altLang="zh-CN" dirty="0" smtClean="0"/>
              <a:t>: 3000Hz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0075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Channel Model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464496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sz="3100" dirty="0" smtClean="0"/>
              <a:t>HST single tap channel model for 350km/h </a:t>
            </a:r>
            <a:r>
              <a:rPr lang="en-US" altLang="zh-CN" sz="3100" dirty="0"/>
              <a:t>and </a:t>
            </a:r>
            <a:r>
              <a:rPr lang="en-US" altLang="zh-CN" sz="3100" dirty="0" smtClean="0"/>
              <a:t>500km/h</a:t>
            </a:r>
          </a:p>
          <a:p>
            <a:pPr lvl="1"/>
            <a:r>
              <a:rPr lang="en-GB" altLang="zh-CN" dirty="0" smtClean="0"/>
              <a:t>Tunnel channel model</a:t>
            </a:r>
          </a:p>
          <a:p>
            <a:pPr lvl="2"/>
            <a:r>
              <a:rPr lang="en-GB" altLang="zh-CN" sz="2600" dirty="0" smtClean="0"/>
              <a:t>Ds = 300m</a:t>
            </a:r>
          </a:p>
          <a:p>
            <a:pPr lvl="2"/>
            <a:r>
              <a:rPr lang="en-GB" altLang="zh-CN" sz="2600" dirty="0" err="1" smtClean="0"/>
              <a:t>Dmin</a:t>
            </a:r>
            <a:r>
              <a:rPr lang="en-GB" altLang="zh-CN" sz="2600" dirty="0" smtClean="0"/>
              <a:t> = 2m</a:t>
            </a:r>
            <a:endParaRPr lang="en-GB" altLang="zh-CN" sz="2600" dirty="0"/>
          </a:p>
          <a:p>
            <a:pPr lvl="1"/>
            <a:r>
              <a:rPr lang="en-GB" altLang="zh-CN" dirty="0" smtClean="0"/>
              <a:t>Open space</a:t>
            </a:r>
          </a:p>
          <a:p>
            <a:pPr lvl="2"/>
            <a:r>
              <a:rPr lang="en-GB" altLang="zh-CN" sz="2600" dirty="0" smtClean="0"/>
              <a:t>Ds = 700m</a:t>
            </a:r>
          </a:p>
          <a:p>
            <a:pPr lvl="2"/>
            <a:r>
              <a:rPr lang="en-GB" altLang="zh-CN" sz="2600" dirty="0" err="1" smtClean="0"/>
              <a:t>Dmin</a:t>
            </a:r>
            <a:r>
              <a:rPr lang="en-GB" altLang="zh-CN" sz="2600" dirty="0" smtClean="0"/>
              <a:t> = 150m</a:t>
            </a:r>
          </a:p>
          <a:p>
            <a:r>
              <a:rPr lang="en-GB" altLang="zh-CN" sz="3100" dirty="0" smtClean="0"/>
              <a:t>Fading channel</a:t>
            </a:r>
          </a:p>
          <a:p>
            <a:pPr lvl="1" hangingPunct="0"/>
            <a:r>
              <a:rPr lang="x-none" altLang="zh-CN" dirty="0"/>
              <a:t>Focus on the PUSCH requirements with HST scenario </a:t>
            </a:r>
            <a:r>
              <a:rPr lang="x-none" altLang="zh-CN" dirty="0" smtClean="0"/>
              <a:t>firstly</a:t>
            </a:r>
            <a:endParaRPr lang="zh-CN" altLang="zh-CN" dirty="0"/>
          </a:p>
          <a:p>
            <a:pPr lvl="1"/>
            <a:r>
              <a:rPr lang="x-none" altLang="zh-CN" dirty="0"/>
              <a:t>Start after March on study of PUSCH requirements with multi-path fading channel under high Doppler </a:t>
            </a:r>
            <a:r>
              <a:rPr lang="x-none" altLang="zh-CN" dirty="0" smtClean="0"/>
              <a:t>value</a:t>
            </a:r>
            <a:endParaRPr lang="en-GB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357252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6747" y="8371"/>
            <a:ext cx="8229600" cy="92211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PUSCH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5688632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1400" dirty="0"/>
              <a:t>Waveform</a:t>
            </a:r>
          </a:p>
          <a:p>
            <a:pPr lvl="1" hangingPunct="0"/>
            <a:r>
              <a:rPr lang="en-US" altLang="zh-CN" sz="1200" dirty="0"/>
              <a:t>Focus on </a:t>
            </a:r>
            <a:r>
              <a:rPr lang="en-US" altLang="zh-CN" sz="1200" dirty="0" smtClean="0"/>
              <a:t>CP-OFDM </a:t>
            </a:r>
            <a:r>
              <a:rPr lang="en-US" altLang="zh-CN" sz="1200" dirty="0"/>
              <a:t>waveform.</a:t>
            </a:r>
          </a:p>
          <a:p>
            <a:pPr lvl="1" hangingPunct="0"/>
            <a:r>
              <a:rPr lang="en-US" altLang="zh-CN" sz="1200" dirty="0"/>
              <a:t>Start on study of PUSCH requirements with DFT-s-OFDM waveform after March, 2020</a:t>
            </a:r>
          </a:p>
          <a:p>
            <a:pPr hangingPunct="0"/>
            <a:r>
              <a:rPr lang="en-US" altLang="zh-CN" sz="1400" dirty="0"/>
              <a:t>SCS</a:t>
            </a:r>
          </a:p>
          <a:p>
            <a:pPr lvl="1" hangingPunct="0"/>
            <a:r>
              <a:rPr lang="en-US" altLang="zh-CN" sz="1200" dirty="0" smtClean="0"/>
              <a:t>15kHz</a:t>
            </a:r>
          </a:p>
          <a:p>
            <a:pPr lvl="2" hangingPunct="0"/>
            <a:r>
              <a:rPr lang="en-US" altLang="zh-CN" sz="1100" dirty="0" smtClean="0"/>
              <a:t>350km/h: 2.1GHz</a:t>
            </a:r>
          </a:p>
          <a:p>
            <a:pPr lvl="2" hangingPunct="0"/>
            <a:r>
              <a:rPr lang="en-US" altLang="zh-CN" sz="1100" dirty="0" smtClean="0"/>
              <a:t>500km/h: 1.9GHz or </a:t>
            </a:r>
            <a:r>
              <a:rPr lang="en-US" altLang="zh-CN" sz="1100" dirty="0" smtClean="0"/>
              <a:t>2.1GHz</a:t>
            </a:r>
            <a:endParaRPr lang="en-US" altLang="zh-CN" sz="1100" dirty="0"/>
          </a:p>
          <a:p>
            <a:pPr lvl="1" hangingPunct="0"/>
            <a:r>
              <a:rPr lang="en-US" altLang="zh-CN" sz="1200" dirty="0"/>
              <a:t>30kHz for 3.6GHz</a:t>
            </a:r>
          </a:p>
          <a:p>
            <a:pPr lvl="1"/>
            <a:endParaRPr lang="en-US" altLang="zh-CN" sz="700" dirty="0"/>
          </a:p>
          <a:p>
            <a:pPr hangingPunct="0"/>
            <a:r>
              <a:rPr lang="en-US" altLang="zh-CN" sz="1400" dirty="0"/>
              <a:t>CBW for CP-OFDM</a:t>
            </a:r>
          </a:p>
          <a:p>
            <a:pPr lvl="1" hangingPunct="0"/>
            <a:r>
              <a:rPr lang="en-US" altLang="zh-CN" sz="1200" dirty="0"/>
              <a:t>Focus on </a:t>
            </a:r>
            <a:r>
              <a:rPr lang="en-US" altLang="zh-CN" sz="1200" dirty="0" smtClean="0"/>
              <a:t>10MHz CBW/15KHz SCS, 40MHz CBW/30KHz SCS</a:t>
            </a:r>
            <a:endParaRPr lang="en-US" altLang="zh-CN" sz="1200" dirty="0"/>
          </a:p>
          <a:p>
            <a:pPr lvl="1" hangingPunct="0"/>
            <a:r>
              <a:rPr lang="en-US" altLang="zh-CN" sz="1200" dirty="0"/>
              <a:t>Start to work on </a:t>
            </a:r>
            <a:r>
              <a:rPr lang="en-US" altLang="zh-CN" sz="1200" dirty="0" smtClean="0"/>
              <a:t>5MHz CBW/15KHz SCS, 10Mhz CBW/30KHz SCS after </a:t>
            </a:r>
            <a:r>
              <a:rPr lang="en-US" altLang="zh-CN" sz="1200" dirty="0"/>
              <a:t>March, 2020</a:t>
            </a:r>
          </a:p>
          <a:p>
            <a:pPr lvl="1" hangingPunct="0"/>
            <a:r>
              <a:rPr lang="en-US" altLang="zh-CN" sz="1200" dirty="0"/>
              <a:t>Similar applicability rule of channel bandwidths as existing PUSCH performance requirements will be used for </a:t>
            </a:r>
            <a:r>
              <a:rPr lang="en-US" altLang="zh-CN" sz="1200" dirty="0" smtClean="0"/>
              <a:t>HST</a:t>
            </a:r>
          </a:p>
          <a:p>
            <a:pPr lvl="1" hangingPunct="0"/>
            <a:endParaRPr lang="en-US" altLang="zh-CN" sz="1200" dirty="0" smtClean="0"/>
          </a:p>
          <a:p>
            <a:pPr lvl="0" hangingPunct="0"/>
            <a:r>
              <a:rPr lang="en-US" altLang="zh-CN" sz="1400" dirty="0" smtClean="0"/>
              <a:t>Antenna configuration</a:t>
            </a:r>
            <a:endParaRPr lang="zh-CN" altLang="zh-CN" sz="1400" dirty="0" smtClean="0"/>
          </a:p>
          <a:p>
            <a:pPr lvl="1" hangingPunct="0"/>
            <a:r>
              <a:rPr lang="en-US" altLang="zh-CN" sz="1200" dirty="0"/>
              <a:t>For tunnel</a:t>
            </a:r>
            <a:endParaRPr lang="zh-CN" altLang="zh-CN" sz="1200" dirty="0"/>
          </a:p>
          <a:p>
            <a:pPr marL="1200150" lvl="2" indent="-342900" hangingPunct="0"/>
            <a:r>
              <a:rPr lang="en-US" altLang="zh-CN" sz="1100" dirty="0"/>
              <a:t>Option 1: 1x1</a:t>
            </a:r>
            <a:endParaRPr lang="zh-CN" altLang="zh-CN" sz="1100" dirty="0"/>
          </a:p>
          <a:p>
            <a:pPr marL="1200150" lvl="2" indent="-342900" hangingPunct="0"/>
            <a:r>
              <a:rPr lang="en-US" altLang="zh-CN" sz="1100" dirty="0" smtClean="0"/>
              <a:t>Option </a:t>
            </a:r>
            <a:r>
              <a:rPr lang="en-US" altLang="zh-CN" sz="1100" dirty="0"/>
              <a:t>2: </a:t>
            </a:r>
            <a:r>
              <a:rPr lang="en-US" altLang="zh-CN" sz="1100" dirty="0" smtClean="0"/>
              <a:t>1x2 (baseline for simulation alignment)</a:t>
            </a:r>
            <a:endParaRPr lang="zh-CN" altLang="zh-CN" sz="1100" dirty="0"/>
          </a:p>
          <a:p>
            <a:pPr lvl="1" hangingPunct="0"/>
            <a:r>
              <a:rPr lang="en-US" altLang="zh-CN" sz="1200" dirty="0"/>
              <a:t>For open space</a:t>
            </a:r>
            <a:endParaRPr lang="zh-CN" altLang="zh-CN" sz="1200" dirty="0"/>
          </a:p>
          <a:p>
            <a:pPr lvl="2" hangingPunct="0"/>
            <a:r>
              <a:rPr lang="en-US" altLang="zh-CN" sz="1100" dirty="0" smtClean="0"/>
              <a:t>Option </a:t>
            </a:r>
            <a:r>
              <a:rPr lang="en-US" altLang="zh-CN" sz="1100" dirty="0"/>
              <a:t>1: </a:t>
            </a:r>
            <a:r>
              <a:rPr lang="en-US" altLang="zh-CN" sz="1100" dirty="0" smtClean="0"/>
              <a:t>1x2 (baseline for simulation alignment)</a:t>
            </a:r>
            <a:endParaRPr lang="zh-CN" altLang="zh-CN" sz="1100" dirty="0"/>
          </a:p>
          <a:p>
            <a:pPr lvl="2" hangingPunct="0"/>
            <a:r>
              <a:rPr lang="en-US" altLang="zh-CN" sz="1100" dirty="0" smtClean="0"/>
              <a:t>Option </a:t>
            </a:r>
            <a:r>
              <a:rPr lang="en-US" altLang="zh-CN" sz="1100" dirty="0"/>
              <a:t>2: </a:t>
            </a:r>
            <a:r>
              <a:rPr lang="en-US" altLang="zh-CN" sz="1100" dirty="0" smtClean="0"/>
              <a:t>1x8</a:t>
            </a:r>
          </a:p>
          <a:p>
            <a:pPr hangingPunct="0"/>
            <a:r>
              <a:rPr lang="en-GB" altLang="zh-CN" sz="1400" dirty="0" smtClean="0"/>
              <a:t>MCS</a:t>
            </a:r>
            <a:endParaRPr lang="zh-CN" altLang="zh-CN" sz="1400" dirty="0" smtClean="0"/>
          </a:p>
          <a:p>
            <a:pPr lvl="1" hangingPunct="0"/>
            <a:r>
              <a:rPr lang="en-GB" altLang="zh-CN" sz="1200" dirty="0" smtClean="0"/>
              <a:t>Option 1: MCS#2</a:t>
            </a:r>
            <a:endParaRPr lang="zh-CN" altLang="zh-CN" sz="1200" dirty="0" smtClean="0"/>
          </a:p>
          <a:p>
            <a:pPr lvl="1" hangingPunct="0"/>
            <a:r>
              <a:rPr lang="en-GB" altLang="zh-CN" sz="1200" dirty="0" smtClean="0"/>
              <a:t>Option 2: MCS#16</a:t>
            </a:r>
            <a:endParaRPr lang="zh-CN" altLang="zh-CN" sz="1200" dirty="0" smtClean="0"/>
          </a:p>
          <a:p>
            <a:pPr lvl="1" hangingPunct="0"/>
            <a:r>
              <a:rPr lang="en-GB" altLang="zh-CN" sz="1200" dirty="0" smtClean="0"/>
              <a:t>Option 3: MCS#2 and MCS#16</a:t>
            </a:r>
          </a:p>
          <a:p>
            <a:pPr marL="457200" lvl="1" indent="0" hangingPunct="0">
              <a:buNone/>
            </a:pPr>
            <a:r>
              <a:rPr lang="en-GB" altLang="zh-CN" sz="1200" dirty="0" smtClean="0"/>
              <a:t>MCS#2 and MCS#16 for simulation alignment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360106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7856" y="-18091"/>
            <a:ext cx="8229600" cy="998819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PUSCH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7856" y="836712"/>
            <a:ext cx="8229600" cy="5616624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000" dirty="0" smtClean="0"/>
              <a:t>Reference signal: </a:t>
            </a:r>
            <a:r>
              <a:rPr lang="en-GB" altLang="zh-CN" sz="1600" dirty="0" smtClean="0"/>
              <a:t>DMRS</a:t>
            </a:r>
            <a:endParaRPr lang="zh-CN" altLang="zh-CN" sz="1600" dirty="0">
              <a:solidFill>
                <a:srgbClr val="00B0F0"/>
              </a:solidFill>
            </a:endParaRPr>
          </a:p>
          <a:p>
            <a:pPr lvl="1" hangingPunct="0"/>
            <a:endParaRPr lang="zh-CN" altLang="zh-CN" sz="1100" dirty="0"/>
          </a:p>
          <a:p>
            <a:pPr lvl="0" hangingPunct="0"/>
            <a:r>
              <a:rPr lang="en-US" altLang="zh-CN" sz="2000" dirty="0" smtClean="0"/>
              <a:t>DMRS  </a:t>
            </a:r>
            <a:r>
              <a:rPr lang="en-US" altLang="zh-CN" sz="2000" dirty="0" smtClean="0"/>
              <a:t>Configuration</a:t>
            </a:r>
            <a:endParaRPr lang="en-US" altLang="zh-CN" sz="2000" dirty="0" smtClean="0"/>
          </a:p>
          <a:p>
            <a:pPr lvl="1" hangingPunct="0"/>
            <a:r>
              <a:rPr lang="en-US" altLang="zh-CN" sz="1600" dirty="0"/>
              <a:t>For 350km/h </a:t>
            </a:r>
            <a:r>
              <a:rPr lang="en-US" altLang="zh-CN" sz="1600" dirty="0" smtClean="0"/>
              <a:t>targeting velocity: DMRS </a:t>
            </a:r>
            <a:r>
              <a:rPr lang="en-US" altLang="zh-CN" sz="1600" dirty="0" smtClean="0"/>
              <a:t>1+1+1</a:t>
            </a:r>
            <a:endParaRPr lang="zh-CN" altLang="zh-CN" sz="1600" dirty="0"/>
          </a:p>
          <a:p>
            <a:pPr lvl="1" hangingPunct="0"/>
            <a:r>
              <a:rPr lang="en-US" altLang="zh-CN" sz="1600" dirty="0" smtClean="0"/>
              <a:t>For 500km/h targeting velocity</a:t>
            </a:r>
            <a:r>
              <a:rPr lang="en-US" altLang="zh-CN" sz="1600" dirty="0" smtClean="0"/>
              <a:t>: </a:t>
            </a:r>
            <a:r>
              <a:rPr lang="en-US" altLang="zh-CN" sz="1600" dirty="0"/>
              <a:t>DMRS 1+1+1</a:t>
            </a:r>
          </a:p>
          <a:p>
            <a:pPr lvl="2" hangingPunct="0"/>
            <a:endParaRPr lang="zh-CN" altLang="zh-CN" sz="1100" dirty="0"/>
          </a:p>
          <a:p>
            <a:pPr lvl="0" hangingPunct="0"/>
            <a:r>
              <a:rPr lang="en-US" altLang="zh-CN" sz="2000" dirty="0" smtClean="0"/>
              <a:t>l</a:t>
            </a:r>
            <a:r>
              <a:rPr lang="en-US" altLang="zh-CN" sz="2000" baseline="-25000" dirty="0" smtClean="0"/>
              <a:t>0</a:t>
            </a:r>
            <a:r>
              <a:rPr lang="en-US" altLang="zh-CN" sz="2000" dirty="0" smtClean="0"/>
              <a:t>  for PUSCH mapping type A</a:t>
            </a:r>
          </a:p>
          <a:p>
            <a:pPr lvl="1" hangingPunct="0"/>
            <a:r>
              <a:rPr lang="en-US" altLang="zh-CN" sz="1600" dirty="0"/>
              <a:t>Provide the simulation results for 350km/h and 500km/h and evaluate the following configurations and make decision: </a:t>
            </a:r>
            <a:endParaRPr lang="zh-CN" altLang="zh-CN" sz="1600" dirty="0"/>
          </a:p>
          <a:p>
            <a:pPr lvl="2" hangingPunct="0"/>
            <a:r>
              <a:rPr lang="en-GB" altLang="zh-CN" sz="1200" dirty="0"/>
              <a:t>Option 1: </a:t>
            </a:r>
            <a:r>
              <a:rPr lang="en-US" altLang="zh-CN" sz="1200" i="1" dirty="0"/>
              <a:t>l</a:t>
            </a:r>
            <a:r>
              <a:rPr lang="en-US" altLang="zh-CN" sz="1200" i="1" baseline="-25000" dirty="0"/>
              <a:t>0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= 3 </a:t>
            </a:r>
            <a:endParaRPr lang="zh-CN" altLang="zh-CN" sz="1200" dirty="0"/>
          </a:p>
          <a:p>
            <a:pPr lvl="2" hangingPunct="0"/>
            <a:r>
              <a:rPr lang="en-GB" altLang="zh-CN" sz="1200" dirty="0"/>
              <a:t>Option 2: </a:t>
            </a:r>
            <a:r>
              <a:rPr lang="en-US" altLang="zh-CN" sz="1200" i="1" dirty="0"/>
              <a:t>l</a:t>
            </a:r>
            <a:r>
              <a:rPr lang="en-US" altLang="zh-CN" sz="1200" i="1" baseline="-25000" dirty="0"/>
              <a:t>0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= 2 </a:t>
            </a:r>
            <a:endParaRPr lang="zh-CN" altLang="zh-CN" sz="1200" dirty="0"/>
          </a:p>
          <a:p>
            <a:pPr lvl="1" hangingPunct="0"/>
            <a:r>
              <a:rPr lang="en-US" altLang="zh-CN" sz="1600" dirty="0"/>
              <a:t>Same value for both 350km/h and 500km/h can be considered</a:t>
            </a:r>
          </a:p>
          <a:p>
            <a:pPr lvl="1" hangingPunct="0"/>
            <a:endParaRPr lang="en-US" altLang="zh-CN" sz="1100" dirty="0" smtClean="0"/>
          </a:p>
          <a:p>
            <a:pPr hangingPunct="0"/>
            <a:r>
              <a:rPr lang="en-US" altLang="zh-CN" sz="2000" dirty="0"/>
              <a:t>Test metric</a:t>
            </a:r>
            <a:endParaRPr lang="zh-CN" altLang="zh-CN" sz="2000" dirty="0"/>
          </a:p>
          <a:p>
            <a:pPr lvl="1" hangingPunct="0"/>
            <a:r>
              <a:rPr lang="en-US" altLang="zh-CN" sz="1600" dirty="0"/>
              <a:t>70% of maximum throughput</a:t>
            </a:r>
            <a:endParaRPr lang="en-GB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069121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Simulation assumption for PUSCH</a:t>
            </a:r>
            <a:endParaRPr lang="zh-CN" altLang="en-US" dirty="0"/>
          </a:p>
        </p:txBody>
      </p:sp>
      <p:graphicFrame>
        <p:nvGraphicFramePr>
          <p:cNvPr id="5" name="Table 3">
            <a:extLst>
              <a:ext uri="{FF2B5EF4-FFF2-40B4-BE49-F238E27FC236}">
                <a16:creationId xmlns="" xmlns:a16="http://schemas.microsoft.com/office/drawing/2014/main" id="{13ED4736-B648-4FBC-895E-623C30BF89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539726"/>
              </p:ext>
            </p:extLst>
          </p:nvPr>
        </p:nvGraphicFramePr>
        <p:xfrm>
          <a:off x="251520" y="836712"/>
          <a:ext cx="8686802" cy="5616630"/>
        </p:xfrm>
        <a:graphic>
          <a:graphicData uri="http://schemas.openxmlformats.org/drawingml/2006/table">
            <a:tbl>
              <a:tblPr firstRow="1" firstCol="1" bandRow="1"/>
              <a:tblGrid>
                <a:gridCol w="2592288">
                  <a:extLst>
                    <a:ext uri="{9D8B030D-6E8A-4147-A177-3AD203B41FA5}">
                      <a16:colId xmlns="" xmlns:a16="http://schemas.microsoft.com/office/drawing/2014/main" val="2115192498"/>
                    </a:ext>
                  </a:extLst>
                </a:gridCol>
                <a:gridCol w="1699678">
                  <a:extLst>
                    <a:ext uri="{9D8B030D-6E8A-4147-A177-3AD203B41FA5}">
                      <a16:colId xmlns="" xmlns:a16="http://schemas.microsoft.com/office/drawing/2014/main" val="1375557807"/>
                    </a:ext>
                  </a:extLst>
                </a:gridCol>
                <a:gridCol w="1396666"/>
                <a:gridCol w="158996"/>
                <a:gridCol w="1419587">
                  <a:extLst>
                    <a:ext uri="{9D8B030D-6E8A-4147-A177-3AD203B41FA5}">
                      <a16:colId xmlns="" xmlns:a16="http://schemas.microsoft.com/office/drawing/2014/main" val="3430033481"/>
                    </a:ext>
                  </a:extLst>
                </a:gridCol>
                <a:gridCol w="1419587"/>
              </a:tblGrid>
              <a:tr h="18800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GB" sz="1100" b="1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alue</a:t>
                      </a: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358880"/>
                  </a:ext>
                </a:extLst>
              </a:tr>
              <a:tr h="1880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 = 350km/h</a:t>
                      </a: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 = 500km/h</a:t>
                      </a: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79315056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5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42498793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</a:t>
                      </a:r>
                      <a:r>
                        <a:rPr lang="en-GB" sz="1050" noProof="0" dirty="0" err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Tx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GB" sz="105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48711282"/>
                  </a:ext>
                </a:extLst>
              </a:tr>
              <a:tr h="3588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Option 1:</a:t>
                      </a:r>
                      <a:r>
                        <a:rPr kumimoji="1" lang="en-GB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 Rx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Option</a:t>
                      </a:r>
                      <a:r>
                        <a:rPr kumimoji="1" lang="en-GB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2: 2 Rx (baseline)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Option 1:</a:t>
                      </a:r>
                      <a:r>
                        <a:rPr lang="en-GB" altLang="zh-CN" sz="105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05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 Rx (baseline)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Option</a:t>
                      </a:r>
                      <a:r>
                        <a:rPr lang="en-GB" altLang="zh-CN" sz="105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2: 8 Rx</a:t>
                      </a:r>
                      <a:endParaRPr lang="en-GB" altLang="zh-CN" sz="105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05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3964014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0357649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 smtClean="0"/>
                        <a:t>15kHz,</a:t>
                      </a:r>
                      <a:r>
                        <a:rPr lang="en-GB" altLang="zh-CN" sz="1050" baseline="0" noProof="0" dirty="0" smtClean="0"/>
                        <a:t> 30kHz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 smtClean="0"/>
                        <a:t>15kHz,</a:t>
                      </a:r>
                      <a:r>
                        <a:rPr lang="en-GB" altLang="zh-CN" sz="1050" baseline="0" noProof="0" dirty="0" smtClean="0"/>
                        <a:t> 30kHz</a:t>
                      </a:r>
                      <a:endParaRPr kumimoji="1" lang="en-GB" altLang="zh-CN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altLang="zh-CN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65443205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Reference signal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DMRS</a:t>
                      </a: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 with 1+1+1</a:t>
                      </a:r>
                      <a:endParaRPr kumimoji="1" lang="en-GB" sz="1050" kern="1200" noProof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DMRS</a:t>
                      </a: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 with</a:t>
                      </a: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GB" altLang="zh-CN" sz="105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1+1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050" noProof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02151103"/>
                  </a:ext>
                </a:extLst>
              </a:tr>
              <a:tr h="335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dirty="0" smtClean="0"/>
                        <a:t> </a:t>
                      </a:r>
                      <a:r>
                        <a:rPr lang="en-US" altLang="zh-CN" sz="1050" i="1" dirty="0" smtClean="0"/>
                        <a:t>l</a:t>
                      </a:r>
                      <a:r>
                        <a:rPr lang="en-US" altLang="zh-CN" sz="1050" i="1" baseline="-25000" dirty="0" smtClean="0"/>
                        <a:t>0</a:t>
                      </a:r>
                      <a:r>
                        <a:rPr lang="en-US" altLang="zh-CN" sz="1050" dirty="0" smtClean="0"/>
                        <a:t> 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vl="2" hangingPunct="0"/>
                      <a:r>
                        <a:rPr lang="en-GB" altLang="zh-CN" sz="1050" dirty="0" smtClean="0"/>
                        <a:t>Option 1: </a:t>
                      </a:r>
                      <a:r>
                        <a:rPr lang="en-US" altLang="zh-CN" sz="1050" i="1" dirty="0" smtClean="0"/>
                        <a:t>l</a:t>
                      </a:r>
                      <a:r>
                        <a:rPr lang="en-US" altLang="zh-CN" sz="1050" i="1" baseline="-25000" dirty="0" smtClean="0"/>
                        <a:t>0</a:t>
                      </a:r>
                      <a:r>
                        <a:rPr lang="en-US" altLang="zh-CN" sz="1050" dirty="0" smtClean="0"/>
                        <a:t> = 3 </a:t>
                      </a:r>
                      <a:endParaRPr lang="zh-CN" altLang="zh-CN" sz="1050" dirty="0" smtClean="0"/>
                    </a:p>
                    <a:p>
                      <a:pPr lvl="2" hangingPunct="0"/>
                      <a:r>
                        <a:rPr lang="en-GB" altLang="zh-CN" sz="1050" dirty="0" smtClean="0"/>
                        <a:t>Option 2: </a:t>
                      </a:r>
                      <a:r>
                        <a:rPr lang="en-US" altLang="zh-CN" sz="1050" i="1" dirty="0" smtClean="0"/>
                        <a:t>l</a:t>
                      </a:r>
                      <a:r>
                        <a:rPr lang="en-US" altLang="zh-CN" sz="1050" i="1" baseline="-25000" dirty="0" smtClean="0"/>
                        <a:t>0</a:t>
                      </a:r>
                      <a:r>
                        <a:rPr lang="en-US" altLang="zh-CN" sz="1050" dirty="0" smtClean="0"/>
                        <a:t> = 2 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lvl="2" hangingPunct="0"/>
                      <a:r>
                        <a:rPr lang="en-GB" altLang="zh-CN" sz="1050" dirty="0" smtClean="0"/>
                        <a:t>Option 1: </a:t>
                      </a:r>
                      <a:r>
                        <a:rPr lang="en-US" altLang="zh-CN" sz="1050" i="1" dirty="0" smtClean="0"/>
                        <a:t>l</a:t>
                      </a:r>
                      <a:r>
                        <a:rPr lang="en-US" altLang="zh-CN" sz="1050" i="1" baseline="-25000" dirty="0" smtClean="0"/>
                        <a:t>0</a:t>
                      </a:r>
                      <a:r>
                        <a:rPr lang="en-US" altLang="zh-CN" sz="1050" dirty="0" smtClean="0"/>
                        <a:t> = 3 </a:t>
                      </a:r>
                      <a:endParaRPr lang="zh-CN" altLang="zh-CN" sz="1050" dirty="0" smtClean="0"/>
                    </a:p>
                    <a:p>
                      <a:pPr lvl="2" hangingPunct="0"/>
                      <a:r>
                        <a:rPr lang="en-GB" altLang="zh-CN" sz="1050" dirty="0" smtClean="0"/>
                        <a:t>Option 2: </a:t>
                      </a:r>
                      <a:r>
                        <a:rPr lang="en-US" altLang="zh-CN" sz="1050" i="1" dirty="0" smtClean="0"/>
                        <a:t>l</a:t>
                      </a:r>
                      <a:r>
                        <a:rPr lang="en-US" altLang="zh-CN" sz="1050" i="1" baseline="-25000" dirty="0" smtClean="0"/>
                        <a:t>0</a:t>
                      </a:r>
                      <a:r>
                        <a:rPr lang="en-US" altLang="zh-CN" sz="1050" dirty="0" smtClean="0"/>
                        <a:t> = 2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vl="2" hangingPunct="0"/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63379793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700096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/>
                        <a:t>start symbol index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1793208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kumimoji="1" lang="en-GB" altLang="zh-CN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12939419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applicable test bandwidth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applicable test bandwidth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61391305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</a:t>
                      </a:r>
                      <a:r>
                        <a:rPr lang="en-GB" sz="1050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index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 and 16 (both for alignment)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 and 16 (both for alignment)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altLang="zh-CN" sz="1050" kern="1200" noProof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70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Maximum Doppler shift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15kHz SCS: 1340Hz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30kHz SCS: 2334Hz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15kHz SCS: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1: 1944Hz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2: 1750Hz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30kHz SCS: 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1: 3334Hz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2: 3000Hz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8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 SCS: 2.1GHz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 SCS: 3.6GHz</a:t>
                      </a:r>
                      <a:endParaRPr kumimoji="1" lang="en-GB" sz="1050" kern="1200" baseline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 SCS: [2.1GHz or 1.9GHz]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 SCS: 3.6GHz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altLang="zh-CN" sz="1200" kern="1200" baseline="0" noProof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42473166"/>
                  </a:ext>
                </a:extLst>
              </a:tr>
              <a:tr h="5382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HST single-tap</a:t>
                      </a:r>
                      <a:r>
                        <a:rPr lang="en-GB" altLang="zh-CN" sz="1050" baseline="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channel model:</a:t>
                      </a:r>
                      <a:endParaRPr lang="en-GB" altLang="zh-CN" sz="1050" noProof="0" dirty="0" smtClean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Tunnel: Ds=300m,</a:t>
                      </a:r>
                      <a:r>
                        <a:rPr lang="en-GB" altLang="zh-CN" sz="1050" baseline="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050" baseline="0" noProof="0" dirty="0" err="1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050" baseline="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=2m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aseline="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Open space: Ds=700m, </a:t>
                      </a:r>
                      <a:r>
                        <a:rPr lang="en-GB" altLang="zh-CN" sz="1050" baseline="0" noProof="0" dirty="0" err="1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050" baseline="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=150m</a:t>
                      </a:r>
                      <a:endParaRPr lang="en-GB" altLang="zh-CN" sz="1050" noProof="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altLang="zh-CN" sz="1200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54786565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strike="noStrike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15kHz: </a:t>
                      </a:r>
                      <a:r>
                        <a:rPr kumimoji="1" lang="en-GB" altLang="zh-CN" sz="1050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10MHz; </a:t>
                      </a:r>
                      <a:r>
                        <a:rPr kumimoji="1" lang="en-GB" altLang="zh-CN" sz="105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30kHz: </a:t>
                      </a:r>
                      <a:r>
                        <a:rPr kumimoji="1" lang="en-GB" altLang="zh-CN" sz="1050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40MHz</a:t>
                      </a:r>
                      <a:endParaRPr kumimoji="1" lang="en-GB" altLang="zh-CN" sz="1050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US" sz="1400" strike="sng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0203903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55922388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50705625"/>
                  </a:ext>
                </a:extLst>
              </a:tr>
              <a:tr h="3588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/>
                        <a:t>Code block group, Frequency hopping, Limited buffer rate matching</a:t>
                      </a:r>
                      <a:endParaRPr lang="en-GB" sz="105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05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22200636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/>
                        <a:t>Number of HARQ transmissions </a:t>
                      </a:r>
                      <a:endParaRPr lang="en-GB" sz="105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35498067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/>
                        <a:t>Testing metric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/>
                        <a:t>SNR @70% of maximum throughput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/>
                        <a:t>SNR @70% of maximum throughput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55215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1274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/>
          <a:lstStyle/>
          <a:p>
            <a:r>
              <a:rPr lang="en-US" altLang="zh-CN" dirty="0"/>
              <a:t>UL timing </a:t>
            </a:r>
            <a:r>
              <a:rPr lang="en-US" altLang="zh-CN" dirty="0" smtClean="0"/>
              <a:t>adjustment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55418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Candidate scenarios on table: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Scenario for requirements</a:t>
            </a:r>
            <a:endParaRPr lang="en-US" altLang="zh-CN" dirty="0"/>
          </a:p>
          <a:p>
            <a:pPr lvl="1"/>
            <a:r>
              <a:rPr lang="en-US" altLang="zh-CN" sz="2900" dirty="0"/>
              <a:t>Scenario Y</a:t>
            </a:r>
          </a:p>
          <a:p>
            <a:pPr lvl="1"/>
            <a:r>
              <a:rPr lang="en-US" altLang="zh-CN" sz="2900" dirty="0"/>
              <a:t>Other scenarios can be discussed after March.</a:t>
            </a:r>
          </a:p>
          <a:p>
            <a:r>
              <a:rPr lang="en-GB" altLang="zh-CN" dirty="0"/>
              <a:t>SRS</a:t>
            </a:r>
          </a:p>
          <a:p>
            <a:pPr lvl="1"/>
            <a:r>
              <a:rPr lang="en-US" altLang="zh-CN" dirty="0"/>
              <a:t>Transmit </a:t>
            </a:r>
            <a:r>
              <a:rPr lang="en-GB" altLang="zh-CN" dirty="0"/>
              <a:t>SRS (optional) for uplink timing advance requirement</a:t>
            </a:r>
          </a:p>
          <a:p>
            <a:pPr lvl="2"/>
            <a:r>
              <a:rPr lang="en-GB" altLang="zh-CN" dirty="0"/>
              <a:t>Option 1: </a:t>
            </a:r>
          </a:p>
          <a:p>
            <a:pPr lvl="3"/>
            <a:r>
              <a:rPr lang="en-US" altLang="zh-CN" dirty="0"/>
              <a:t>Transmit SRS in the last symbol in the special slot for TDD mode</a:t>
            </a:r>
            <a:endParaRPr lang="zh-CN" altLang="zh-CN" sz="7600" dirty="0"/>
          </a:p>
          <a:p>
            <a:pPr lvl="3"/>
            <a:r>
              <a:rPr lang="en-US" altLang="zh-CN" dirty="0"/>
              <a:t>Transmit SRS in slot#1 in radio frames for FDD mode</a:t>
            </a:r>
            <a:endParaRPr lang="en-GB" altLang="zh-CN" dirty="0"/>
          </a:p>
          <a:p>
            <a:pPr lvl="2"/>
            <a:r>
              <a:rPr lang="en-GB" altLang="zh-CN" dirty="0"/>
              <a:t>Other options are not precluded</a:t>
            </a:r>
          </a:p>
          <a:p>
            <a:r>
              <a:rPr lang="en-GB" altLang="zh-CN" dirty="0"/>
              <a:t>DMRS</a:t>
            </a:r>
          </a:p>
          <a:p>
            <a:pPr lvl="1"/>
            <a:r>
              <a:rPr lang="en-GB" altLang="zh-CN" dirty="0"/>
              <a:t>Option 1: </a:t>
            </a:r>
            <a:r>
              <a:rPr lang="en-GB" altLang="zh-CN" dirty="0" smtClean="0"/>
              <a:t>1+1</a:t>
            </a:r>
          </a:p>
          <a:p>
            <a:pPr lvl="1"/>
            <a:r>
              <a:rPr lang="en-GB" altLang="zh-CN" sz="2900" dirty="0"/>
              <a:t>Option 2: 1+1+1</a:t>
            </a:r>
          </a:p>
          <a:p>
            <a:pPr lvl="1"/>
            <a:r>
              <a:rPr lang="en-GB" altLang="zh-CN" dirty="0"/>
              <a:t>Other options not </a:t>
            </a:r>
            <a:r>
              <a:rPr lang="en-GB" altLang="zh-CN" dirty="0" smtClean="0"/>
              <a:t>precluded</a:t>
            </a:r>
            <a:endParaRPr lang="en-US" altLang="zh-CN" dirty="0"/>
          </a:p>
          <a:p>
            <a:pPr marL="0" indent="0">
              <a:buNone/>
            </a:pPr>
            <a:endParaRPr lang="en-GB" altLang="zh-CN" dirty="0" smtClean="0"/>
          </a:p>
          <a:p>
            <a:endParaRPr lang="en-GB" altLang="zh-CN" sz="2800" dirty="0"/>
          </a:p>
          <a:p>
            <a:endParaRPr lang="en-GB" altLang="zh-CN" dirty="0"/>
          </a:p>
          <a:p>
            <a:pPr lvl="1"/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876902"/>
              </p:ext>
            </p:extLst>
          </p:nvPr>
        </p:nvGraphicFramePr>
        <p:xfrm>
          <a:off x="1043608" y="1484786"/>
          <a:ext cx="6768752" cy="129614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92188"/>
                <a:gridCol w="1692188"/>
                <a:gridCol w="1692188"/>
                <a:gridCol w="1692188"/>
              </a:tblGrid>
              <a:tr h="171548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effectLst/>
                        </a:rPr>
                        <a:t>Parameter</a:t>
                      </a:r>
                      <a:endParaRPr lang="zh-CN" sz="9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effectLst/>
                        </a:rPr>
                        <a:t>Scenario X</a:t>
                      </a:r>
                      <a:endParaRPr lang="zh-CN" sz="9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effectLst/>
                        </a:rPr>
                        <a:t>Scenario Y</a:t>
                      </a:r>
                      <a:endParaRPr lang="zh-CN" sz="9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effectLst/>
                        </a:rPr>
                        <a:t>Scenario Z</a:t>
                      </a:r>
                      <a:endParaRPr lang="zh-CN" sz="9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438401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Channel model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Stationary UE: AWGN</a:t>
                      </a:r>
                      <a:endParaRPr lang="zh-CN" sz="900" kern="1200" dirty="0">
                        <a:effectLst/>
                      </a:endParaRPr>
                    </a:p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Moving UE: TDLC300-400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Stationary UE: AWGN</a:t>
                      </a:r>
                      <a:endParaRPr lang="zh-CN" sz="900" kern="1200" dirty="0">
                        <a:effectLst/>
                      </a:endParaRPr>
                    </a:p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Moving UE: AWGN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Stationary UE: AWGN</a:t>
                      </a:r>
                      <a:endParaRPr lang="zh-CN" sz="900" kern="1200" dirty="0">
                        <a:effectLst/>
                      </a:endParaRPr>
                    </a:p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Moving UE: AWGN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71548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UE speed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effectLst/>
                        </a:rPr>
                        <a:t>120 km/h</a:t>
                      </a:r>
                      <a:endParaRPr lang="zh-CN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350 km/h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effectLst/>
                        </a:rPr>
                        <a:t>500 km/h</a:t>
                      </a:r>
                      <a:endParaRPr lang="zh-CN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71548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effectLst/>
                        </a:rPr>
                        <a:t>CP length</a:t>
                      </a:r>
                      <a:endParaRPr lang="zh-CN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Normal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1548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A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10 µs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1548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 err="1">
                          <a:effectLst/>
                        </a:rPr>
                        <a:t>Δω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0.04 s-1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effectLst/>
                        </a:rPr>
                        <a:t>0.13 s-1</a:t>
                      </a:r>
                      <a:endParaRPr lang="zh-CN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0.18 s-1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24400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</TotalTime>
  <Words>734</Words>
  <Application>Microsoft Office PowerPoint</Application>
  <PresentationFormat>全屏显示(4:3)</PresentationFormat>
  <Paragraphs>201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Arial Unicode MS</vt:lpstr>
      <vt:lpstr>宋体</vt:lpstr>
      <vt:lpstr>Arial</vt:lpstr>
      <vt:lpstr>Calibri</vt:lpstr>
      <vt:lpstr>Times New Roman</vt:lpstr>
      <vt:lpstr>Office 主题</vt:lpstr>
      <vt:lpstr>3GPP TSG-RAN WG4 Meeting #92Bis   Chongqing, China, 14 - 18 October, 2019</vt:lpstr>
      <vt:lpstr>Maximum Doppler shift</vt:lpstr>
      <vt:lpstr>Channel Model</vt:lpstr>
      <vt:lpstr>PUSCH</vt:lpstr>
      <vt:lpstr>PUSCH</vt:lpstr>
      <vt:lpstr>Simulation assumption for PUSCH</vt:lpstr>
      <vt:lpstr>UL timing adjustment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307</cp:revision>
  <dcterms:created xsi:type="dcterms:W3CDTF">2016-01-12T08:39:50Z</dcterms:created>
  <dcterms:modified xsi:type="dcterms:W3CDTF">2019-10-17T15:59:26Z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(3)gyhh8u6kGl2EGiD0MyG6KWpj+QuvksKgHUZjXr4R7nM4lRftK7tWgQSv50AGsrUrVaSFlE2t
8+Zh0qDcJocF+Rl+WqbqH/bv2sjQUDiikaieJcyDlY4Umd9KK/wPKdpYDIqnZb2LD9slOQ7o
XNplrVyOU9Bw6oSKXZByulhDDYfnDMCpyVIg95oWtzEuxSeEZ8oXTaOlMpNlDKzWTyKbV/Mf
YQ2EPo3FHwuXqtsaA/</vt:lpwstr>
  </property>
  <property fmtid="{D5CDD505-2E9C-101B-9397-08002B2CF9AE}" pid="3" name="_2015_ms_pID_7253431">
    <vt:lpwstr>gVJpbRY6bmQuUVIhvRMgebWKqvBmlb75d1fZCet3UmsM0WjhoXUc2a
5+6Ngcf+Bi9GEbRaQtj9aop3di4mslHTORqEtFA0XgtW8D1ScpZVVglMa8zaot0zSFY+k3NO
1D97ojlpD6UFKca4yoV8MvGpkUOl+YHLi4wJYXMGVFNY6HVirdkD+uQpWcXZdYlith+QBgs4
AXXorywBVouy6Acp7JSA6W5uDVI3EA0jj9qv</vt:lpwstr>
  </property>
  <property fmtid="{D5CDD505-2E9C-101B-9397-08002B2CF9AE}" pid="4" name="_2015_ms_pID_7253432">
    <vt:lpwstr>EoDvfdmgp6A9eIWzW2qpGTWtWveoscAmUTWH
qkHtX3vHxk1Ydq6KtkA/9TYc5BcwmUNvmhkOnuNAkTGCB//ZZsA=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1563762915</vt:lpwstr>
  </property>
</Properties>
</file>