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3" r:id="rId3"/>
    <p:sldId id="264" r:id="rId4"/>
    <p:sldId id="265" r:id="rId5"/>
    <p:sldId id="266" r:id="rId6"/>
    <p:sldId id="267" r:id="rId7"/>
    <p:sldId id="273" r:id="rId8"/>
    <p:sldId id="271" r:id="rId9"/>
    <p:sldId id="277" r:id="rId10"/>
    <p:sldId id="275" r:id="rId11"/>
    <p:sldId id="268" r:id="rId12"/>
    <p:sldId id="270" r:id="rId13"/>
    <p:sldId id="274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162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9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77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5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R4-1912808</a:t>
            </a:r>
            <a:endParaRPr lang="en-US" altLang="zh-CN" b="1" dirty="0" smtClean="0"/>
          </a:p>
          <a:p>
            <a:r>
              <a:rPr lang="x-none" altLang="zh-CN" b="1" dirty="0"/>
              <a:t>Chongqing, China, 14th – 18th Oct,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For all the channel models in this way forward, FFS on the MCS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1: MCS4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2: MCS13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3: MCS17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Other MCS are not precluded</a:t>
            </a:r>
          </a:p>
          <a:p>
            <a:pPr lvl="1"/>
            <a:r>
              <a:rPr lang="en-US" altLang="zh-CN" dirty="0" smtClean="0"/>
              <a:t>MCS should be decided based on whether the maximum throughput can be achieved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22344"/>
              </p:ext>
            </p:extLst>
          </p:nvPr>
        </p:nvGraphicFramePr>
        <p:xfrm>
          <a:off x="611560" y="1196752"/>
          <a:ext cx="8131296" cy="465817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HST-SFN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875Hz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712Hz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1667Hz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1500Hz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5785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Updated simulation assumption for HST-single tap</a:t>
            </a:r>
            <a:endParaRPr lang="zh-CN" altLang="en-US" sz="20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302442"/>
              </p:ext>
            </p:extLst>
          </p:nvPr>
        </p:nvGraphicFramePr>
        <p:xfrm>
          <a:off x="204651" y="849792"/>
          <a:ext cx="8131296" cy="5423996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1891739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HST-single tap</a:t>
                      </a:r>
                      <a:endParaRPr lang="en-US" altLang="ja-JP" sz="18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1250Hz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972Hz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 for </a:t>
            </a:r>
            <a:r>
              <a:rPr lang="en-US" altLang="zh-CN" sz="2400" dirty="0" smtClean="0"/>
              <a:t>multi-path </a:t>
            </a:r>
            <a:r>
              <a:rPr lang="en-US" altLang="zh-CN" sz="2400" dirty="0"/>
              <a:t>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165464"/>
              </p:ext>
            </p:extLst>
          </p:nvPr>
        </p:nvGraphicFramePr>
        <p:xfrm>
          <a:off x="611560" y="1196752"/>
          <a:ext cx="8131296" cy="420419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DMRS 1+1+1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DMRS 1+1+1+1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 smtClean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 and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 smtClean="0"/>
              <a:t>Candidate transmission scheme to be further studied</a:t>
            </a:r>
          </a:p>
          <a:p>
            <a:pPr lvl="1"/>
            <a:r>
              <a:rPr lang="en-US" altLang="zh-CN" sz="2000" dirty="0" smtClean="0"/>
              <a:t>Transmission </a:t>
            </a:r>
            <a:r>
              <a:rPr lang="en-US" altLang="zh-CN" sz="2000" dirty="0"/>
              <a:t>scheme </a:t>
            </a:r>
            <a:r>
              <a:rPr lang="en-US" altLang="zh-CN" sz="2000" dirty="0" smtClean="0"/>
              <a:t>1 - </a:t>
            </a:r>
            <a:r>
              <a:rPr lang="en-GB" altLang="zh-CN" sz="2000" dirty="0" smtClean="0"/>
              <a:t>DPS</a:t>
            </a:r>
            <a:r>
              <a:rPr lang="en-GB" altLang="zh-CN" sz="2000" dirty="0"/>
              <a:t>:</a:t>
            </a:r>
            <a:r>
              <a:rPr lang="en-US" altLang="zh-CN" sz="2000" dirty="0"/>
              <a:t> PDSCH is only transmitted from one TRP at one </a:t>
            </a:r>
            <a:r>
              <a:rPr lang="en-US" altLang="zh-CN" sz="2000" dirty="0" smtClean="0"/>
              <a:t>time</a:t>
            </a:r>
            <a:endParaRPr lang="en-GB" altLang="zh-CN" sz="2000" dirty="0" smtClean="0"/>
          </a:p>
          <a:p>
            <a:pPr lvl="2"/>
            <a:r>
              <a:rPr lang="en-US" altLang="zh-CN" sz="2000" dirty="0"/>
              <a:t>Transmission scheme 1a</a:t>
            </a:r>
            <a:r>
              <a:rPr lang="en-US" altLang="zh-CN" sz="2000" dirty="0" smtClean="0"/>
              <a:t>: UE only needs to track 1 TCI state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R4-1911003</a:t>
            </a:r>
            <a:r>
              <a:rPr lang="en-GB" altLang="zh-CN" sz="2000" dirty="0"/>
              <a:t>)</a:t>
            </a:r>
            <a:endParaRPr lang="en-US" altLang="zh-CN" sz="2000" dirty="0" smtClean="0"/>
          </a:p>
          <a:p>
            <a:pPr lvl="2"/>
            <a:r>
              <a:rPr lang="en-US" altLang="zh-CN" sz="2000" dirty="0"/>
              <a:t>Transmission scheme </a:t>
            </a:r>
            <a:r>
              <a:rPr lang="en-US" altLang="zh-CN" sz="2000" dirty="0" smtClean="0"/>
              <a:t>1b: UE needs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track more than 1 </a:t>
            </a:r>
            <a:r>
              <a:rPr lang="en-US" altLang="zh-CN" sz="2000" dirty="0"/>
              <a:t>TCI </a:t>
            </a:r>
            <a:r>
              <a:rPr lang="en-US" altLang="zh-CN" sz="2000" dirty="0" smtClean="0"/>
              <a:t>states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R4-1911091)</a:t>
            </a:r>
            <a:endParaRPr lang="en-US" altLang="zh-CN" sz="2000" dirty="0"/>
          </a:p>
          <a:p>
            <a:pPr lvl="1"/>
            <a:endParaRPr lang="zh-CN" altLang="zh-CN" sz="2000" dirty="0"/>
          </a:p>
          <a:p>
            <a:pPr lvl="1"/>
            <a:endParaRPr lang="zh-CN" altLang="zh-CN" sz="2000" dirty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91683" y="4149080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2 - PDSCH </a:t>
            </a:r>
            <a:r>
              <a:rPr lang="en-US" altLang="zh-CN" sz="2000" dirty="0"/>
              <a:t>is jointly transmitted from two or more adjacent TRPs scheduled by multi-DCI</a:t>
            </a:r>
            <a:r>
              <a:rPr lang="en-GB" altLang="zh-CN" sz="2000" dirty="0" smtClean="0"/>
              <a:t>(detail can be found in R4-1911091)</a:t>
            </a:r>
            <a:endParaRPr lang="zh-CN" altLang="zh-CN" sz="2000" dirty="0" smtClean="0"/>
          </a:p>
          <a:p>
            <a:pPr marL="457200" lvl="1" indent="0">
              <a:buNone/>
            </a:pPr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373216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3 - </a:t>
            </a:r>
            <a:r>
              <a:rPr lang="en-GB" altLang="zh-CN" sz="2000" dirty="0"/>
              <a:t>Joint transmission + Distributed reference signal </a:t>
            </a:r>
            <a:r>
              <a:rPr lang="en-GB" altLang="zh-CN" sz="2000" dirty="0" smtClean="0"/>
              <a:t>(detail can be found in R4-1911003)</a:t>
            </a:r>
          </a:p>
          <a:p>
            <a:pPr lvl="2"/>
            <a:r>
              <a:rPr lang="en-GB" altLang="zh-CN" sz="2000" dirty="0"/>
              <a:t>joint transmission + Distributed TRS</a:t>
            </a:r>
          </a:p>
          <a:p>
            <a:pPr lvl="2"/>
            <a:r>
              <a:rPr lang="en-GB" altLang="zh-CN" sz="2000" dirty="0"/>
              <a:t>joint transmission + Distributed DMRS</a:t>
            </a:r>
          </a:p>
          <a:p>
            <a:pPr lvl="1"/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GB" altLang="zh-CN" sz="2800" dirty="0"/>
              <a:t>SCS and channel </a:t>
            </a:r>
            <a:r>
              <a:rPr lang="en-GB" altLang="zh-CN" sz="2800" dirty="0" smtClean="0"/>
              <a:t>bandwidth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FDD</a:t>
            </a:r>
            <a:r>
              <a:rPr lang="en-GB" altLang="zh-CN" dirty="0"/>
              <a:t>: 10 MHz, SCS 15 kHz</a:t>
            </a:r>
            <a:endParaRPr lang="zh-CN" altLang="zh-CN" dirty="0"/>
          </a:p>
          <a:p>
            <a:pPr lvl="1" hangingPunct="0"/>
            <a:r>
              <a:rPr lang="en-GB" altLang="zh-CN" dirty="0"/>
              <a:t>TDD: 40 MHz, SCS 30 kHz </a:t>
            </a:r>
            <a:endParaRPr lang="zh-CN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92088"/>
            <a:ext cx="8229600" cy="5661248"/>
          </a:xfrm>
        </p:spPr>
        <p:txBody>
          <a:bodyPr>
            <a:noAutofit/>
          </a:bodyPr>
          <a:lstStyle/>
          <a:p>
            <a:r>
              <a:rPr lang="en-GB" altLang="zh-CN" sz="1800" dirty="0"/>
              <a:t>Maximum Doppler </a:t>
            </a:r>
            <a:r>
              <a:rPr lang="en-GB" altLang="zh-CN" sz="1800" dirty="0" smtClean="0"/>
              <a:t>for 500km/h</a:t>
            </a:r>
          </a:p>
          <a:p>
            <a:pPr lvl="1" hangingPunct="0"/>
            <a:r>
              <a:rPr lang="en-US" altLang="zh-CN" sz="1800" dirty="0"/>
              <a:t>For TDD 30KHz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 single tap, maximum Doppler </a:t>
            </a:r>
            <a:r>
              <a:rPr lang="en-US" altLang="zh-CN" sz="1800" dirty="0" smtClean="0"/>
              <a:t>is 1667Hz 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1500Hz  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1667Hz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  <a:endParaRPr lang="en-US" altLang="zh-CN" sz="1800" dirty="0"/>
          </a:p>
          <a:p>
            <a:pPr lvl="1" hangingPunct="0"/>
            <a:r>
              <a:rPr lang="en-US" altLang="zh-CN" sz="1800" dirty="0" smtClean="0"/>
              <a:t>For </a:t>
            </a:r>
            <a:r>
              <a:rPr lang="en-US" altLang="zh-CN" sz="1800" dirty="0"/>
              <a:t>FDD </a:t>
            </a:r>
            <a:r>
              <a:rPr lang="en-US" altLang="zh-CN" sz="1800" dirty="0" smtClean="0"/>
              <a:t>15KHz</a:t>
            </a:r>
            <a:endParaRPr lang="zh-CN" altLang="zh-CN" sz="1800" dirty="0" smtClean="0"/>
          </a:p>
          <a:p>
            <a:pPr lvl="2" hangingPunct="0"/>
            <a:r>
              <a:rPr lang="en-US" altLang="zh-CN" sz="1800" dirty="0" smtClean="0"/>
              <a:t>Single tap </a:t>
            </a:r>
            <a:r>
              <a:rPr lang="en-US" altLang="zh-CN" sz="1800" dirty="0"/>
              <a:t>HST, maximum Doppler is </a:t>
            </a:r>
            <a:endParaRPr lang="zh-CN" altLang="zh-CN" sz="1800" dirty="0" smtClean="0"/>
          </a:p>
          <a:p>
            <a:pPr lvl="3" hangingPunct="0"/>
            <a:r>
              <a:rPr lang="en-US" altLang="zh-CN" sz="1800" dirty="0" smtClean="0"/>
              <a:t>Option 1: 1250Hz </a:t>
            </a:r>
          </a:p>
          <a:p>
            <a:pPr lvl="3" hangingPunct="0"/>
            <a:r>
              <a:rPr lang="en-US" altLang="zh-CN" sz="1800" dirty="0" smtClean="0"/>
              <a:t>Option 2: 972Hz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712Hz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875Hz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</a:p>
          <a:p>
            <a:pPr lvl="1" hangingPunct="0"/>
            <a:r>
              <a:rPr lang="en-US" altLang="zh-CN" sz="1800" dirty="0" smtClean="0"/>
              <a:t>If requirements for 350km/h are introduced, smaller Doppler frequency value can be considered</a:t>
            </a:r>
          </a:p>
          <a:p>
            <a:pPr marL="457200" lvl="1" indent="0">
              <a:buNone/>
            </a:pPr>
            <a:endParaRPr lang="en-US" altLang="zh-CN" sz="1800" dirty="0" smtClean="0"/>
          </a:p>
          <a:p>
            <a:pPr lvl="2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83290"/>
            <a:ext cx="8867328" cy="547471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</a:t>
            </a:r>
            <a:r>
              <a:rPr lang="x-none" altLang="zh-CN" sz="2400" dirty="0"/>
              <a:t>multi-path fading </a:t>
            </a:r>
            <a:r>
              <a:rPr lang="x-none" altLang="zh-CN" sz="2400" dirty="0" smtClean="0"/>
              <a:t>channel</a:t>
            </a:r>
            <a:r>
              <a:rPr lang="en-US" altLang="zh-CN" sz="2400" dirty="0" smtClean="0"/>
              <a:t>, further study is needed</a:t>
            </a:r>
          </a:p>
          <a:p>
            <a:r>
              <a:rPr lang="en-GB" altLang="zh-CN" sz="2400" dirty="0" smtClean="0"/>
              <a:t>Whether </a:t>
            </a:r>
            <a:r>
              <a:rPr lang="en-GB" altLang="zh-CN" sz="2400" dirty="0"/>
              <a:t>to define fading channel requirements will be based on </a:t>
            </a:r>
            <a:r>
              <a:rPr lang="en-GB" altLang="zh-CN" sz="2400" dirty="0" smtClean="0"/>
              <a:t>simulation, analysis and deployment scenario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x-none" altLang="zh-CN" sz="2400" dirty="0"/>
              <a:t>Simulation assumption for multi-path fading channel:</a:t>
            </a:r>
            <a:endParaRPr lang="zh-CN" altLang="zh-CN" sz="24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x-none" altLang="zh-CN" dirty="0"/>
              <a:t> [TDL-C </a:t>
            </a:r>
            <a:r>
              <a:rPr lang="x-none" altLang="zh-CN" dirty="0" smtClean="0"/>
              <a:t>300ns] </a:t>
            </a:r>
            <a:r>
              <a:rPr lang="x-none" altLang="zh-CN" dirty="0"/>
              <a:t>channel model with following Doppler </a:t>
            </a:r>
            <a:r>
              <a:rPr lang="x-none" altLang="zh-CN" dirty="0" smtClean="0"/>
              <a:t>frequency</a:t>
            </a:r>
            <a:endParaRPr lang="zh-CN" altLang="zh-CN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FDD: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600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15KHz </a:t>
            </a:r>
            <a:endParaRPr lang="zh-CN" altLang="zh-CN" sz="2400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TDD: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1200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</a:t>
            </a:r>
            <a:r>
              <a:rPr lang="x-none" altLang="zh-CN" sz="2400" dirty="0" smtClean="0"/>
              <a:t>30KHz</a:t>
            </a:r>
            <a:endParaRPr lang="en-US" altLang="zh-CN" sz="2400" dirty="0" smtClean="0"/>
          </a:p>
          <a:p>
            <a:pPr marL="400050" lvl="1" indent="0" hangingPunct="0">
              <a:buNone/>
            </a:pPr>
            <a:endParaRPr lang="en-US" altLang="zh-CN" sz="2400" dirty="0" smtClean="0"/>
          </a:p>
          <a:p>
            <a:pPr marL="400050" lvl="1" indent="0" hangingPunct="0">
              <a:buNone/>
            </a:pPr>
            <a:r>
              <a:rPr lang="x-none" altLang="zh-CN" sz="2400" dirty="0" smtClean="0"/>
              <a:t>Note </a:t>
            </a:r>
            <a:r>
              <a:rPr lang="x-none" altLang="zh-CN" sz="2400" dirty="0"/>
              <a:t>1: further study on the </a:t>
            </a:r>
            <a:r>
              <a:rPr lang="en-US" altLang="zh-CN" sz="2400" dirty="0" smtClean="0"/>
              <a:t>introduction of </a:t>
            </a:r>
            <a:r>
              <a:rPr lang="x-none" altLang="zh-CN" sz="2400" dirty="0" smtClean="0"/>
              <a:t>applicability </a:t>
            </a:r>
            <a:r>
              <a:rPr lang="x-none" altLang="zh-CN" sz="2400" dirty="0"/>
              <a:t>rule</a:t>
            </a:r>
            <a:endParaRPr lang="zh-CN" altLang="zh-CN" sz="2400" dirty="0"/>
          </a:p>
          <a:p>
            <a:pPr marL="400050" lvl="1" indent="0" hangingPunct="0">
              <a:buNone/>
            </a:pPr>
            <a:r>
              <a:rPr lang="en-GB" altLang="zh-CN" sz="2400" dirty="0"/>
              <a:t>Note 2: </a:t>
            </a:r>
            <a:r>
              <a:rPr lang="en-GB" altLang="zh-CN" sz="2400" dirty="0" smtClean="0"/>
              <a:t>value of </a:t>
            </a:r>
            <a:r>
              <a:rPr lang="en-GB" altLang="zh-CN" sz="2400" dirty="0"/>
              <a:t>maximum Doppler frequency will be further discussed based on simulation and </a:t>
            </a:r>
            <a:r>
              <a:rPr lang="en-GB" altLang="zh-CN" sz="2400" dirty="0" smtClean="0"/>
              <a:t>analysis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pPr lvl="2"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84514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36004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Channel model</a:t>
            </a:r>
          </a:p>
          <a:p>
            <a:pPr lvl="1"/>
            <a:r>
              <a:rPr lang="en-GB" altLang="zh-CN" dirty="0" smtClean="0"/>
              <a:t>For </a:t>
            </a:r>
            <a:r>
              <a:rPr lang="en-GB" altLang="zh-CN" dirty="0"/>
              <a:t>HST single tap</a:t>
            </a:r>
            <a:endParaRPr lang="zh-CN" altLang="zh-CN" dirty="0"/>
          </a:p>
          <a:p>
            <a:pPr lvl="2"/>
            <a:r>
              <a:rPr lang="en-US" altLang="zh-CN" sz="2800" dirty="0" smtClean="0"/>
              <a:t>Ds=300m, </a:t>
            </a:r>
            <a:r>
              <a:rPr lang="en-US" altLang="zh-CN" sz="2800" dirty="0" err="1"/>
              <a:t>Dmin</a:t>
            </a:r>
            <a:r>
              <a:rPr lang="en-US" altLang="zh-CN" sz="2800" dirty="0"/>
              <a:t>=2m </a:t>
            </a:r>
            <a:endParaRPr lang="zh-CN" altLang="zh-CN" sz="2800" dirty="0"/>
          </a:p>
          <a:p>
            <a:pPr lvl="1"/>
            <a:r>
              <a:rPr lang="en-GB" altLang="zh-CN" dirty="0" smtClean="0"/>
              <a:t>For HST-SFN, </a:t>
            </a:r>
            <a:r>
              <a:rPr lang="en-GB" altLang="zh-CN" dirty="0"/>
              <a:t>r</a:t>
            </a:r>
            <a:r>
              <a:rPr lang="en-GB" altLang="zh-CN" dirty="0" smtClean="0"/>
              <a:t>euse </a:t>
            </a:r>
            <a:r>
              <a:rPr lang="en-GB" altLang="zh-CN" dirty="0"/>
              <a:t>4-tap LTE HST-SFN bi-directional channel </a:t>
            </a:r>
            <a:r>
              <a:rPr lang="en-GB" altLang="zh-CN" dirty="0" smtClean="0"/>
              <a:t>model</a:t>
            </a:r>
          </a:p>
          <a:p>
            <a:pPr lvl="2"/>
            <a:r>
              <a:rPr lang="en-GB" altLang="zh-CN" sz="2800" dirty="0"/>
              <a:t>Ds=700m, </a:t>
            </a:r>
            <a:r>
              <a:rPr lang="en-GB" altLang="zh-CN" sz="2800" dirty="0" err="1"/>
              <a:t>Dmin</a:t>
            </a:r>
            <a:r>
              <a:rPr lang="en-GB" altLang="zh-CN" sz="2800" dirty="0"/>
              <a:t>=150m</a:t>
            </a:r>
            <a:endParaRPr lang="zh-CN" altLang="zh-CN" sz="2800" dirty="0"/>
          </a:p>
          <a:p>
            <a:pPr hangingPunct="0"/>
            <a:endParaRPr lang="zh-CN" altLang="zh-CN" sz="2800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5499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155" y="1436908"/>
            <a:ext cx="8229600" cy="350426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Transmission scheme</a:t>
            </a:r>
          </a:p>
          <a:p>
            <a:pPr lvl="1" hangingPunct="0"/>
            <a:r>
              <a:rPr lang="en-US" altLang="zh-CN" dirty="0" smtClean="0"/>
              <a:t>Study </a:t>
            </a:r>
            <a:r>
              <a:rPr lang="en-US" altLang="zh-CN" dirty="0"/>
              <a:t>the feasibility and performance benefits for </a:t>
            </a:r>
            <a:r>
              <a:rPr lang="en-US" altLang="zh-CN" dirty="0" smtClean="0"/>
              <a:t>DPS transmission</a:t>
            </a:r>
          </a:p>
          <a:p>
            <a:pPr lvl="2" hangingPunct="0"/>
            <a:r>
              <a:rPr lang="en-US" altLang="zh-CN" dirty="0" smtClean="0"/>
              <a:t>Feasibility study should include the complexity of test equipment implementation </a:t>
            </a:r>
          </a:p>
          <a:p>
            <a:pPr lvl="1" hangingPunct="0"/>
            <a:r>
              <a:rPr lang="en-US" altLang="zh-CN" dirty="0" smtClean="0"/>
              <a:t>Candidate transmission schemes to be studied are  in Annex.</a:t>
            </a:r>
          </a:p>
          <a:p>
            <a:pPr lvl="1" hangingPunct="0"/>
            <a:endParaRPr lang="en-US" altLang="zh-CN" dirty="0"/>
          </a:p>
          <a:p>
            <a:pPr lvl="1" hangingPunct="0"/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3084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 smtClean="0"/>
              <a:t>Rank</a:t>
            </a:r>
          </a:p>
          <a:p>
            <a:pPr lvl="1" hangingPunct="0"/>
            <a:r>
              <a:rPr lang="en-GB" altLang="zh-CN" dirty="0" smtClean="0"/>
              <a:t>Rank 1 for HST single tap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Rank 2  for HST-SFN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41385" y="1844824"/>
            <a:ext cx="82296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PDCCH</a:t>
            </a:r>
          </a:p>
          <a:p>
            <a:pPr lvl="1" hangingPunct="0"/>
            <a:r>
              <a:rPr lang="en-GB" altLang="zh-CN" dirty="0" smtClean="0"/>
              <a:t>Do not introduce PDCCH demodulation requirements for fading channel, HST-SFN and HST single tap</a:t>
            </a: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60921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417638"/>
            <a:ext cx="8424936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/>
              <a:t>Signaling</a:t>
            </a:r>
          </a:p>
          <a:p>
            <a:pPr lvl="1" hangingPunct="0"/>
            <a:r>
              <a:rPr lang="x-none" altLang="zh-CN" sz="2400" dirty="0" smtClean="0"/>
              <a:t>Introduce UE capability for HST-SFN</a:t>
            </a:r>
            <a:endParaRPr lang="en-US" altLang="zh-CN" sz="2400" dirty="0" smtClean="0"/>
          </a:p>
          <a:p>
            <a:pPr lvl="1" hangingPunct="0"/>
            <a:r>
              <a:rPr lang="x-none" altLang="zh-CN" sz="2400" dirty="0"/>
              <a:t>Introduce </a:t>
            </a:r>
            <a:r>
              <a:rPr lang="x-none" altLang="zh-CN" sz="2400" dirty="0" smtClean="0"/>
              <a:t>NW </a:t>
            </a:r>
            <a:r>
              <a:rPr lang="en-US" altLang="zh-CN" sz="2400" dirty="0" smtClean="0"/>
              <a:t>assistance </a:t>
            </a:r>
            <a:r>
              <a:rPr lang="x-none" altLang="zh-CN" sz="2400" dirty="0" smtClean="0"/>
              <a:t>signaling</a:t>
            </a:r>
            <a:r>
              <a:rPr lang="en-US" altLang="zh-CN" sz="2400" dirty="0" smtClean="0"/>
              <a:t> </a:t>
            </a:r>
            <a:r>
              <a:rPr lang="x-none" altLang="zh-CN" sz="2400" dirty="0"/>
              <a:t>for HST-SFN</a:t>
            </a:r>
            <a:r>
              <a:rPr lang="en-US" altLang="zh-CN" sz="2400" dirty="0" smtClean="0"/>
              <a:t> </a:t>
            </a:r>
          </a:p>
          <a:p>
            <a:pPr lvl="2" hangingPunct="0"/>
            <a:r>
              <a:rPr lang="en-US" altLang="zh-CN" dirty="0" smtClean="0"/>
              <a:t>FFS on the detail on network assistance signaling for HST-SFN</a:t>
            </a:r>
          </a:p>
          <a:p>
            <a:pPr lvl="3" hangingPunct="0"/>
            <a:r>
              <a:rPr lang="en-US" altLang="zh-CN" sz="2400" dirty="0" smtClean="0"/>
              <a:t>option 1: similar as </a:t>
            </a:r>
            <a:r>
              <a:rPr lang="x-none" altLang="zh-CN" sz="2400" dirty="0"/>
              <a:t>NW </a:t>
            </a:r>
            <a:r>
              <a:rPr lang="en-US" altLang="zh-CN" sz="2400" dirty="0"/>
              <a:t>assistance </a:t>
            </a:r>
            <a:r>
              <a:rPr lang="x-none" altLang="zh-CN" sz="2400" dirty="0"/>
              <a:t>signaling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introduced for LTE HST-SFN (</a:t>
            </a:r>
            <a:r>
              <a:rPr lang="en-GB" altLang="zh-CN" sz="2400" dirty="0" smtClean="0"/>
              <a:t>one </a:t>
            </a:r>
            <a:r>
              <a:rPr lang="en-GB" altLang="zh-CN" sz="2400" dirty="0"/>
              <a:t>configuration </a:t>
            </a:r>
            <a:r>
              <a:rPr lang="en-GB" altLang="zh-CN" sz="2400" dirty="0" smtClean="0"/>
              <a:t>flag, which </a:t>
            </a:r>
            <a:r>
              <a:rPr lang="en-GB" altLang="zh-CN" sz="2400" dirty="0"/>
              <a:t>is </a:t>
            </a:r>
            <a:r>
              <a:rPr lang="en-GB" altLang="zh-CN" sz="2400" dirty="0" smtClean="0"/>
              <a:t>a per-cell </a:t>
            </a:r>
            <a:r>
              <a:rPr lang="en-GB" altLang="zh-CN" sz="2400" dirty="0" err="1" smtClean="0"/>
              <a:t>signaling</a:t>
            </a:r>
            <a:r>
              <a:rPr lang="en-US" altLang="zh-CN" sz="2400" dirty="0" smtClean="0"/>
              <a:t>)</a:t>
            </a:r>
          </a:p>
          <a:p>
            <a:pPr lvl="3" hangingPunct="0"/>
            <a:r>
              <a:rPr lang="en-US" altLang="zh-CN" sz="2400" dirty="0" smtClean="0"/>
              <a:t>option 2: configured in each TRS resource set</a:t>
            </a:r>
          </a:p>
          <a:p>
            <a:pPr lvl="3" hangingPunct="0"/>
            <a:r>
              <a:rPr lang="en-US" altLang="zh-CN" sz="2400" dirty="0" smtClean="0"/>
              <a:t>other options are not precluded</a:t>
            </a:r>
          </a:p>
          <a:p>
            <a:pPr lvl="1" hangingPunct="0"/>
            <a:r>
              <a:rPr lang="x-none" altLang="zh-CN" sz="2400" dirty="0" smtClean="0"/>
              <a:t>FFS </a:t>
            </a:r>
            <a:r>
              <a:rPr lang="x-none" altLang="zh-CN" sz="2400" dirty="0"/>
              <a:t>on NW </a:t>
            </a:r>
            <a:r>
              <a:rPr lang="en-US" altLang="zh-CN" sz="2400" dirty="0"/>
              <a:t>assistance </a:t>
            </a:r>
            <a:r>
              <a:rPr lang="x-none" altLang="zh-CN" sz="2400" dirty="0"/>
              <a:t>signaling</a:t>
            </a:r>
            <a:r>
              <a:rPr lang="en-US" altLang="zh-CN" sz="2400" dirty="0"/>
              <a:t> </a:t>
            </a:r>
            <a:r>
              <a:rPr lang="x-none" altLang="zh-CN" sz="2400" dirty="0"/>
              <a:t>for HST single tap</a:t>
            </a:r>
            <a:endParaRPr lang="en-US" altLang="zh-CN" sz="2400" dirty="0"/>
          </a:p>
          <a:p>
            <a:pPr marL="457200" lvl="1" indent="0" hangingPunct="0">
              <a:buNone/>
            </a:pPr>
            <a:endParaRPr lang="en-US" altLang="zh-CN" sz="2400" strike="sngStrike" dirty="0"/>
          </a:p>
          <a:p>
            <a:pPr marL="457200" lvl="1" indent="0" hangingPunct="0">
              <a:buNone/>
            </a:pPr>
            <a:endParaRPr lang="zh-CN" altLang="zh-CN" sz="2400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sz="2400" dirty="0" smtClean="0"/>
          </a:p>
          <a:p>
            <a:pPr lvl="2">
              <a:buFont typeface="Arial" pitchFamily="34" charset="0"/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710350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845</Words>
  <Application>Microsoft Office PowerPoint</Application>
  <PresentationFormat>全屏显示(4:3)</PresentationFormat>
  <Paragraphs>204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ＭＳ 明朝</vt:lpstr>
      <vt:lpstr>ＭＳ Ｐゴシック</vt:lpstr>
      <vt:lpstr>SimSun</vt:lpstr>
      <vt:lpstr>SimSun</vt:lpstr>
      <vt:lpstr>Arial</vt:lpstr>
      <vt:lpstr>Calibri</vt:lpstr>
      <vt:lpstr>Times New Roman</vt:lpstr>
      <vt:lpstr>Wingdings</vt:lpstr>
      <vt:lpstr>Office 主题</vt:lpstr>
      <vt:lpstr>PowerPoint 演示文稿</vt:lpstr>
      <vt:lpstr>Agreements </vt:lpstr>
      <vt:lpstr>Agreements </vt:lpstr>
      <vt:lpstr>Agreements </vt:lpstr>
      <vt:lpstr>Agreements </vt:lpstr>
      <vt:lpstr>Agreements </vt:lpstr>
      <vt:lpstr>Agreement </vt:lpstr>
      <vt:lpstr>Agreements </vt:lpstr>
      <vt:lpstr>Agreements </vt:lpstr>
      <vt:lpstr>Agreement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160</cp:revision>
  <dcterms:created xsi:type="dcterms:W3CDTF">2018-01-09T09:10:37Z</dcterms:created>
  <dcterms:modified xsi:type="dcterms:W3CDTF">2019-10-18T02:45:44Z</dcterms:modified>
</cp:coreProperties>
</file>