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4" r:id="rId4"/>
    <p:sldId id="261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#92bis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Chongqing, China, 14 – 18 October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Calibri" panose="020F0502020204030204" pitchFamily="34" charset="0"/>
              </a:rPr>
              <a:t>WF on </a:t>
            </a:r>
            <a:r>
              <a:rPr lang="en-US" altLang="zh-CN" sz="4000" dirty="0" err="1" smtClean="0">
                <a:latin typeface="Calibri" panose="020F0502020204030204" pitchFamily="34" charset="0"/>
              </a:rPr>
              <a:t>euCA</a:t>
            </a:r>
            <a:r>
              <a:rPr lang="en-US" altLang="zh-CN" sz="4000" dirty="0" smtClean="0">
                <a:latin typeface="Calibri" panose="020F0502020204030204" pitchFamily="34" charset="0"/>
              </a:rPr>
              <a:t> RRM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R4-1912804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dirty="0" smtClean="0"/>
              <a:t>Interruption requirement for direct </a:t>
            </a:r>
            <a:r>
              <a:rPr lang="en-US" altLang="zh-CN" sz="3600" dirty="0" err="1" smtClean="0"/>
              <a:t>SCell</a:t>
            </a:r>
            <a:r>
              <a:rPr lang="en-US" altLang="zh-CN" sz="3600" dirty="0" smtClean="0"/>
              <a:t> activation/hibernation</a:t>
            </a:r>
            <a:endParaRPr lang="zh-CN" altLang="en-US" sz="3600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For defining the </a:t>
            </a:r>
            <a:r>
              <a:rPr lang="en-US" altLang="zh-CN" sz="2000" dirty="0"/>
              <a:t>i</a:t>
            </a:r>
            <a:r>
              <a:rPr lang="en-US" altLang="zh-CN" sz="2000" dirty="0" smtClean="0"/>
              <a:t>nterruption requirement, </a:t>
            </a:r>
            <a:r>
              <a:rPr lang="en-US" altLang="zh-CN" sz="2000" dirty="0" smtClean="0">
                <a:solidFill>
                  <a:prstClr val="black"/>
                </a:solidFill>
              </a:rPr>
              <a:t>UE is assumed to do one tuning and AGC (if needed) during the </a:t>
            </a:r>
            <a:r>
              <a:rPr lang="en-US" altLang="zh-CN" sz="2000" dirty="0" smtClean="0"/>
              <a:t>direct </a:t>
            </a:r>
            <a:r>
              <a:rPr lang="en-US" altLang="zh-CN" sz="2000" dirty="0" err="1"/>
              <a:t>SCell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activation/hibernation.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The interruption length on </a:t>
            </a:r>
            <a:r>
              <a:rPr lang="en-US" altLang="zh-CN" sz="2000" dirty="0" err="1" smtClean="0">
                <a:solidFill>
                  <a:prstClr val="black"/>
                </a:solidFill>
              </a:rPr>
              <a:t>PCell</a:t>
            </a:r>
            <a:r>
              <a:rPr lang="en-US" altLang="zh-CN" sz="2000" dirty="0" smtClean="0">
                <a:solidFill>
                  <a:prstClr val="black"/>
                </a:solidFill>
              </a:rPr>
              <a:t> and activated </a:t>
            </a:r>
            <a:r>
              <a:rPr lang="en-US" altLang="zh-CN" sz="2000" dirty="0" err="1" smtClean="0">
                <a:solidFill>
                  <a:prstClr val="black"/>
                </a:solidFill>
              </a:rPr>
              <a:t>SCell</a:t>
            </a:r>
            <a:r>
              <a:rPr lang="en-US" altLang="zh-CN" sz="2000" dirty="0" smtClean="0">
                <a:solidFill>
                  <a:prstClr val="black"/>
                </a:solidFill>
              </a:rPr>
              <a:t> is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2ms, if </a:t>
            </a:r>
            <a:r>
              <a:rPr lang="en-US" altLang="zh-CN" sz="1600" dirty="0">
                <a:solidFill>
                  <a:prstClr val="black"/>
                </a:solidFill>
              </a:rPr>
              <a:t>the </a:t>
            </a:r>
            <a:r>
              <a:rPr lang="en-US" altLang="zh-CN" sz="1600" dirty="0" err="1">
                <a:solidFill>
                  <a:prstClr val="black"/>
                </a:solidFill>
              </a:rPr>
              <a:t>PCell</a:t>
            </a:r>
            <a:r>
              <a:rPr lang="en-US" altLang="zh-CN" sz="1600" dirty="0">
                <a:solidFill>
                  <a:prstClr val="black"/>
                </a:solidFill>
              </a:rPr>
              <a:t> and activated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SCell</a:t>
            </a:r>
            <a:r>
              <a:rPr lang="en-US" altLang="zh-CN" sz="1600" dirty="0" smtClean="0">
                <a:solidFill>
                  <a:prstClr val="black"/>
                </a:solidFill>
              </a:rPr>
              <a:t> are on a different band than the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SCell</a:t>
            </a:r>
            <a:r>
              <a:rPr lang="en-US" altLang="zh-CN" sz="1600" dirty="0" smtClean="0">
                <a:solidFill>
                  <a:prstClr val="black"/>
                </a:solidFill>
              </a:rPr>
              <a:t> being directly activated/hibernated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5ms</a:t>
            </a:r>
            <a:r>
              <a:rPr lang="en-US" altLang="zh-CN" sz="1600" dirty="0">
                <a:solidFill>
                  <a:prstClr val="black"/>
                </a:solidFill>
              </a:rPr>
              <a:t>, if the </a:t>
            </a:r>
            <a:r>
              <a:rPr lang="en-US" altLang="zh-CN" sz="1600" dirty="0" err="1">
                <a:solidFill>
                  <a:prstClr val="black"/>
                </a:solidFill>
              </a:rPr>
              <a:t>PCell</a:t>
            </a:r>
            <a:r>
              <a:rPr lang="en-US" altLang="zh-CN" sz="1600" dirty="0">
                <a:solidFill>
                  <a:prstClr val="black"/>
                </a:solidFill>
              </a:rPr>
              <a:t> and activated </a:t>
            </a:r>
            <a:r>
              <a:rPr lang="en-US" altLang="zh-CN" sz="1600" dirty="0" err="1">
                <a:solidFill>
                  <a:prstClr val="black"/>
                </a:solidFill>
              </a:rPr>
              <a:t>SCell</a:t>
            </a:r>
            <a:r>
              <a:rPr lang="en-US" altLang="zh-CN" sz="1600" dirty="0">
                <a:solidFill>
                  <a:prstClr val="black"/>
                </a:solidFill>
              </a:rPr>
              <a:t> are on </a:t>
            </a:r>
            <a:r>
              <a:rPr lang="en-US" altLang="zh-CN" sz="1600" dirty="0" smtClean="0">
                <a:solidFill>
                  <a:prstClr val="black"/>
                </a:solidFill>
              </a:rPr>
              <a:t>the same band as the </a:t>
            </a:r>
            <a:r>
              <a:rPr lang="en-US" altLang="zh-CN" sz="1600" dirty="0" err="1">
                <a:solidFill>
                  <a:prstClr val="black"/>
                </a:solidFill>
              </a:rPr>
              <a:t>SCell</a:t>
            </a:r>
            <a:r>
              <a:rPr lang="en-US" altLang="zh-CN" sz="1600" dirty="0">
                <a:solidFill>
                  <a:prstClr val="black"/>
                </a:solidFill>
              </a:rPr>
              <a:t> being directly </a:t>
            </a:r>
            <a:r>
              <a:rPr lang="en-US" altLang="zh-CN" sz="1600" dirty="0" smtClean="0">
                <a:solidFill>
                  <a:prstClr val="black"/>
                </a:solidFill>
              </a:rPr>
              <a:t>activated/hibernated</a:t>
            </a: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1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dirty="0" smtClean="0"/>
              <a:t>Interruption requirement for CQI measurement on dormant </a:t>
            </a:r>
            <a:r>
              <a:rPr lang="en-US" altLang="zh-CN" sz="3600" dirty="0" err="1" smtClean="0"/>
              <a:t>SCell</a:t>
            </a:r>
            <a:endParaRPr lang="zh-CN" altLang="en-US" sz="3600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Re-use the requirements on interruption length defined for </a:t>
            </a:r>
            <a:r>
              <a:rPr lang="en-US" altLang="zh-CN" sz="2000" dirty="0" err="1" smtClean="0">
                <a:solidFill>
                  <a:prstClr val="black"/>
                </a:solidFill>
              </a:rPr>
              <a:t>SCell</a:t>
            </a:r>
            <a:r>
              <a:rPr lang="en-US" altLang="zh-CN" sz="2000" dirty="0" smtClean="0">
                <a:solidFill>
                  <a:prstClr val="black"/>
                </a:solidFill>
              </a:rPr>
              <a:t> activation of dormant </a:t>
            </a:r>
            <a:r>
              <a:rPr lang="en-US" altLang="zh-CN" sz="2000" dirty="0" err="1" smtClean="0">
                <a:solidFill>
                  <a:prstClr val="black"/>
                </a:solidFill>
              </a:rPr>
              <a:t>Scell</a:t>
            </a:r>
            <a:r>
              <a:rPr lang="en-US" altLang="zh-CN" sz="2000" dirty="0" smtClean="0">
                <a:solidFill>
                  <a:prstClr val="black"/>
                </a:solidFill>
              </a:rPr>
              <a:t> in section 7.8.2.14/15/16.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97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S-measure threshold </a:t>
            </a:r>
            <a:r>
              <a:rPr lang="en-US" altLang="zh-CN" dirty="0" smtClean="0"/>
              <a:t>applicability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000" dirty="0" err="1" smtClean="0"/>
              <a:t>S</a:t>
            </a:r>
            <a:r>
              <a:rPr lang="en-GB" altLang="zh-CN" sz="2000" baseline="-25000" dirty="0" err="1" smtClean="0"/>
              <a:t>nonIntraSearchP</a:t>
            </a:r>
            <a:r>
              <a:rPr lang="en-GB" altLang="zh-CN" sz="2000" baseline="-25000" dirty="0" smtClean="0"/>
              <a:t> </a:t>
            </a:r>
            <a:r>
              <a:rPr lang="en-US" altLang="zh-CN" sz="2000" dirty="0" smtClean="0">
                <a:solidFill>
                  <a:prstClr val="black"/>
                </a:solidFill>
              </a:rPr>
              <a:t>and </a:t>
            </a:r>
            <a:r>
              <a:rPr lang="en-GB" altLang="zh-CN" sz="2000" dirty="0" err="1" smtClean="0"/>
              <a:t>S</a:t>
            </a:r>
            <a:r>
              <a:rPr lang="en-GB" altLang="zh-CN" sz="2000" baseline="-25000" dirty="0" err="1" smtClean="0"/>
              <a:t>nonIntraSearchQ</a:t>
            </a:r>
            <a:r>
              <a:rPr lang="en-GB" altLang="zh-CN" sz="2000" baseline="-25000" dirty="0" smtClean="0"/>
              <a:t> </a:t>
            </a:r>
            <a:r>
              <a:rPr lang="en-US" altLang="zh-CN" sz="2000" dirty="0" smtClean="0">
                <a:solidFill>
                  <a:prstClr val="black"/>
                </a:solidFill>
              </a:rPr>
              <a:t>will not need to be considered in  early measurement requirements.</a:t>
            </a:r>
          </a:p>
          <a:p>
            <a:r>
              <a:rPr lang="en-US" altLang="zh-CN" sz="2000" dirty="0" smtClean="0">
                <a:solidFill>
                  <a:prstClr val="black"/>
                </a:solidFill>
              </a:rPr>
              <a:t>Exact number of frequency layers UE should measure for early measurement reporting is FFS.</a:t>
            </a:r>
            <a:endParaRPr lang="en-US" altLang="zh-CN" sz="2000" dirty="0" smtClean="0">
              <a:solidFill>
                <a:prstClr val="black"/>
              </a:solidFill>
            </a:endParaRPr>
          </a:p>
          <a:p>
            <a:r>
              <a:rPr lang="en-US" altLang="zh-CN" sz="2000" dirty="0" smtClean="0">
                <a:solidFill>
                  <a:prstClr val="black"/>
                </a:solidFill>
              </a:rPr>
              <a:t>Interested companies are encouraged to provide opinions in RAN4#93.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Reference</a:t>
            </a:r>
            <a:endParaRPr lang="en-US" altLang="zh-CN" sz="2000" dirty="0" smtClean="0">
              <a:solidFill>
                <a:prstClr val="black"/>
              </a:solidFill>
            </a:endParaRP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Discussion </a:t>
            </a:r>
            <a:r>
              <a:rPr lang="en-US" altLang="zh-CN" sz="1600" dirty="0">
                <a:solidFill>
                  <a:prstClr val="black"/>
                </a:solidFill>
              </a:rPr>
              <a:t>paper: R4-1912117</a:t>
            </a:r>
            <a:endParaRPr lang="en-US" altLang="zh-CN" sz="1600" dirty="0" smtClean="0">
              <a:solidFill>
                <a:prstClr val="black"/>
              </a:solidFill>
            </a:endParaRP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Draft </a:t>
            </a:r>
            <a:r>
              <a:rPr lang="en-US" altLang="zh-CN" sz="1600" dirty="0">
                <a:solidFill>
                  <a:prstClr val="black"/>
                </a:solidFill>
              </a:rPr>
              <a:t>CR: R4-1912118</a:t>
            </a:r>
            <a:endParaRPr lang="en-US" altLang="zh-CN" sz="16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91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</TotalTime>
  <Words>168</Words>
  <Application>Microsoft Office PowerPoint</Application>
  <PresentationFormat>全屏显示(4:3)</PresentationFormat>
  <Paragraphs>20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主题</vt:lpstr>
      <vt:lpstr>3GPP TSG-RAN WG4 Meeting #92bis Chongqing, China, 14 – 18 October 2019</vt:lpstr>
      <vt:lpstr>Interruption requirement for direct SCell activation/hibernation</vt:lpstr>
      <vt:lpstr>Interruption requirement for CQI measurement on dormant SCell</vt:lpstr>
      <vt:lpstr>S-measure threshold applicability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Huawei_R4#92b</cp:lastModifiedBy>
  <cp:revision>116</cp:revision>
  <dcterms:created xsi:type="dcterms:W3CDTF">2016-01-12T08:39:50Z</dcterms:created>
  <dcterms:modified xsi:type="dcterms:W3CDTF">2019-10-18T03:21:04Z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(3)oQFWc+19jeBUQz8aAiwnHLu+/PuSa5xD5WrtXDFFE26wB27az95sm9iMYAqoZuUpezJjXUO5
JLTeXiJvQkmRWoHTfpjd0CK8vooc8gFYxulXyUnOcIqmd/alz7rgh6H0alfAYfbey3pihh4s
wYHI0zn0bvVRejS8A9HR6Nyg0Z8H3yAm+vEMuyfsWKIx0AEqDrlPmSe5Aqti5oBkNCZMKhft
/QJ16DHUZG6DwkIvrn</vt:lpwstr>
  </property>
  <property fmtid="{D5CDD505-2E9C-101B-9397-08002B2CF9AE}" pid="3" name="_2015_ms_pID_7253431">
    <vt:lpwstr>C68hTAa1quZpNDTJOTwd6406UtzfbOAyWRInJOSBNi8Jjsl4Lif0mA
ZRovrgWiMW1y6gWlki6jP9lYbOhnRuBeadApti9F8rGns86W0zQZSo4iFeK4gk8XdGIssjlw
ofMu0tT8IDB5aLitKNXGwZ7q/9ayMCCFSryLyWmRjmcPTZ4nhm7sPbdfDGHnZ1nKco1LGeKa
JRviAJcPT5RSqW+ET8dCfr1QKMsIMpUsPgXq</vt:lpwstr>
  </property>
  <property fmtid="{D5CDD505-2E9C-101B-9397-08002B2CF9AE}" pid="4" name="_2015_ms_pID_7253432">
    <vt:lpwstr>MqDs952G+toQWQUjrm4sCANJlkF9n+4DYWDy
v4PP0HuLFJYTvSonh2G1XBXYo6SaN9ufk+fJDTf4Nt6aZ8mfsbI=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1571009237</vt:lpwstr>
  </property>
</Properties>
</file>