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1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8FC5EA-A8B6-419D-9596-3BE417D2F9D9}" v="6" dt="2019-10-17T09:48:52.6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CE8FC5EA-A8B6-419D-9596-3BE417D2F9D9}"/>
    <pc:docChg chg="undo custSel addSld delSld modSld">
      <pc:chgData name="Chu-Hsiang Huang" userId="543a1667-cf7d-4263-9c3a-2bbd98271c62" providerId="ADAL" clId="{CE8FC5EA-A8B6-419D-9596-3BE417D2F9D9}" dt="2019-10-17T09:49:23.148" v="455" actId="2696"/>
      <pc:docMkLst>
        <pc:docMk/>
      </pc:docMkLst>
      <pc:sldChg chg="modSp del">
        <pc:chgData name="Chu-Hsiang Huang" userId="543a1667-cf7d-4263-9c3a-2bbd98271c62" providerId="ADAL" clId="{CE8FC5EA-A8B6-419D-9596-3BE417D2F9D9}" dt="2019-10-17T09:49:23.148" v="455" actId="2696"/>
        <pc:sldMkLst>
          <pc:docMk/>
          <pc:sldMk cId="3725843553" sldId="256"/>
        </pc:sldMkLst>
        <pc:spChg chg="mod">
          <ac:chgData name="Chu-Hsiang Huang" userId="543a1667-cf7d-4263-9c3a-2bbd98271c62" providerId="ADAL" clId="{CE8FC5EA-A8B6-419D-9596-3BE417D2F9D9}" dt="2019-10-17T06:05:58.211" v="56" actId="20577"/>
          <ac:spMkLst>
            <pc:docMk/>
            <pc:sldMk cId="3725843553" sldId="256"/>
            <ac:spMk id="3" creationId="{62F7ED97-05FB-4219-B38E-D4D28F693A0E}"/>
          </ac:spMkLst>
        </pc:spChg>
      </pc:sldChg>
      <pc:sldChg chg="modSp">
        <pc:chgData name="Chu-Hsiang Huang" userId="543a1667-cf7d-4263-9c3a-2bbd98271c62" providerId="ADAL" clId="{CE8FC5EA-A8B6-419D-9596-3BE417D2F9D9}" dt="2019-10-17T09:24:51.444" v="225" actId="20577"/>
        <pc:sldMkLst>
          <pc:docMk/>
          <pc:sldMk cId="2276654387" sldId="257"/>
        </pc:sldMkLst>
        <pc:spChg chg="mod">
          <ac:chgData name="Chu-Hsiang Huang" userId="543a1667-cf7d-4263-9c3a-2bbd98271c62" providerId="ADAL" clId="{CE8FC5EA-A8B6-419D-9596-3BE417D2F9D9}" dt="2019-10-17T09:24:51.444" v="225" actId="20577"/>
          <ac:spMkLst>
            <pc:docMk/>
            <pc:sldMk cId="2276654387" sldId="257"/>
            <ac:spMk id="3" creationId="{BF7CAE71-A341-4D6A-B75D-89DF0312767B}"/>
          </ac:spMkLst>
        </pc:spChg>
      </pc:sldChg>
      <pc:sldChg chg="modSp">
        <pc:chgData name="Chu-Hsiang Huang" userId="543a1667-cf7d-4263-9c3a-2bbd98271c62" providerId="ADAL" clId="{CE8FC5EA-A8B6-419D-9596-3BE417D2F9D9}" dt="2019-10-17T09:29:03.513" v="368" actId="20577"/>
        <pc:sldMkLst>
          <pc:docMk/>
          <pc:sldMk cId="2420877455" sldId="258"/>
        </pc:sldMkLst>
        <pc:spChg chg="mod">
          <ac:chgData name="Chu-Hsiang Huang" userId="543a1667-cf7d-4263-9c3a-2bbd98271c62" providerId="ADAL" clId="{CE8FC5EA-A8B6-419D-9596-3BE417D2F9D9}" dt="2019-10-17T09:29:03.513" v="368" actId="20577"/>
          <ac:spMkLst>
            <pc:docMk/>
            <pc:sldMk cId="2420877455" sldId="258"/>
            <ac:spMk id="3" creationId="{BC169BE5-ADAD-44D1-BF78-D278B7444D87}"/>
          </ac:spMkLst>
        </pc:spChg>
      </pc:sldChg>
      <pc:sldChg chg="addSp delSp modSp">
        <pc:chgData name="Chu-Hsiang Huang" userId="543a1667-cf7d-4263-9c3a-2bbd98271c62" providerId="ADAL" clId="{CE8FC5EA-A8B6-419D-9596-3BE417D2F9D9}" dt="2019-10-17T09:35:23.080" v="395" actId="1035"/>
        <pc:sldMkLst>
          <pc:docMk/>
          <pc:sldMk cId="3490940459" sldId="260"/>
        </pc:sldMkLst>
        <pc:spChg chg="mod">
          <ac:chgData name="Chu-Hsiang Huang" userId="543a1667-cf7d-4263-9c3a-2bbd98271c62" providerId="ADAL" clId="{CE8FC5EA-A8B6-419D-9596-3BE417D2F9D9}" dt="2019-10-17T09:35:16.889" v="388" actId="14"/>
          <ac:spMkLst>
            <pc:docMk/>
            <pc:sldMk cId="3490940459" sldId="260"/>
            <ac:spMk id="3" creationId="{C5E9E53A-BF10-4875-8F44-3064492959D0}"/>
          </ac:spMkLst>
        </pc:spChg>
        <pc:graphicFrameChg chg="mod">
          <ac:chgData name="Chu-Hsiang Huang" userId="543a1667-cf7d-4263-9c3a-2bbd98271c62" providerId="ADAL" clId="{CE8FC5EA-A8B6-419D-9596-3BE417D2F9D9}" dt="2019-10-17T09:35:12.232" v="386" actId="1076"/>
          <ac:graphicFrameMkLst>
            <pc:docMk/>
            <pc:sldMk cId="3490940459" sldId="260"/>
            <ac:graphicFrameMk id="4" creationId="{6B4B4233-4EA5-4253-AA50-DC0F121D6FF0}"/>
          </ac:graphicFrameMkLst>
        </pc:graphicFrameChg>
        <pc:graphicFrameChg chg="add del mod">
          <ac:chgData name="Chu-Hsiang Huang" userId="543a1667-cf7d-4263-9c3a-2bbd98271c62" providerId="ADAL" clId="{CE8FC5EA-A8B6-419D-9596-3BE417D2F9D9}" dt="2019-10-17T09:35:23.080" v="395" actId="1035"/>
          <ac:graphicFrameMkLst>
            <pc:docMk/>
            <pc:sldMk cId="3490940459" sldId="260"/>
            <ac:graphicFrameMk id="5" creationId="{08A1457C-8FE8-46C4-9A43-5EA30376FBAC}"/>
          </ac:graphicFrameMkLst>
        </pc:graphicFrameChg>
      </pc:sldChg>
      <pc:sldChg chg="modSp add">
        <pc:chgData name="Chu-Hsiang Huang" userId="543a1667-cf7d-4263-9c3a-2bbd98271c62" providerId="ADAL" clId="{CE8FC5EA-A8B6-419D-9596-3BE417D2F9D9}" dt="2019-10-17T09:49:13.499" v="454" actId="20577"/>
        <pc:sldMkLst>
          <pc:docMk/>
          <pc:sldMk cId="3771030020" sldId="261"/>
        </pc:sldMkLst>
        <pc:spChg chg="mod">
          <ac:chgData name="Chu-Hsiang Huang" userId="543a1667-cf7d-4263-9c3a-2bbd98271c62" providerId="ADAL" clId="{CE8FC5EA-A8B6-419D-9596-3BE417D2F9D9}" dt="2019-10-17T09:48:57.313" v="430" actId="20577"/>
          <ac:spMkLst>
            <pc:docMk/>
            <pc:sldMk cId="3771030020" sldId="261"/>
            <ac:spMk id="2" creationId="{00000000-0000-0000-0000-000000000000}"/>
          </ac:spMkLst>
        </pc:spChg>
        <pc:spChg chg="mod">
          <ac:chgData name="Chu-Hsiang Huang" userId="543a1667-cf7d-4263-9c3a-2bbd98271c62" providerId="ADAL" clId="{CE8FC5EA-A8B6-419D-9596-3BE417D2F9D9}" dt="2019-10-17T09:49:13.499" v="454" actId="20577"/>
          <ac:spMkLst>
            <pc:docMk/>
            <pc:sldMk cId="3771030020" sldId="261"/>
            <ac:spMk id="3" creationId="{00000000-0000-0000-0000-000000000000}"/>
          </ac:spMkLst>
        </pc:spChg>
        <pc:spChg chg="mod">
          <ac:chgData name="Chu-Hsiang Huang" userId="543a1667-cf7d-4263-9c3a-2bbd98271c62" providerId="ADAL" clId="{CE8FC5EA-A8B6-419D-9596-3BE417D2F9D9}" dt="2019-10-17T09:48:24.541" v="408" actId="14100"/>
          <ac:spMkLst>
            <pc:docMk/>
            <pc:sldMk cId="3771030020" sldId="261"/>
            <ac:spMk id="4" creationId="{00000000-0000-0000-0000-000000000000}"/>
          </ac:spMkLst>
        </pc:spChg>
        <pc:spChg chg="mod">
          <ac:chgData name="Chu-Hsiang Huang" userId="543a1667-cf7d-4263-9c3a-2bbd98271c62" providerId="ADAL" clId="{CE8FC5EA-A8B6-419D-9596-3BE417D2F9D9}" dt="2019-10-17T09:48:45.120" v="420" actId="6549"/>
          <ac:spMkLst>
            <pc:docMk/>
            <pc:sldMk cId="3771030020" sldId="261"/>
            <ac:spMk id="5" creationId="{00000000-0000-0000-0000-000000000000}"/>
          </ac:spMkLst>
        </pc:spChg>
      </pc:sldChg>
    </pc:docChg>
  </pc:docChgLst>
  <pc:docChgLst>
    <pc:chgData name="Chu-Hsiang Huang" userId="543a1667-cf7d-4263-9c3a-2bbd98271c62" providerId="ADAL" clId="{CE97C4BD-0B8A-4335-94D7-58389DD49A67}"/>
    <pc:docChg chg="custSel modSld">
      <pc:chgData name="Chu-Hsiang Huang" userId="543a1667-cf7d-4263-9c3a-2bbd98271c62" providerId="ADAL" clId="{CE97C4BD-0B8A-4335-94D7-58389DD49A67}" dt="2019-10-17T10:48:34.667" v="0" actId="313"/>
      <pc:docMkLst>
        <pc:docMk/>
      </pc:docMkLst>
      <pc:sldChg chg="modSp">
        <pc:chgData name="Chu-Hsiang Huang" userId="543a1667-cf7d-4263-9c3a-2bbd98271c62" providerId="ADAL" clId="{CE97C4BD-0B8A-4335-94D7-58389DD49A67}" dt="2019-10-17T10:48:34.667" v="0" actId="313"/>
        <pc:sldMkLst>
          <pc:docMk/>
          <pc:sldMk cId="3771030020" sldId="261"/>
        </pc:sldMkLst>
        <pc:spChg chg="mod">
          <ac:chgData name="Chu-Hsiang Huang" userId="543a1667-cf7d-4263-9c3a-2bbd98271c62" providerId="ADAL" clId="{CE97C4BD-0B8A-4335-94D7-58389DD49A67}" dt="2019-10-17T10:48:34.667" v="0" actId="313"/>
          <ac:spMkLst>
            <pc:docMk/>
            <pc:sldMk cId="3771030020" sldId="261"/>
            <ac:spMk id="4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11A862-E6A7-4C08-9CAF-652939337E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F9652F-4985-4936-9905-B26481A762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F21D42-8B13-4AAB-9D51-4A26DA572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C19A5C-1B58-45FB-9C88-D207CB788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20B84-EAA4-4AE0-BEF0-ACD1DBF6C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223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969BE-23A1-4260-87EA-961E1DDA2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F75BAC-62E3-446B-BCA8-7E6FEB27BA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98134-2ACB-41F9-B8D4-783AB46B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9C662D-5C73-4ABC-95AF-07E901BB5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7AF48F-C019-4A6B-8DAD-D02FAFCF2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622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E3E56B-9BAD-479A-8368-D511FF4725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890DAD-A1AC-495C-999B-BA1800F131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CFF5D-7222-4A77-B757-47316122C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24F484-5395-4C95-A628-AE46ED442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4198F-45EC-4138-87FC-349AC6BA9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75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6573A-E663-4E6B-B00F-7D1168B6F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76588C-2DCA-4A6B-A807-E575881669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6E1A84-A7D8-4A79-915D-905906E7C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57379F-5AA7-478B-A083-67A4450FB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F0111E-E168-4F78-B489-AD5277504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93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2F571-0BCA-4AAA-8941-7880163DE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9B72B6-BD5E-4AED-9F38-A86EA603AC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996661-F719-4170-AA53-49B5926B1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5BDEF-BB39-4E34-AD3D-2631776A0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498B2-B5A3-4C57-981B-120C2830F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441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1E774-C627-4CED-8597-D00ADFCA5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02A90-DF7C-4351-B535-C1CBC49387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F67E16-F1E1-4044-A7EE-E05CA08131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5ABABD-24BE-4AA8-AD96-1B4C25EC2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3737B4-7840-4ED2-83B4-D9D1D01EB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8BB27E-4627-4EF9-A604-5F69F4CE8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66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F5A89-FA2B-4CBF-87F2-4431F7FF6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EAA152-2F33-49BA-BA52-07B631CFC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A222DE-4F75-4DC6-A654-56A48AC6E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81BD5E-7054-44CF-A19A-F7E05B2008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96F866-799A-44C0-AC73-D1EF06A0A6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C4D134-1CD6-4F73-B987-E67161F77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8D160E-6D68-4EE2-8318-C41BE7CF3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40304D-BEDF-40CE-9184-78840F335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175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A2C05-1E43-48ED-95A6-450750A80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9E25FD-AB5B-4F0A-B21C-0DEEB4A63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67B64A-0678-46C6-BC04-F8731AABA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5DECCD-9F7E-44B7-876C-666598836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314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F35323-5F7C-4DFC-9F40-CB2B2161D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4D86A7-B518-4F30-800C-707CA2358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4A7C7-1EE5-4628-B556-6AEF3C27D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680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E5FC2-DD33-4726-A406-E5AEB60C8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8821CE-18DF-4A65-BEAB-312E6D8AD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BC5215-5F66-49CB-B872-F1A08E883B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289A1F-29F1-4035-8F83-DF47B56EE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427346-FBDE-494B-AC2C-80799A895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6692DE-9529-44B0-945A-0C4CCA5DA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070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2F854-093E-4A6E-99D9-D4BF91019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B1F617-A48D-4914-AAA2-B412DCB4B2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3D7BFF-9E6D-46E1-829B-3E2E283358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F36407-282E-497A-994F-0E95094A6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8D0736-5A15-432B-A8EC-B3445432C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108650-A1CA-4082-99E3-28C59F623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81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ED81A7-C8FF-4FCA-9E93-35F6061ED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80A89-19BC-4207-BF7A-8C28DB3372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D24BC-B4B9-4915-9FEE-783C1B96A6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793F8-B9AA-4E74-A64C-D7F5E758D638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B34B0-A8ED-4111-9EAD-320F9A05FD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967DA-39F3-4293-8916-737FEBFA93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0C927-7B27-403D-B5CE-FCD0965B9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638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97416" y="1321867"/>
            <a:ext cx="986934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Way Forward on 5G Broadcasting</a:t>
            </a:r>
            <a:endParaRPr kumimoji="1" lang="ja-JP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780252"/>
            <a:ext cx="9144000" cy="1477548"/>
          </a:xfrm>
        </p:spPr>
        <p:txBody>
          <a:bodyPr>
            <a:norm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Qualcomm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63346" y="511727"/>
            <a:ext cx="7663582" cy="8101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#92bis	                                               </a:t>
            </a:r>
          </a:p>
          <a:p>
            <a:pPr algn="l"/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Chongqing , China, 14th August – 18th October, 2019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173617" y="451964"/>
            <a:ext cx="3250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R4-1912790</a:t>
            </a:r>
          </a:p>
          <a:p>
            <a:pPr algn="r"/>
            <a:r>
              <a:rPr lang="en-US" altLang="ja-JP" sz="2000" b="1" dirty="0"/>
              <a:t>Document for:</a:t>
            </a:r>
            <a:r>
              <a:rPr lang="en-US" altLang="ja-JP" sz="2000" dirty="0"/>
              <a:t>	Approval</a:t>
            </a:r>
            <a:endParaRPr lang="ja-JP" altLang="en-US" sz="2000" dirty="0"/>
          </a:p>
          <a:p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030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24363-096C-4B33-B3AF-BE8B2F280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RRM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CAE71-A341-4D6A-B75D-89DF03127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088" y="1347452"/>
            <a:ext cx="10515600" cy="5355352"/>
          </a:xfrm>
        </p:spPr>
        <p:txBody>
          <a:bodyPr>
            <a:normAutofit/>
          </a:bodyPr>
          <a:lstStyle/>
          <a:p>
            <a:r>
              <a:rPr lang="en-US" dirty="0"/>
              <a:t>MBSFN measurement period</a:t>
            </a:r>
          </a:p>
          <a:p>
            <a:pPr lvl="1"/>
            <a:r>
              <a:rPr lang="en-US" dirty="0"/>
              <a:t>Long numerology: MAX(640 </a:t>
            </a:r>
            <a:r>
              <a:rPr lang="en-US" dirty="0" err="1"/>
              <a:t>ms</a:t>
            </a:r>
            <a:r>
              <a:rPr lang="en-US" dirty="0"/>
              <a:t>, period during which the UE decodes 5 symbols containing PMCH transmissions) </a:t>
            </a:r>
          </a:p>
          <a:p>
            <a:pPr lvl="1"/>
            <a:r>
              <a:rPr lang="en-US" dirty="0"/>
              <a:t>Short numerology: follow legacy MBFSN measurement period</a:t>
            </a:r>
          </a:p>
          <a:p>
            <a:r>
              <a:rPr lang="en-US" dirty="0"/>
              <a:t>The current measurement requirements on </a:t>
            </a:r>
            <a:r>
              <a:rPr lang="en-US" dirty="0" err="1"/>
              <a:t>FeMBMS</a:t>
            </a:r>
            <a:r>
              <a:rPr lang="en-US" dirty="0"/>
              <a:t>/Unicast-mixed carrier in R14 can be reused in R16 for LTE-based 5G terrestrial broadcast</a:t>
            </a:r>
          </a:p>
          <a:p>
            <a:r>
              <a:rPr lang="en-US" dirty="0"/>
              <a:t>MCH BLER report period</a:t>
            </a:r>
          </a:p>
          <a:p>
            <a:pPr lvl="1"/>
            <a:r>
              <a:rPr lang="en-US" dirty="0"/>
              <a:t>Follow legacy MBSFN</a:t>
            </a:r>
          </a:p>
          <a:p>
            <a:r>
              <a:rPr lang="en-US" dirty="0"/>
              <a:t>Phase synchronization accuracy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DF7B8CC-3FAF-4ABC-8D57-036D7EE818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927449"/>
              </p:ext>
            </p:extLst>
          </p:nvPr>
        </p:nvGraphicFramePr>
        <p:xfrm>
          <a:off x="4312385" y="5995407"/>
          <a:ext cx="4264660" cy="6400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493010">
                  <a:extLst>
                    <a:ext uri="{9D8B030D-6E8A-4147-A177-3AD203B41FA5}">
                      <a16:colId xmlns:a16="http://schemas.microsoft.com/office/drawing/2014/main" val="655651503"/>
                    </a:ext>
                  </a:extLst>
                </a:gridCol>
                <a:gridCol w="1771650">
                  <a:extLst>
                    <a:ext uri="{9D8B030D-6E8A-4147-A177-3AD203B41FA5}">
                      <a16:colId xmlns:a16="http://schemas.microsoft.com/office/drawing/2014/main" val="30945882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CP length for MBSFN subframe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Requirement 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7249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µs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 5 </a:t>
                      </a: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</a:t>
                      </a: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60919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300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µs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 5 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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150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6654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BBD71-9F69-4D53-B9CB-BC97FC811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RRM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69BE5-ADAD-44D1-BF78-D278B7444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5519"/>
            <a:ext cx="10515600" cy="5272481"/>
          </a:xfrm>
        </p:spPr>
        <p:txBody>
          <a:bodyPr>
            <a:normAutofit/>
          </a:bodyPr>
          <a:lstStyle/>
          <a:p>
            <a:r>
              <a:rPr lang="en-US" dirty="0"/>
              <a:t>Numerology switch interruption requirement</a:t>
            </a:r>
          </a:p>
          <a:p>
            <a:pPr lvl="1"/>
            <a:r>
              <a:rPr lang="en-US" dirty="0"/>
              <a:t>Option 1(HW): The current numerology switching delay requirements and interruption requirements due to numerology switching in R14 can be reused in R16 for LTE-based 5G terrestrial broadcast</a:t>
            </a:r>
          </a:p>
          <a:p>
            <a:pPr lvl="1"/>
            <a:r>
              <a:rPr lang="en-US" dirty="0"/>
              <a:t>Other options are not precluded</a:t>
            </a:r>
          </a:p>
          <a:p>
            <a:r>
              <a:rPr lang="en-US" dirty="0"/>
              <a:t>Cell identification and detection requirement</a:t>
            </a:r>
          </a:p>
          <a:p>
            <a:pPr lvl="1"/>
            <a:r>
              <a:rPr lang="en-US" dirty="0"/>
              <a:t>No additional requirement is needed, legacy requirement applies to Rel-16 for mixed cells</a:t>
            </a:r>
          </a:p>
          <a:p>
            <a:r>
              <a:rPr lang="en-US" dirty="0"/>
              <a:t>RSRP/RSRQ accuracy requirement</a:t>
            </a:r>
          </a:p>
          <a:p>
            <a:pPr lvl="1"/>
            <a:r>
              <a:rPr lang="en-US" dirty="0"/>
              <a:t>Follow legacy MBSFN accuracy requirement</a:t>
            </a:r>
          </a:p>
        </p:txBody>
      </p:sp>
    </p:spTree>
    <p:extLst>
      <p:ext uri="{BB962C8B-B14F-4D97-AF65-F5344CB8AC3E}">
        <p14:creationId xmlns:p14="http://schemas.microsoft.com/office/powerpoint/2010/main" val="2420877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D0141-4213-47B5-BB07-68F5AB177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RSRP report mapping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51EEBA-957A-4D1E-83CC-9FBF21231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Option 1 (QC)</a:t>
            </a:r>
          </a:p>
          <a:p>
            <a:pPr lvl="2"/>
            <a:r>
              <a:rPr lang="en-GB" dirty="0"/>
              <a:t>For long numerology with 370.37Hz SCS</a:t>
            </a:r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r>
              <a:rPr lang="en-GB" dirty="0"/>
              <a:t>For short numerology with 2.5kHz SCS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07C66E-87E8-43CD-BC65-F18C6CC74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928201"/>
              </p:ext>
            </p:extLst>
          </p:nvPr>
        </p:nvGraphicFramePr>
        <p:xfrm>
          <a:off x="2057278" y="2697480"/>
          <a:ext cx="5040630" cy="1463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0055">
                  <a:extLst>
                    <a:ext uri="{9D8B030D-6E8A-4147-A177-3AD203B41FA5}">
                      <a16:colId xmlns:a16="http://schemas.microsoft.com/office/drawing/2014/main" val="3728596372"/>
                    </a:ext>
                  </a:extLst>
                </a:gridCol>
                <a:gridCol w="2070100">
                  <a:extLst>
                    <a:ext uri="{9D8B030D-6E8A-4147-A177-3AD203B41FA5}">
                      <a16:colId xmlns:a16="http://schemas.microsoft.com/office/drawing/2014/main" val="4092009136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29620304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Reported value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Measured quantity value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0753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</a:t>
                      </a:r>
                      <a:r>
                        <a:rPr lang="en-GB" sz="1200">
                          <a:effectLst/>
                        </a:rPr>
                        <a:t> -156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370Hz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4172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MBSFN_RSRP_01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-156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 &lt; -155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370Hz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18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MBSFN_RSRP_02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-155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 &lt; -154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370Hz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56805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33947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MBSFN_RSRP_95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-62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 &lt; -61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370Hz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8415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MBSFN_RSRP_96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-61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 &lt; -60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370Hz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6009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MBSFN_RSRP_97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-60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dBm / 370Hz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1961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2136FBD-1257-4556-B525-72730D5D06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324499"/>
              </p:ext>
            </p:extLst>
          </p:nvPr>
        </p:nvGraphicFramePr>
        <p:xfrm>
          <a:off x="2057278" y="4713923"/>
          <a:ext cx="5040630" cy="1463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0055">
                  <a:extLst>
                    <a:ext uri="{9D8B030D-6E8A-4147-A177-3AD203B41FA5}">
                      <a16:colId xmlns:a16="http://schemas.microsoft.com/office/drawing/2014/main" val="2387199770"/>
                    </a:ext>
                  </a:extLst>
                </a:gridCol>
                <a:gridCol w="2070100">
                  <a:extLst>
                    <a:ext uri="{9D8B030D-6E8A-4147-A177-3AD203B41FA5}">
                      <a16:colId xmlns:a16="http://schemas.microsoft.com/office/drawing/2014/main" val="2424245545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7041818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Reported value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Measured quantity value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5069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</a:t>
                      </a:r>
                      <a:r>
                        <a:rPr lang="en-GB" sz="1200">
                          <a:effectLst/>
                        </a:rPr>
                        <a:t> -148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2.5 kHz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6109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MBSFN_RSRP_01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-148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 &lt; -147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2.5 kHz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6049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MBSFN_RSRP_02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-147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 &lt; -146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2.5 kHz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51768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13067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MBSFN_RSRP_95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-54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 &lt; -53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2.5 kHz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809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MBSFN_RSRP_96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-53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MBSFN_RSRP &lt; -52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dBm / 2.5 kHz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282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MBSFN_RSRP_97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-52 </a:t>
                      </a:r>
                      <a:r>
                        <a:rPr lang="en-GB" sz="1200" dirty="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 dirty="0">
                          <a:effectLst/>
                        </a:rPr>
                        <a:t> MBSFN_RSRP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dBm / 2.5 kHz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122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9207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D5F94-DB1C-4B34-BDE3-89276B069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RSRQ report mapping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9E53A-BF10-4875-8F44-3064492959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dirty="0"/>
              <a:t>For long numerology with 370.37Hz SCS</a:t>
            </a:r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  <a:p>
            <a:pPr lvl="1"/>
            <a:r>
              <a:rPr lang="en-GB" dirty="0"/>
              <a:t>For short numerology with 2.5kHz SCS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4B4233-4EA5-4253-AA50-DC0F121D6F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853580"/>
              </p:ext>
            </p:extLst>
          </p:nvPr>
        </p:nvGraphicFramePr>
        <p:xfrm>
          <a:off x="2065667" y="2262886"/>
          <a:ext cx="5040630" cy="1280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0055">
                  <a:extLst>
                    <a:ext uri="{9D8B030D-6E8A-4147-A177-3AD203B41FA5}">
                      <a16:colId xmlns:a16="http://schemas.microsoft.com/office/drawing/2014/main" val="3915724127"/>
                    </a:ext>
                  </a:extLst>
                </a:gridCol>
                <a:gridCol w="2070100">
                  <a:extLst>
                    <a:ext uri="{9D8B030D-6E8A-4147-A177-3AD203B41FA5}">
                      <a16:colId xmlns:a16="http://schemas.microsoft.com/office/drawing/2014/main" val="3011839739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349217442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Reported value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Measured quantity value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9677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MBSFN_RSRQ </a:t>
                      </a:r>
                      <a:r>
                        <a:rPr lang="en-GB" sz="1200" dirty="0">
                          <a:effectLst/>
                          <a:sym typeface="Symbol" panose="05050102010706020507" pitchFamily="18" charset="2"/>
                        </a:rPr>
                        <a:t></a:t>
                      </a:r>
                      <a:r>
                        <a:rPr lang="en-GB" sz="1200" dirty="0">
                          <a:effectLst/>
                        </a:rPr>
                        <a:t> -38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9274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MBSFN_RSRQ_01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-39.0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MBSFN_RSRQ &lt; -38.3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316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MBSFN_RSRQ_02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-38.3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MBSFN_RSRQ &lt; -37.6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8418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5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MBSFN_RSRQ_30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-17.7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MBSFN_RSRQ &lt; -17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52305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MBSFN_RSRQ_31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-16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MBSFN_RSRQ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73330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8A1457C-8FE8-46C4-9A43-5EA30376FB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365084"/>
              </p:ext>
            </p:extLst>
          </p:nvPr>
        </p:nvGraphicFramePr>
        <p:xfrm>
          <a:off x="2065667" y="4626258"/>
          <a:ext cx="5040630" cy="1280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0055">
                  <a:extLst>
                    <a:ext uri="{9D8B030D-6E8A-4147-A177-3AD203B41FA5}">
                      <a16:colId xmlns:a16="http://schemas.microsoft.com/office/drawing/2014/main" val="2536087787"/>
                    </a:ext>
                  </a:extLst>
                </a:gridCol>
                <a:gridCol w="2070100">
                  <a:extLst>
                    <a:ext uri="{9D8B030D-6E8A-4147-A177-3AD203B41FA5}">
                      <a16:colId xmlns:a16="http://schemas.microsoft.com/office/drawing/2014/main" val="2025196515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12127929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Reported value</a:t>
                      </a:r>
                      <a:endParaRPr lang="en-US" sz="12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Measured quantity value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en-US" sz="12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2365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</a:t>
                      </a:r>
                      <a:r>
                        <a:rPr lang="en-GB" sz="1200">
                          <a:effectLst/>
                        </a:rPr>
                        <a:t> -31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2278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MBSFN_RSRQ_01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-31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MBSFN_RSRQ &lt; -30.4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84133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MBSFN_RSRQ_02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-30.4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MBSFN_RSRQ &lt; -29.8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7729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…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49238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MBSFN_RSRQ_30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-13.6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MBSFN_RSRQ &lt; -13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4581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MBSFN_RSRQ_31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-13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200">
                          <a:effectLst/>
                        </a:rPr>
                        <a:t> MBSFN_RSRQ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020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0940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0" ma:contentTypeDescription="Create a new document." ma:contentTypeScope="" ma:versionID="791e68c0de53161679f77c63159342ab">
  <xsd:schema xmlns:xsd="http://www.w3.org/2001/XMLSchema" xmlns:xs="http://www.w3.org/2001/XMLSchema" xmlns:p="http://schemas.microsoft.com/office/2006/metadata/properties" xmlns:ns3="bcc01d59-85de-4ef9-881e-76d8b6a6f841" targetNamespace="http://schemas.microsoft.com/office/2006/metadata/properties" ma:root="true" ma:fieldsID="f9cdb990b152105a2d398cfd05e0b64e" ns3:_="">
    <xsd:import namespace="bcc01d59-85de-4ef9-881e-76d8b6a6f8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50F414-F428-49BD-B7B1-317B9D67AC41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bcc01d59-85de-4ef9-881e-76d8b6a6f84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604778C-1CE9-407A-9A3C-231F67931F5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0D6A734-9384-4FA0-BC49-F6430FECE0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575</Words>
  <Application>Microsoft Office PowerPoint</Application>
  <PresentationFormat>Widescreen</PresentationFormat>
  <Paragraphs>135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Symbol</vt:lpstr>
      <vt:lpstr>Office Theme</vt:lpstr>
      <vt:lpstr>Way Forward on 5G Broadcasting</vt:lpstr>
      <vt:lpstr>RRM Requirement</vt:lpstr>
      <vt:lpstr>RRM Requirement</vt:lpstr>
      <vt:lpstr>RSRP report mapping</vt:lpstr>
      <vt:lpstr>RSRQ report mapping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5G Broadcasting</dc:title>
  <dc:creator>Chu-Hsiang Huang</dc:creator>
  <cp:lastModifiedBy>Chu-Hsiang Huang</cp:lastModifiedBy>
  <cp:revision>3</cp:revision>
  <dcterms:created xsi:type="dcterms:W3CDTF">2019-10-10T22:16:19Z</dcterms:created>
  <dcterms:modified xsi:type="dcterms:W3CDTF">2019-10-17T10:48:38Z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0x0101004257954231A76C44B0D04C9AEE4292A8</vt:lpwstr>
  </property>
</Properties>
</file>