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sldIdLst>
    <p:sldId id="257" r:id="rId7"/>
    <p:sldId id="261"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7" d="100"/>
          <a:sy n="97" d="100"/>
        </p:scale>
        <p:origin x="4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viewProps" Target="viewProps.xml"/><Relationship Id="rId5" Type="http://schemas.openxmlformats.org/officeDocument/2006/relationships/customXml" Target="../customXml/item5.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4147161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092936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108255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143345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812630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3341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03511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4235262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50218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934013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2019/10/18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592012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2019/10/18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78736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47528" y="1772817"/>
            <a:ext cx="8496944" cy="1944215"/>
          </a:xfrm>
        </p:spPr>
        <p:txBody>
          <a:bodyPr>
            <a:normAutofit/>
          </a:bodyPr>
          <a:lstStyle/>
          <a:p>
            <a:r>
              <a:rPr lang="en-US" altLang="zh-CN" b="1" dirty="0"/>
              <a:t>Way forward on </a:t>
            </a:r>
            <a:r>
              <a:rPr lang="en-US" altLang="zh-CN" b="1" dirty="0" err="1"/>
              <a:t>feMob</a:t>
            </a:r>
            <a:r>
              <a:rPr lang="en-US" altLang="zh-CN" b="1" dirty="0"/>
              <a:t> in LTE R16</a:t>
            </a:r>
            <a:endParaRPr lang="zh-CN" altLang="en-US" dirty="0"/>
          </a:p>
        </p:txBody>
      </p:sp>
      <p:sp>
        <p:nvSpPr>
          <p:cNvPr id="3" name="副标题 2"/>
          <p:cNvSpPr>
            <a:spLocks noGrp="1"/>
          </p:cNvSpPr>
          <p:nvPr>
            <p:ph type="subTitle" idx="1"/>
          </p:nvPr>
        </p:nvSpPr>
        <p:spPr>
          <a:xfrm>
            <a:off x="2895600" y="4293096"/>
            <a:ext cx="6400800" cy="1320552"/>
          </a:xfrm>
        </p:spPr>
        <p:txBody>
          <a:bodyPr/>
          <a:lstStyle/>
          <a:p>
            <a:r>
              <a:rPr lang="fi-FI" altLang="zh-CN" dirty="0" smtClean="0"/>
              <a:t>Huawei, HiSilicon</a:t>
            </a:r>
            <a:endParaRPr lang="zh-CN" altLang="en-US" dirty="0"/>
          </a:p>
        </p:txBody>
      </p:sp>
      <p:sp>
        <p:nvSpPr>
          <p:cNvPr id="4" name="副标题 2"/>
          <p:cNvSpPr txBox="1">
            <a:spLocks/>
          </p:cNvSpPr>
          <p:nvPr/>
        </p:nvSpPr>
        <p:spPr>
          <a:xfrm>
            <a:off x="942679" y="260648"/>
            <a:ext cx="10275217" cy="936104"/>
          </a:xfrm>
          <a:prstGeom prst="rect">
            <a:avLst/>
          </a:prstGeom>
        </p:spPr>
        <p:txBody>
          <a:bodyPr vert="horz" lIns="91440" tIns="45720" rIns="91440" bIns="45720" rtlCol="0">
            <a:normAutofit fontScale="925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3GPP TSG-RAN WG4 Meeting #</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92bis</a:t>
            </a:r>
            <a:r>
              <a:rPr kumimoji="0" lang="en-GB" altLang="zh-CN" sz="2400" b="1"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rPr>
              <a:t>	           				 </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R4-19</a:t>
            </a:r>
            <a:r>
              <a:rPr kumimoji="0" lang="en-US"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12784</a:t>
            </a:r>
            <a:endParaRPr kumimoji="0" lang="zh-CN" altLang="zh-CN" sz="24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err="1" smtClean="0">
                <a:ln>
                  <a:noFill/>
                </a:ln>
                <a:solidFill>
                  <a:prstClr val="black">
                    <a:tint val="75000"/>
                  </a:prstClr>
                </a:solidFill>
                <a:effectLst/>
                <a:uLnTx/>
                <a:uFillTx/>
                <a:latin typeface="Calibri"/>
                <a:ea typeface="宋体" panose="02010600030101010101" pitchFamily="2" charset="-122"/>
                <a:cs typeface="+mn-cs"/>
              </a:rPr>
              <a:t>ChongQing</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 </a:t>
            </a:r>
            <a:r>
              <a:rPr kumimoji="0" lang="en-US"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China</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 14</a:t>
            </a:r>
            <a:r>
              <a:rPr kumimoji="0" lang="en-US"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-18</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 </a:t>
            </a:r>
            <a:r>
              <a:rPr kumimoji="0" lang="en-US"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Oct. </a:t>
            </a:r>
            <a:r>
              <a:rPr kumimoji="0" lang="en-GB" altLang="zh-CN" sz="2400" b="1" i="0" u="none" strike="noStrike" kern="1200" cap="none" spc="0" normalizeH="0" baseline="0" noProof="0" dirty="0" smtClean="0">
                <a:ln>
                  <a:noFill/>
                </a:ln>
                <a:solidFill>
                  <a:prstClr val="black">
                    <a:tint val="75000"/>
                  </a:prstClr>
                </a:solidFill>
                <a:effectLst/>
                <a:uLnTx/>
                <a:uFillTx/>
                <a:latin typeface="Calibri"/>
                <a:ea typeface="宋体" panose="02010600030101010101" pitchFamily="2" charset="-122"/>
                <a:cs typeface="+mn-cs"/>
              </a:rPr>
              <a:t>2019</a:t>
            </a:r>
            <a:endParaRPr kumimoji="0" lang="zh-CN" altLang="zh-CN" sz="24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zh-CN" altLang="en-US" sz="3200" b="0" i="0" u="none" strike="noStrike" kern="1200" cap="none" spc="0" normalizeH="0" baseline="0" noProof="0" dirty="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3B74B1-3096-41A0-998C-65D8EBDD5F7B}"/>
              </a:ext>
            </a:extLst>
          </p:cNvPr>
          <p:cNvSpPr>
            <a:spLocks noGrp="1"/>
          </p:cNvSpPr>
          <p:nvPr>
            <p:ph type="title"/>
          </p:nvPr>
        </p:nvSpPr>
        <p:spPr>
          <a:xfrm>
            <a:off x="609600" y="274638"/>
            <a:ext cx="10972800" cy="649189"/>
          </a:xfrm>
        </p:spPr>
        <p:txBody>
          <a:bodyPr>
            <a:normAutofit fontScale="90000"/>
          </a:bodyPr>
          <a:lstStyle/>
          <a:p>
            <a:r>
              <a:rPr lang="en-US" dirty="0"/>
              <a:t>Reduction of user data interruption</a:t>
            </a:r>
            <a:endParaRPr lang="en-GB" dirty="0"/>
          </a:p>
        </p:txBody>
      </p:sp>
      <p:sp>
        <p:nvSpPr>
          <p:cNvPr id="3" name="Content Placeholder 2">
            <a:extLst>
              <a:ext uri="{FF2B5EF4-FFF2-40B4-BE49-F238E27FC236}">
                <a16:creationId xmlns:a16="http://schemas.microsoft.com/office/drawing/2014/main" xmlns="" id="{AA455B1B-FB4B-4A5C-81BD-015E8A801B07}"/>
              </a:ext>
            </a:extLst>
          </p:cNvPr>
          <p:cNvSpPr>
            <a:spLocks noGrp="1"/>
          </p:cNvSpPr>
          <p:nvPr>
            <p:ph idx="1"/>
          </p:nvPr>
        </p:nvSpPr>
        <p:spPr>
          <a:xfrm>
            <a:off x="609600" y="1055803"/>
            <a:ext cx="10972800" cy="5070362"/>
          </a:xfrm>
        </p:spPr>
        <p:txBody>
          <a:bodyPr>
            <a:normAutofit fontScale="55000" lnSpcReduction="20000"/>
          </a:bodyPr>
          <a:lstStyle/>
          <a:p>
            <a:r>
              <a:rPr lang="en-US" sz="5800" u="sng" dirty="0" err="1"/>
              <a:t>eMBB</a:t>
            </a:r>
            <a:r>
              <a:rPr lang="en-US" sz="5800" u="sng" dirty="0"/>
              <a:t> LTE handover delay definition:</a:t>
            </a:r>
            <a:endParaRPr lang="en-GB" sz="5800" u="sng" dirty="0"/>
          </a:p>
          <a:p>
            <a:pPr marL="0" lvl="0" indent="0" hangingPunct="0">
              <a:buNone/>
            </a:pPr>
            <a:r>
              <a:rPr lang="en-US" altLang="zh-CN" sz="4500" dirty="0"/>
              <a:t>Definition of HO delay </a:t>
            </a:r>
            <a:r>
              <a:rPr lang="en-US" altLang="zh-CN" sz="4500" dirty="0" smtClean="0"/>
              <a:t>is split </a:t>
            </a:r>
            <a:r>
              <a:rPr lang="en-US" altLang="zh-CN" sz="4500" dirty="0"/>
              <a:t>into two parts:</a:t>
            </a:r>
          </a:p>
          <a:p>
            <a:pPr lvl="0" hangingPunct="0">
              <a:buFont typeface="Wingdings" panose="05000000000000000000" pitchFamily="2" charset="2"/>
              <a:buChar char="Ø"/>
            </a:pPr>
            <a:r>
              <a:rPr lang="en-US" altLang="zh-CN" dirty="0"/>
              <a:t>Delay (1): from HO command to PRACH preamble </a:t>
            </a:r>
            <a:r>
              <a:rPr lang="en-US" altLang="zh-CN" dirty="0" smtClean="0"/>
              <a:t>transmission</a:t>
            </a:r>
            <a:r>
              <a:rPr lang="en-US" altLang="zh-CN" i="1" dirty="0" smtClean="0"/>
              <a:t>          </a:t>
            </a:r>
          </a:p>
          <a:p>
            <a:pPr hangingPunct="0"/>
            <a:r>
              <a:rPr lang="en-US" altLang="zh-CN" i="1" dirty="0" smtClean="0"/>
              <a:t>Delay(1) is defined as:</a:t>
            </a:r>
          </a:p>
          <a:p>
            <a:pPr marL="0" lvl="0" indent="0" hangingPunct="0">
              <a:buNone/>
            </a:pPr>
            <a:r>
              <a:rPr lang="en-US" altLang="zh-CN" i="1" dirty="0" smtClean="0"/>
              <a:t>                      D</a:t>
            </a:r>
            <a:r>
              <a:rPr lang="en-US" altLang="zh-CN" i="1" baseline="-25000" dirty="0" smtClean="0"/>
              <a:t>1</a:t>
            </a:r>
            <a:r>
              <a:rPr lang="en-US" altLang="zh-CN" i="1" dirty="0" smtClean="0"/>
              <a:t> </a:t>
            </a:r>
            <a:r>
              <a:rPr lang="en-US" altLang="zh-CN" i="1" dirty="0"/>
              <a:t>= </a:t>
            </a:r>
            <a:r>
              <a:rPr lang="en-US" altLang="zh-CN" i="1" dirty="0" err="1"/>
              <a:t>T</a:t>
            </a:r>
            <a:r>
              <a:rPr lang="en-US" altLang="zh-CN" i="1" baseline="-25000" dirty="0" err="1"/>
              <a:t>RRC_procedure</a:t>
            </a:r>
            <a:r>
              <a:rPr lang="en-US" altLang="zh-CN" i="1" dirty="0"/>
              <a:t> + </a:t>
            </a:r>
            <a:r>
              <a:rPr lang="en-US" altLang="zh-CN" i="1" dirty="0" err="1"/>
              <a:t>T</a:t>
            </a:r>
            <a:r>
              <a:rPr lang="en-US" altLang="zh-CN" i="1" baseline="-25000" dirty="0" err="1"/>
              <a:t>search</a:t>
            </a:r>
            <a:r>
              <a:rPr lang="en-US" altLang="zh-CN" i="1" dirty="0"/>
              <a:t> + T</a:t>
            </a:r>
            <a:r>
              <a:rPr lang="en-US" altLang="zh-CN" i="1" baseline="-25000" dirty="0"/>
              <a:t>IU</a:t>
            </a:r>
            <a:r>
              <a:rPr lang="en-US" altLang="zh-CN" i="1" dirty="0"/>
              <a:t> + </a:t>
            </a:r>
            <a:r>
              <a:rPr lang="en-US" altLang="zh-CN" i="1" dirty="0" smtClean="0"/>
              <a:t>20</a:t>
            </a:r>
            <a:endParaRPr lang="en-US" altLang="zh-CN" dirty="0"/>
          </a:p>
          <a:p>
            <a:pPr marL="0" lvl="0" indent="0" hangingPunct="0">
              <a:buNone/>
            </a:pPr>
            <a:r>
              <a:rPr lang="en-US" altLang="zh-CN" dirty="0"/>
              <a:t> </a:t>
            </a:r>
            <a:r>
              <a:rPr lang="en-US" altLang="zh-CN" dirty="0" smtClean="0"/>
              <a:t>     Definitions </a:t>
            </a:r>
            <a:r>
              <a:rPr lang="en-US" altLang="zh-CN" dirty="0"/>
              <a:t>of each term is same as that in the existing handover RRM requirements. </a:t>
            </a:r>
            <a:endParaRPr lang="en-US" altLang="zh-CN" dirty="0" smtClean="0"/>
          </a:p>
          <a:p>
            <a:pPr lvl="0" hangingPunct="0"/>
            <a:r>
              <a:rPr lang="en-US" altLang="zh-CN" dirty="0" smtClean="0"/>
              <a:t>Interruptions </a:t>
            </a:r>
            <a:r>
              <a:rPr lang="en-US" altLang="zh-CN" dirty="0"/>
              <a:t>in delay (1):</a:t>
            </a:r>
          </a:p>
          <a:p>
            <a:pPr marL="400050" lvl="1" indent="0">
              <a:buNone/>
            </a:pPr>
            <a:r>
              <a:rPr lang="en-US" altLang="zh-CN" dirty="0" smtClean="0"/>
              <a:t>- For </a:t>
            </a:r>
            <a:r>
              <a:rPr lang="en-US" altLang="zh-CN" dirty="0"/>
              <a:t>intra-frequency: </a:t>
            </a:r>
          </a:p>
          <a:p>
            <a:pPr lvl="2"/>
            <a:r>
              <a:rPr lang="en-US" altLang="zh-CN" sz="2500" dirty="0"/>
              <a:t>Case 1 (</a:t>
            </a:r>
            <a:r>
              <a:rPr lang="en-US" altLang="zh-CN" sz="2500" dirty="0" err="1"/>
              <a:t>BW</a:t>
            </a:r>
            <a:r>
              <a:rPr lang="en-US" altLang="zh-CN" sz="2500" baseline="-25000" dirty="0" err="1"/>
              <a:t>source</a:t>
            </a:r>
            <a:r>
              <a:rPr lang="en-US" altLang="zh-CN" sz="2500" dirty="0"/>
              <a:t> ≠ </a:t>
            </a:r>
            <a:r>
              <a:rPr lang="en-US" altLang="zh-CN" sz="2500" dirty="0" err="1"/>
              <a:t>BW</a:t>
            </a:r>
            <a:r>
              <a:rPr lang="en-US" altLang="zh-CN" sz="2500" baseline="-25000" dirty="0" err="1"/>
              <a:t>target</a:t>
            </a:r>
            <a:r>
              <a:rPr lang="en-US" altLang="zh-CN" sz="2500" dirty="0"/>
              <a:t>): </a:t>
            </a:r>
            <a:r>
              <a:rPr lang="en-US" altLang="zh-CN" sz="2500" dirty="0" smtClean="0"/>
              <a:t>FFS.</a:t>
            </a:r>
            <a:endParaRPr lang="en-US" altLang="zh-CN" sz="2500" dirty="0"/>
          </a:p>
          <a:p>
            <a:pPr lvl="2"/>
            <a:r>
              <a:rPr lang="en-US" altLang="zh-CN" sz="2500" dirty="0"/>
              <a:t>Case 2 (</a:t>
            </a:r>
            <a:r>
              <a:rPr lang="en-US" altLang="zh-CN" sz="2500" dirty="0" err="1"/>
              <a:t>BW</a:t>
            </a:r>
            <a:r>
              <a:rPr lang="en-US" altLang="zh-CN" sz="2500" baseline="-25000" dirty="0" err="1"/>
              <a:t>source</a:t>
            </a:r>
            <a:r>
              <a:rPr lang="en-US" altLang="zh-CN" sz="2500" dirty="0"/>
              <a:t> = </a:t>
            </a:r>
            <a:r>
              <a:rPr lang="en-US" altLang="zh-CN" sz="2500" dirty="0" err="1"/>
              <a:t>BW</a:t>
            </a:r>
            <a:r>
              <a:rPr lang="en-US" altLang="zh-CN" sz="2500" baseline="-25000" dirty="0" err="1"/>
              <a:t>target</a:t>
            </a:r>
            <a:r>
              <a:rPr lang="en-US" altLang="zh-CN" sz="2500" dirty="0"/>
              <a:t>): FFS </a:t>
            </a:r>
          </a:p>
          <a:p>
            <a:pPr marL="400050" lvl="1" indent="0">
              <a:buNone/>
            </a:pPr>
            <a:r>
              <a:rPr lang="en-US" altLang="zh-CN" dirty="0"/>
              <a:t>- For </a:t>
            </a:r>
            <a:r>
              <a:rPr lang="en-US" altLang="zh-CN" dirty="0" smtClean="0"/>
              <a:t>inter-frequency</a:t>
            </a:r>
            <a:r>
              <a:rPr lang="en-US" altLang="zh-CN" dirty="0"/>
              <a:t>: </a:t>
            </a:r>
          </a:p>
          <a:p>
            <a:pPr lvl="2"/>
            <a:r>
              <a:rPr lang="en-US" altLang="zh-CN" sz="2500" dirty="0" smtClean="0"/>
              <a:t>reuse </a:t>
            </a:r>
            <a:r>
              <a:rPr lang="en-US" altLang="zh-CN" sz="2500" dirty="0"/>
              <a:t>existing </a:t>
            </a:r>
            <a:r>
              <a:rPr lang="en-US" altLang="zh-CN" sz="2500" dirty="0" err="1" smtClean="0"/>
              <a:t>SCell</a:t>
            </a:r>
            <a:r>
              <a:rPr lang="en-US" altLang="zh-CN" sz="2500" dirty="0" smtClean="0"/>
              <a:t> addition interruption requirement in DC as a starting requirement</a:t>
            </a:r>
          </a:p>
          <a:p>
            <a:pPr lvl="3"/>
            <a:r>
              <a:rPr lang="en-US" altLang="zh-CN" sz="2500" dirty="0" smtClean="0"/>
              <a:t>Note: the </a:t>
            </a:r>
            <a:r>
              <a:rPr lang="en-US" altLang="zh-CN" sz="2500" dirty="0" err="1" smtClean="0"/>
              <a:t>async</a:t>
            </a:r>
            <a:r>
              <a:rPr lang="en-US" altLang="zh-CN" sz="2500" dirty="0" smtClean="0"/>
              <a:t> inter-frequency </a:t>
            </a:r>
            <a:r>
              <a:rPr lang="en-US" altLang="zh-CN" sz="2500" dirty="0"/>
              <a:t> </a:t>
            </a:r>
            <a:r>
              <a:rPr lang="en-US" altLang="zh-CN" sz="2500" dirty="0" smtClean="0"/>
              <a:t>intra-band case </a:t>
            </a:r>
            <a:r>
              <a:rPr lang="en-US" altLang="zh-CN" sz="2500" dirty="0" smtClean="0"/>
              <a:t>is not feasible for </a:t>
            </a:r>
            <a:r>
              <a:rPr lang="en-US" altLang="zh-CN" sz="2500" dirty="0" err="1" smtClean="0"/>
              <a:t>eMBB</a:t>
            </a:r>
            <a:endParaRPr lang="en-US" altLang="zh-CN" sz="2500" dirty="0" smtClean="0"/>
          </a:p>
          <a:p>
            <a:pPr lvl="2"/>
            <a:endParaRPr lang="en-US" altLang="zh-CN" dirty="0"/>
          </a:p>
          <a:p>
            <a:pPr hangingPunct="0">
              <a:buFont typeface="Wingdings" panose="05000000000000000000" pitchFamily="2" charset="2"/>
              <a:buChar char="Ø"/>
            </a:pPr>
            <a:r>
              <a:rPr lang="en-US" altLang="zh-CN" u="sng" dirty="0"/>
              <a:t>Delay (2) </a:t>
            </a:r>
            <a:r>
              <a:rPr lang="en-US" altLang="zh-CN" dirty="0" smtClean="0"/>
              <a:t>is for </a:t>
            </a:r>
            <a:r>
              <a:rPr lang="en-US" altLang="zh-CN" dirty="0"/>
              <a:t>source </a:t>
            </a:r>
            <a:r>
              <a:rPr lang="en-US" altLang="zh-CN" dirty="0" smtClean="0"/>
              <a:t>cell release:</a:t>
            </a:r>
          </a:p>
          <a:p>
            <a:pPr lvl="1" hangingPunct="0">
              <a:buFont typeface="Wingdings" panose="05000000000000000000" pitchFamily="2" charset="2"/>
              <a:buChar char="Ø"/>
            </a:pPr>
            <a:r>
              <a:rPr lang="en-US" altLang="zh-CN" dirty="0" smtClean="0"/>
              <a:t>Start </a:t>
            </a:r>
            <a:r>
              <a:rPr lang="en-US" altLang="zh-CN" dirty="0"/>
              <a:t>point is </a:t>
            </a:r>
            <a:r>
              <a:rPr lang="en-US" altLang="zh-CN" dirty="0" smtClean="0"/>
              <a:t>FFS</a:t>
            </a:r>
          </a:p>
          <a:p>
            <a:pPr lvl="1" hangingPunct="0">
              <a:buFont typeface="Wingdings" panose="05000000000000000000" pitchFamily="2" charset="2"/>
              <a:buChar char="Ø"/>
            </a:pPr>
            <a:r>
              <a:rPr lang="en-US" dirty="0" smtClean="0"/>
              <a:t>End point is FFS</a:t>
            </a:r>
          </a:p>
          <a:p>
            <a:pPr lvl="1" hangingPunct="0">
              <a:buFont typeface="Wingdings" panose="05000000000000000000" pitchFamily="2" charset="2"/>
              <a:buChar char="Ø"/>
            </a:pPr>
            <a:r>
              <a:rPr lang="en-US" dirty="0" smtClean="0"/>
              <a:t>The interruptions in delay (2) is FFS</a:t>
            </a:r>
            <a:endParaRPr lang="en-GB" dirty="0"/>
          </a:p>
        </p:txBody>
      </p:sp>
    </p:spTree>
    <p:extLst>
      <p:ext uri="{BB962C8B-B14F-4D97-AF65-F5344CB8AC3E}">
        <p14:creationId xmlns:p14="http://schemas.microsoft.com/office/powerpoint/2010/main" val="2398931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3B74B1-3096-41A0-998C-65D8EBDD5F7B}"/>
              </a:ext>
            </a:extLst>
          </p:cNvPr>
          <p:cNvSpPr>
            <a:spLocks noGrp="1"/>
          </p:cNvSpPr>
          <p:nvPr>
            <p:ph type="title"/>
          </p:nvPr>
        </p:nvSpPr>
        <p:spPr>
          <a:xfrm>
            <a:off x="609600" y="274638"/>
            <a:ext cx="10972800" cy="649189"/>
          </a:xfrm>
        </p:spPr>
        <p:txBody>
          <a:bodyPr>
            <a:normAutofit fontScale="90000"/>
          </a:bodyPr>
          <a:lstStyle/>
          <a:p>
            <a:r>
              <a:rPr lang="en-US" dirty="0"/>
              <a:t>Conditional handover</a:t>
            </a:r>
            <a:endParaRPr lang="en-GB" dirty="0"/>
          </a:p>
        </p:txBody>
      </p:sp>
      <p:sp>
        <p:nvSpPr>
          <p:cNvPr id="3" name="Content Placeholder 2">
            <a:extLst>
              <a:ext uri="{FF2B5EF4-FFF2-40B4-BE49-F238E27FC236}">
                <a16:creationId xmlns:a16="http://schemas.microsoft.com/office/drawing/2014/main" xmlns="" id="{AA455B1B-FB4B-4A5C-81BD-015E8A801B07}"/>
              </a:ext>
            </a:extLst>
          </p:cNvPr>
          <p:cNvSpPr>
            <a:spLocks noGrp="1"/>
          </p:cNvSpPr>
          <p:nvPr>
            <p:ph idx="1"/>
          </p:nvPr>
        </p:nvSpPr>
        <p:spPr>
          <a:xfrm>
            <a:off x="609600" y="1055803"/>
            <a:ext cx="10972800" cy="5070362"/>
          </a:xfrm>
        </p:spPr>
        <p:txBody>
          <a:bodyPr>
            <a:normAutofit lnSpcReduction="10000"/>
          </a:bodyPr>
          <a:lstStyle/>
          <a:p>
            <a:r>
              <a:rPr lang="en-US" u="sng" dirty="0"/>
              <a:t>CHO delay requirement:</a:t>
            </a:r>
          </a:p>
          <a:p>
            <a:pPr marL="0" indent="0" fontAlgn="base" hangingPunct="0">
              <a:spcBef>
                <a:spcPct val="0"/>
              </a:spcBef>
              <a:spcAft>
                <a:spcPct val="0"/>
              </a:spcAft>
              <a:buNone/>
            </a:pPr>
            <a:r>
              <a:rPr lang="en-US" altLang="zh-CN" sz="2000" dirty="0"/>
              <a:t>The starting point of the CHO procedure is from the end of the last TTI containing the RRC command carrying the CHO command. Handover delay is split into the following phases</a:t>
            </a:r>
          </a:p>
          <a:p>
            <a:pPr marL="0" lvl="0" indent="0" fontAlgn="base" hangingPunct="0">
              <a:spcBef>
                <a:spcPct val="0"/>
              </a:spcBef>
              <a:spcAft>
                <a:spcPct val="0"/>
              </a:spcAft>
              <a:buNone/>
            </a:pPr>
            <a:r>
              <a:rPr lang="en-US" altLang="zh-CN" sz="2000" dirty="0"/>
              <a:t>	Phase 0: CHO command RRC processing </a:t>
            </a:r>
          </a:p>
          <a:p>
            <a:pPr marL="0" lvl="0" indent="0" fontAlgn="base" hangingPunct="0">
              <a:spcBef>
                <a:spcPct val="0"/>
              </a:spcBef>
              <a:spcAft>
                <a:spcPct val="0"/>
              </a:spcAft>
              <a:buNone/>
            </a:pPr>
            <a:r>
              <a:rPr lang="en-US" altLang="zh-CN" sz="2000" dirty="0"/>
              <a:t>	Phase 1: Measurement </a:t>
            </a:r>
          </a:p>
          <a:p>
            <a:pPr marL="0" lvl="0" indent="0" fontAlgn="base" hangingPunct="0">
              <a:spcBef>
                <a:spcPct val="0"/>
              </a:spcBef>
              <a:spcAft>
                <a:spcPct val="0"/>
              </a:spcAft>
              <a:buNone/>
            </a:pPr>
            <a:r>
              <a:rPr lang="en-US" altLang="zh-CN" sz="2000" dirty="0"/>
              <a:t>	Phase 2: HO execution </a:t>
            </a:r>
          </a:p>
          <a:p>
            <a:pPr fontAlgn="base" hangingPunct="0">
              <a:spcBef>
                <a:spcPct val="0"/>
              </a:spcBef>
              <a:spcAft>
                <a:spcPct val="0"/>
              </a:spcAft>
            </a:pPr>
            <a:endParaRPr lang="en-US" altLang="zh-CN" sz="2000" dirty="0"/>
          </a:p>
          <a:p>
            <a:pPr fontAlgn="base" hangingPunct="0">
              <a:spcBef>
                <a:spcPct val="0"/>
              </a:spcBef>
              <a:spcAft>
                <a:spcPct val="0"/>
              </a:spcAft>
            </a:pPr>
            <a:r>
              <a:rPr lang="en-US" altLang="zh-CN" sz="2000" dirty="0"/>
              <a:t>Handover delay is defined as:</a:t>
            </a:r>
          </a:p>
          <a:p>
            <a:pPr algn="ctr" fontAlgn="base" hangingPunct="0">
              <a:spcBef>
                <a:spcPct val="0"/>
              </a:spcBef>
              <a:spcAft>
                <a:spcPct val="0"/>
              </a:spcAft>
            </a:pPr>
            <a:r>
              <a:rPr lang="en-US" altLang="zh-CN" sz="2000" i="1" dirty="0"/>
              <a:t>D</a:t>
            </a:r>
            <a:r>
              <a:rPr lang="en-US" altLang="zh-CN" sz="2000" i="1" baseline="-25000" dirty="0"/>
              <a:t>CHO</a:t>
            </a:r>
            <a:r>
              <a:rPr lang="en-US" altLang="zh-CN" sz="2000" i="1" dirty="0"/>
              <a:t> = T</a:t>
            </a:r>
            <a:r>
              <a:rPr lang="en-US" altLang="zh-CN" sz="2000" i="1" baseline="-25000" dirty="0"/>
              <a:t>RRC_1</a:t>
            </a:r>
            <a:r>
              <a:rPr lang="en-US" altLang="zh-CN" sz="2000" i="1" dirty="0"/>
              <a:t> + </a:t>
            </a:r>
            <a:r>
              <a:rPr lang="en-US" altLang="zh-CN" sz="2000" i="1" dirty="0" err="1"/>
              <a:t>T</a:t>
            </a:r>
            <a:r>
              <a:rPr lang="en-US" altLang="zh-CN" sz="2000" i="1" baseline="-25000" dirty="0" err="1"/>
              <a:t>measure</a:t>
            </a:r>
            <a:r>
              <a:rPr lang="en-US" altLang="zh-CN" sz="2000" i="1" dirty="0"/>
              <a:t> + T</a:t>
            </a:r>
            <a:r>
              <a:rPr lang="en-US" altLang="zh-CN" sz="2000" i="1" baseline="-25000" dirty="0"/>
              <a:t>IU</a:t>
            </a:r>
            <a:r>
              <a:rPr lang="en-US" altLang="zh-CN" sz="2000" i="1" dirty="0"/>
              <a:t> + T</a:t>
            </a:r>
            <a:r>
              <a:rPr lang="en-US" altLang="zh-CN" sz="2000" i="1" baseline="-25000" dirty="0"/>
              <a:t>RRC_2</a:t>
            </a:r>
            <a:r>
              <a:rPr lang="en-US" altLang="zh-CN" sz="2000" i="1" dirty="0"/>
              <a:t> + </a:t>
            </a:r>
            <a:r>
              <a:rPr lang="en-US" altLang="zh-CN" sz="2000" i="1" dirty="0" smtClean="0"/>
              <a:t>20</a:t>
            </a:r>
            <a:endParaRPr lang="en-US" altLang="zh-CN" sz="2000" i="1" baseline="-25000" dirty="0"/>
          </a:p>
          <a:p>
            <a:pPr marL="0" indent="0" fontAlgn="base" hangingPunct="0">
              <a:spcBef>
                <a:spcPct val="0"/>
              </a:spcBef>
              <a:spcAft>
                <a:spcPct val="0"/>
              </a:spcAft>
              <a:buNone/>
            </a:pPr>
            <a:r>
              <a:rPr lang="en-GB" altLang="zh-CN" sz="2000" dirty="0"/>
              <a:t>Where:</a:t>
            </a:r>
          </a:p>
          <a:p>
            <a:pPr fontAlgn="base" hangingPunct="0">
              <a:spcBef>
                <a:spcPct val="0"/>
              </a:spcBef>
              <a:spcAft>
                <a:spcPct val="0"/>
              </a:spcAft>
            </a:pPr>
            <a:r>
              <a:rPr lang="en-GB" altLang="zh-CN" sz="2000" dirty="0"/>
              <a:t>UE RRC processing time is broken into two segments: </a:t>
            </a:r>
            <a:endParaRPr lang="en-US" altLang="zh-CN" sz="2000" i="1" dirty="0" smtClean="0"/>
          </a:p>
          <a:p>
            <a:pPr marL="0" indent="0" fontAlgn="base" hangingPunct="0">
              <a:spcBef>
                <a:spcPct val="0"/>
              </a:spcBef>
              <a:spcAft>
                <a:spcPct val="0"/>
              </a:spcAft>
              <a:buNone/>
            </a:pPr>
            <a:r>
              <a:rPr lang="en-US" altLang="zh-CN" sz="2000" i="1" dirty="0" smtClean="0"/>
              <a:t>     T</a:t>
            </a:r>
            <a:r>
              <a:rPr lang="en-US" altLang="zh-CN" sz="2000" i="1" baseline="-25000" dirty="0" smtClean="0"/>
              <a:t>RRC_1</a:t>
            </a:r>
            <a:r>
              <a:rPr lang="en-US" altLang="zh-CN" sz="2000" dirty="0"/>
              <a:t>: First segment of RRC processing time to process CHO command.</a:t>
            </a:r>
          </a:p>
          <a:p>
            <a:pPr marL="0" indent="0" fontAlgn="base" hangingPunct="0">
              <a:spcBef>
                <a:spcPct val="0"/>
              </a:spcBef>
              <a:spcAft>
                <a:spcPct val="0"/>
              </a:spcAft>
              <a:buNone/>
            </a:pPr>
            <a:r>
              <a:rPr lang="en-US" altLang="zh-CN" sz="2000" i="1" dirty="0" smtClean="0"/>
              <a:t>     T</a:t>
            </a:r>
            <a:r>
              <a:rPr lang="en-US" altLang="zh-CN" sz="2000" i="1" baseline="-25000" dirty="0" smtClean="0"/>
              <a:t>RRC_2</a:t>
            </a:r>
            <a:r>
              <a:rPr lang="en-US" altLang="zh-CN" sz="2000" dirty="0"/>
              <a:t>: Second segment of RRC processing time, starts after UE realizes the condition is met and identity of target cell is determined</a:t>
            </a:r>
          </a:p>
          <a:p>
            <a:pPr fontAlgn="base" hangingPunct="0">
              <a:spcBef>
                <a:spcPct val="0"/>
              </a:spcBef>
              <a:spcAft>
                <a:spcPct val="0"/>
              </a:spcAft>
            </a:pPr>
            <a:r>
              <a:rPr lang="en-US" altLang="zh-CN" sz="2000" i="1" dirty="0" err="1"/>
              <a:t>T</a:t>
            </a:r>
            <a:r>
              <a:rPr lang="en-US" altLang="zh-CN" sz="2000" i="1" baseline="-25000" dirty="0" err="1"/>
              <a:t>measure</a:t>
            </a:r>
            <a:r>
              <a:rPr lang="en-US" altLang="zh-CN" sz="2000" dirty="0"/>
              <a:t>: from the end of CHO RRC command is successfully decoded</a:t>
            </a:r>
            <a:r>
              <a:rPr lang="en-US" altLang="zh-CN" sz="2000" i="1" dirty="0"/>
              <a:t> </a:t>
            </a:r>
            <a:r>
              <a:rPr lang="en-US" altLang="zh-CN" sz="2000" dirty="0"/>
              <a:t>(no later than </a:t>
            </a:r>
            <a:r>
              <a:rPr lang="en-US" altLang="zh-CN" sz="2000" i="1" dirty="0"/>
              <a:t>T</a:t>
            </a:r>
            <a:r>
              <a:rPr lang="en-US" altLang="zh-CN" sz="2000" i="1" baseline="-25000" dirty="0"/>
              <a:t>RRC_1</a:t>
            </a:r>
            <a:r>
              <a:rPr lang="en-US" altLang="zh-CN" sz="2000" dirty="0"/>
              <a:t>) until [UE realizes a handover condition for CHO is met</a:t>
            </a:r>
            <a:r>
              <a:rPr lang="en-US" altLang="zh-CN" sz="2000" dirty="0" smtClean="0"/>
              <a:t>].</a:t>
            </a:r>
            <a:endParaRPr lang="en-US" altLang="zh-CN" sz="2000" dirty="0"/>
          </a:p>
        </p:txBody>
      </p:sp>
    </p:spTree>
    <p:extLst>
      <p:ext uri="{BB962C8B-B14F-4D97-AF65-F5344CB8AC3E}">
        <p14:creationId xmlns:p14="http://schemas.microsoft.com/office/powerpoint/2010/main" val="69460501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2779548D02695F479F904726726C80A8" ma:contentTypeVersion="11" ma:contentTypeDescription="Create a new document." ma:contentTypeScope="" ma:versionID="ef6b774ef188ddc835e353781c249403">
  <xsd:schema xmlns:xsd="http://www.w3.org/2001/XMLSchema" xmlns:xs="http://www.w3.org/2001/XMLSchema" xmlns:p="http://schemas.microsoft.com/office/2006/metadata/properties" xmlns:ns3="71c5aaf6-e6ce-465b-b873-5148d2a4c105" xmlns:ns4="55ae6c15-9962-46ae-a768-8deca3649a65" xmlns:ns5="28d22441-8343-43f8-ac6d-b59b0fa8fca6" targetNamespace="http://schemas.microsoft.com/office/2006/metadata/properties" ma:root="true" ma:fieldsID="6ffa66183a6d9ea6153da49623a31c87" ns3:_="" ns4:_="" ns5:_="">
    <xsd:import namespace="71c5aaf6-e6ce-465b-b873-5148d2a4c105"/>
    <xsd:import namespace="55ae6c15-9962-46ae-a768-8deca3649a65"/>
    <xsd:import namespace="28d22441-8343-43f8-ac6d-b59b0fa8fca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4:MediaServiceDateTaken" minOccurs="0"/>
                <xsd:element ref="ns4:MediaServiceMetadata" minOccurs="0"/>
                <xsd:element ref="ns4:MediaServiceAutoTags" minOccurs="0"/>
                <xsd:element ref="ns4:MediaServiceLocation" minOccurs="0"/>
                <xsd:element ref="ns5:SharedWithUsers" minOccurs="0"/>
                <xsd:element ref="ns5:SharedWithDetails" minOccurs="0"/>
                <xsd:element ref="ns5:SharingHintHash"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5ae6c15-9962-46ae-a768-8deca3649a6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Metadata" ma:index="14" nillable="true" ma:displayName="MediaServiceMetadata" ma:hidden="true" ma:internalName="MediaServiceMetadata" ma:readOnly="true">
      <xsd:simpleType>
        <xsd:restriction base="dms:Note"/>
      </xsd:simpleType>
    </xsd:element>
    <xsd:element name="MediaServiceAutoTags" ma:index="15" nillable="true" ma:displayName="MediaServiceAutoTags" ma:internalName="MediaServiceAutoTags" ma:readOnly="true">
      <xsd:simpleType>
        <xsd:restriction base="dms:Text"/>
      </xsd:simpleType>
    </xsd:element>
    <xsd:element name="MediaServiceLocation" ma:index="16" nillable="true" ma:displayName="MediaServic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d22441-8343-43f8-ac6d-b59b0fa8fc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1353995B-0B73-484C-B41D-7E53B8B4F732}">
  <ds:schemaRefs>
    <ds:schemaRef ds:uri="http://schemas.microsoft.com/sharepoint/v3/contenttype/forms"/>
  </ds:schemaRefs>
</ds:datastoreItem>
</file>

<file path=customXml/itemProps2.xml><?xml version="1.0" encoding="utf-8"?>
<ds:datastoreItem xmlns:ds="http://schemas.openxmlformats.org/officeDocument/2006/customXml" ds:itemID="{90E48251-E7CC-41DD-AB7D-36F291969D2B}">
  <ds:schemaRefs>
    <ds:schemaRef ds:uri="http://schemas.microsoft.com/sharepoint/events"/>
  </ds:schemaRefs>
</ds:datastoreItem>
</file>

<file path=customXml/itemProps3.xml><?xml version="1.0" encoding="utf-8"?>
<ds:datastoreItem xmlns:ds="http://schemas.openxmlformats.org/officeDocument/2006/customXml" ds:itemID="{E3E468C3-7140-459E-B17C-EF0AD2F2E222}">
  <ds:schemaRefs>
    <ds:schemaRef ds:uri="Microsoft.SharePoint.Taxonomy.ContentTypeSync"/>
  </ds:schemaRefs>
</ds:datastoreItem>
</file>

<file path=customXml/itemProps4.xml><?xml version="1.0" encoding="utf-8"?>
<ds:datastoreItem xmlns:ds="http://schemas.openxmlformats.org/officeDocument/2006/customXml" ds:itemID="{3484D6F3-2996-4480-9242-B602480057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55ae6c15-9962-46ae-a768-8deca3649a65"/>
    <ds:schemaRef ds:uri="28d22441-8343-43f8-ac6d-b59b0fa8fc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235BB45F-E3BA-468D-9920-D0D6A5B5FBFC}">
  <ds:schemaRefs>
    <ds:schemaRef ds:uri="http://purl.org/dc/elements/1.1/"/>
    <ds:schemaRef ds:uri="http://www.w3.org/XML/1998/namespace"/>
    <ds:schemaRef ds:uri="http://purl.org/dc/dcmitype/"/>
    <ds:schemaRef ds:uri="55ae6c15-9962-46ae-a768-8deca3649a65"/>
    <ds:schemaRef ds:uri="http://schemas.microsoft.com/office/2006/documentManagement/types"/>
    <ds:schemaRef ds:uri="http://schemas.microsoft.com/office/infopath/2007/PartnerControls"/>
    <ds:schemaRef ds:uri="http://schemas.openxmlformats.org/package/2006/metadata/core-properties"/>
    <ds:schemaRef ds:uri="28d22441-8343-43f8-ac6d-b59b0fa8fca6"/>
    <ds:schemaRef ds:uri="71c5aaf6-e6ce-465b-b873-5148d2a4c105"/>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1381</TotalTime>
  <Words>200</Words>
  <Application>Microsoft Office PowerPoint</Application>
  <PresentationFormat>宽屏</PresentationFormat>
  <Paragraphs>37</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宋体</vt:lpstr>
      <vt:lpstr>Arial</vt:lpstr>
      <vt:lpstr>Calibri</vt:lpstr>
      <vt:lpstr>Wingdings</vt:lpstr>
      <vt:lpstr>Office 主题​​</vt:lpstr>
      <vt:lpstr>Way forward on feMob in LTE R16</vt:lpstr>
      <vt:lpstr>Reduction of user data interruption</vt:lpstr>
      <vt:lpstr>Conditional handover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LTE Mobility Enhancements</dc:title>
  <dc:creator>Nokia Networks</dc:creator>
  <cp:lastModifiedBy>Huawei</cp:lastModifiedBy>
  <cp:revision>31</cp:revision>
  <dcterms:created xsi:type="dcterms:W3CDTF">2019-08-29T12:24:53Z</dcterms:created>
  <dcterms:modified xsi:type="dcterms:W3CDTF">2019-10-18T05:20:10Z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0x0101002779548D02695F479F904726726C80A8</vt:lpwstr>
  </property>
  <property fmtid="{D5CDD505-2E9C-101B-9397-08002B2CF9AE}" pid="3" name="_2015_ms_pID_725343">
    <vt:lpwstr>(3)4N9ydZ2g+C8rDhoAThqZ3edHEgggGW7dwpqP0j7dcGcDEOz9sKXC2kmQAWDDrFDxDbL3TP5Z
LLdIXAkAMQVrgdiw3dt6tt854DUZz10FXLsRPZfrGDlPtlqPOelqLAojyf7LdB6X3D3ossTN
KzJkOF2N44Z8Sf79nG7A+ClnQg2LW2pCHu3jpGIKXdCWlUZYp9mIeRbtp3NaOvNiPpY6A95R
xCTqJAiq/UBqcNjGZl</vt:lpwstr>
  </property>
  <property fmtid="{D5CDD505-2E9C-101B-9397-08002B2CF9AE}" pid="4" name="_2015_ms_pID_7253431">
    <vt:lpwstr>pufM1L0i6EDp1sNNdaY8hjA1kEIFVThLIOUXmqoVlsz2QD6H83KuE9
noKLNhNGXuX5gJ4a4NN5XAcN1IpuRWExFBWZx2g1jl75ewTYQ3q8vd+bAVqJE3uSz98Bt5yl
fP4/fp4a5cUkt6V4fILfK8DWFikUuGSet+nkWfLRCWCvdcL3c6lTQmzwaUR8iQ0FDcHmil9F
v/uWE7YAewlrDKe46zfrcXnHuUOPOMfPDLx+</vt:lpwstr>
  </property>
  <property fmtid="{D5CDD505-2E9C-101B-9397-08002B2CF9AE}" pid="5" name="_2015_ms_pID_7253432">
    <vt:lpwstr>0g==</vt:lpwstr>
  </property>
</Properties>
</file>