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sldIdLst>
    <p:sldId id="256" r:id="rId5"/>
    <p:sldId id="276" r:id="rId6"/>
    <p:sldId id="278" r:id="rId7"/>
    <p:sldId id="280" r:id="rId8"/>
    <p:sldId id="279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110C47F-6B89-4DF5-8EBB-9C96B35D80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B9B2E-3987-4FEE-81E0-C361E4B49EEC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4E8F973-A40D-4E10-959A-6C3F2DA653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E5CD3E8-B9CB-48D0-B62C-97CB636647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30D6D3F-FF66-480D-A3BF-A8C6018B9A3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47469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CF88EC4-3500-42F3-A844-36626FA831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5E1D3F-F635-43B1-81C4-FEB8953885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03CE3B2-3742-4133-80E3-7DC0EDB478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DE4CE46-C667-4988-B6F7-3212A494DB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F20634-0294-4019-ADC2-4C61E364154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41331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798BE700-990F-42F3-89F9-184040EFAA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237AE4-1CA1-4BD6-A59C-267D2926DB8B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BBB8A06-2E51-49FC-975A-3AB0711A3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FB5C3BE-9303-4B29-8F4F-F5EE924368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AD5D381-9090-4739-BCF9-46313635755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379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E48FF52-939E-4FDE-87E5-385503F5E8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741B97-ED81-43E9-ACB5-5664A230F179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5B6FFF-79BC-41BB-9B5E-C8C94A49A1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326A589-0B22-49E2-8782-C645123F9D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634E1-2BBA-45E4-B419-BF61D4D9820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8072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1D4CDA8-2757-48C2-95F0-1D5190EF50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D62417-7233-43F4-BB20-4D0B60A088B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6A75B80-ECA5-4777-BA5C-69790BBD36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4B69A2F5-5FF9-44D8-8E08-3889E92EED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8BC5DB-2B68-42A7-A2A0-BDE4FDFDDF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3683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55AFB8B6-6228-4341-BDE0-92DEF6B56E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667BB0-58C9-40A8-B91F-2FCACC913A05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6650B4C7-FA69-4214-B683-DF6ABDC9EB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6CE33585-FC11-4D5C-9A97-D6B5BFD81E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6642D0E-0329-4C61-AB61-9F7C652527E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200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3">
            <a:extLst>
              <a:ext uri="{FF2B5EF4-FFF2-40B4-BE49-F238E27FC236}">
                <a16:creationId xmlns:a16="http://schemas.microsoft.com/office/drawing/2014/main" xmlns="" id="{1C9E93F1-9619-43E0-9EE8-E552100788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78409C-FF29-436B-8BCE-F8235D04BFC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8" name="页脚占位符 4">
            <a:extLst>
              <a:ext uri="{FF2B5EF4-FFF2-40B4-BE49-F238E27FC236}">
                <a16:creationId xmlns:a16="http://schemas.microsoft.com/office/drawing/2014/main" xmlns="" id="{EC13D8FA-7E85-488D-B3DA-83DB74252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>
            <a:extLst>
              <a:ext uri="{FF2B5EF4-FFF2-40B4-BE49-F238E27FC236}">
                <a16:creationId xmlns:a16="http://schemas.microsoft.com/office/drawing/2014/main" xmlns="" id="{C3304DE7-FB67-4CD9-B5E2-25561BB1F3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42552FB-1F24-42BB-8002-3231BD2C179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3681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3">
            <a:extLst>
              <a:ext uri="{FF2B5EF4-FFF2-40B4-BE49-F238E27FC236}">
                <a16:creationId xmlns:a16="http://schemas.microsoft.com/office/drawing/2014/main" xmlns="" id="{D0626586-46C0-435B-B20D-98DBFA928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92976-D0FA-4980-B07A-53946168ACE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4" name="页脚占位符 4">
            <a:extLst>
              <a:ext uri="{FF2B5EF4-FFF2-40B4-BE49-F238E27FC236}">
                <a16:creationId xmlns:a16="http://schemas.microsoft.com/office/drawing/2014/main" xmlns="" id="{7553E3D6-B8B3-4926-A44B-53660BA1A0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>
            <a:extLst>
              <a:ext uri="{FF2B5EF4-FFF2-40B4-BE49-F238E27FC236}">
                <a16:creationId xmlns:a16="http://schemas.microsoft.com/office/drawing/2014/main" xmlns="" id="{FAF66CFC-A553-426E-9CBE-D346BF9ABE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CDE1D4-373C-4E03-857A-2F630CAF20E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29495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>
            <a:extLst>
              <a:ext uri="{FF2B5EF4-FFF2-40B4-BE49-F238E27FC236}">
                <a16:creationId xmlns:a16="http://schemas.microsoft.com/office/drawing/2014/main" xmlns="" id="{6412B74E-AC65-4E7B-A77C-BD3FEEB464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44AFDE-743D-4267-9A24-51E5AD85971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3" name="页脚占位符 4">
            <a:extLst>
              <a:ext uri="{FF2B5EF4-FFF2-40B4-BE49-F238E27FC236}">
                <a16:creationId xmlns:a16="http://schemas.microsoft.com/office/drawing/2014/main" xmlns="" id="{6E1A172B-B8C2-4CF6-BC3A-0387B0A27F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>
            <a:extLst>
              <a:ext uri="{FF2B5EF4-FFF2-40B4-BE49-F238E27FC236}">
                <a16:creationId xmlns:a16="http://schemas.microsoft.com/office/drawing/2014/main" xmlns="" id="{E726501F-26A6-4DFC-9D66-493D37A0DA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3F9452-ED8B-4FBC-BE5D-AE676536142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85070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335B0C30-19E8-4A46-A2B1-DAC1D4CB99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DFD58-08B9-4441-A6DC-9A63B079C63A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C37BC43F-9A76-4E8F-B72C-230F3DD19E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CAECBE87-3337-4369-B99D-ABBCE7CCD3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3DA415-34A7-4A7B-AB8C-A5631C745CD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26043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3">
            <a:extLst>
              <a:ext uri="{FF2B5EF4-FFF2-40B4-BE49-F238E27FC236}">
                <a16:creationId xmlns:a16="http://schemas.microsoft.com/office/drawing/2014/main" xmlns="" id="{4026F3CC-DE42-440B-9438-85661B0E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9108CB-7855-4E9D-9FB7-7D6EA3D916FF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6" name="页脚占位符 4">
            <a:extLst>
              <a:ext uri="{FF2B5EF4-FFF2-40B4-BE49-F238E27FC236}">
                <a16:creationId xmlns:a16="http://schemas.microsoft.com/office/drawing/2014/main" xmlns="" id="{FB276A53-61D0-4C42-A886-27AB1244A7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>
            <a:extLst>
              <a:ext uri="{FF2B5EF4-FFF2-40B4-BE49-F238E27FC236}">
                <a16:creationId xmlns:a16="http://schemas.microsoft.com/office/drawing/2014/main" xmlns="" id="{2E0B979F-84E2-48CA-94C0-728A7C79A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E71615-5787-4E5D-8E4C-FE9B7FE4222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869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>
            <a:extLst>
              <a:ext uri="{FF2B5EF4-FFF2-40B4-BE49-F238E27FC236}">
                <a16:creationId xmlns:a16="http://schemas.microsoft.com/office/drawing/2014/main" xmlns="" id="{C6067352-EBC0-4314-B2F7-BD78E16AEB4D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2">
            <a:extLst>
              <a:ext uri="{FF2B5EF4-FFF2-40B4-BE49-F238E27FC236}">
                <a16:creationId xmlns:a16="http://schemas.microsoft.com/office/drawing/2014/main" xmlns="" id="{68E4C134-0C2B-4F63-8C8B-E141694A2C6D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CB4897F-276A-4AA1-A7E7-F999F714325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AF5AC724-7819-442F-BD1E-76C4EAD63087}" type="datetimeFigureOut">
              <a:rPr lang="zh-CN" altLang="en-US"/>
              <a:pPr>
                <a:defRPr/>
              </a:pPr>
              <a:t>2019/10/18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D1F7188-AA10-4EB5-B408-0CA61450C2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A52AF63E-D503-40C0-AB0B-693F3375063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017E9CD2-D266-496F-A23B-65DDCBC48B98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 1">
            <a:extLst>
              <a:ext uri="{FF2B5EF4-FFF2-40B4-BE49-F238E27FC236}">
                <a16:creationId xmlns:a16="http://schemas.microsoft.com/office/drawing/2014/main" xmlns="" id="{B4E3CC63-70F9-46A6-91D9-ABDCD9CE0B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50825" y="188913"/>
            <a:ext cx="5616575" cy="1470025"/>
          </a:xfrm>
        </p:spPr>
        <p:txBody>
          <a:bodyPr/>
          <a:lstStyle/>
          <a:p>
            <a:pPr algn="l" eaLnBrk="1" hangingPunct="1"/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3GPP TSG-RAN WG4 Meeting #92bis</a:t>
            </a:r>
            <a:b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</a:b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Chongqing, China, 14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– 18</a:t>
            </a:r>
            <a:r>
              <a:rPr lang="en-US" altLang="zh-CN" sz="1800" baseline="300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th</a:t>
            </a:r>
            <a:r>
              <a:rPr lang="en-US" altLang="zh-CN" sz="1800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 October 2019</a:t>
            </a:r>
            <a:endParaRPr lang="zh-CN" altLang="en-US" sz="1800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  <p:sp>
        <p:nvSpPr>
          <p:cNvPr id="2051" name="副标题 2">
            <a:extLst>
              <a:ext uri="{FF2B5EF4-FFF2-40B4-BE49-F238E27FC236}">
                <a16:creationId xmlns:a16="http://schemas.microsoft.com/office/drawing/2014/main" xmlns="" id="{732DF2D5-9D9A-4862-9C8A-329725393EE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4340225"/>
            <a:ext cx="6400800" cy="1752600"/>
          </a:xfrm>
        </p:spPr>
        <p:txBody>
          <a:bodyPr/>
          <a:lstStyle/>
          <a:p>
            <a:pPr eaLnBrk="1" hangingPunct="1"/>
            <a:r>
              <a:rPr lang="en-US" altLang="zh-CN" dirty="0">
                <a:solidFill>
                  <a:schemeClr val="tx1"/>
                </a:solidFill>
              </a:rPr>
              <a:t>Huawei, </a:t>
            </a:r>
            <a:r>
              <a:rPr lang="en-US" altLang="zh-CN" dirty="0" err="1">
                <a:solidFill>
                  <a:schemeClr val="tx1"/>
                </a:solidFill>
              </a:rPr>
              <a:t>HiSilicon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2052" name="TextBox 3">
            <a:extLst>
              <a:ext uri="{FF2B5EF4-FFF2-40B4-BE49-F238E27FC236}">
                <a16:creationId xmlns:a16="http://schemas.microsoft.com/office/drawing/2014/main" xmlns="" id="{52CDA161-FCDD-40C1-983C-4E86B038B19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2420938"/>
            <a:ext cx="8640762" cy="144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latin typeface="Calibri" panose="020F0502020204030204" pitchFamily="34" charset="0"/>
              </a:rPr>
              <a:t>Way forward on RRM requirements of R16 enhancement for NB-</a:t>
            </a:r>
            <a:r>
              <a:rPr lang="en-US" altLang="zh-CN" sz="4400" dirty="0" err="1">
                <a:latin typeface="Calibri" panose="020F0502020204030204" pitchFamily="34" charset="0"/>
              </a:rPr>
              <a:t>IoT</a:t>
            </a:r>
            <a:endParaRPr lang="zh-CN" altLang="en-US" sz="4400" dirty="0">
              <a:latin typeface="Calibri" panose="020F0502020204030204" pitchFamily="34" charset="0"/>
            </a:endParaRPr>
          </a:p>
        </p:txBody>
      </p:sp>
      <p:sp>
        <p:nvSpPr>
          <p:cNvPr id="2053" name="TextBox 4">
            <a:extLst>
              <a:ext uri="{FF2B5EF4-FFF2-40B4-BE49-F238E27FC236}">
                <a16:creationId xmlns:a16="http://schemas.microsoft.com/office/drawing/2014/main" xmlns="" id="{C98DB138-7BC0-49B7-8DBA-0325C5B1AB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6296" y="554593"/>
            <a:ext cx="15113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dirty="0">
                <a:latin typeface="Arial Unicode MS" panose="020B0604020202020204" pitchFamily="50" charset="-128"/>
                <a:ea typeface="Arial Unicode MS" panose="020B0604020202020204" pitchFamily="50" charset="-128"/>
                <a:cs typeface="Arial Unicode MS" panose="020B0604020202020204" pitchFamily="50" charset="-128"/>
              </a:rPr>
              <a:t>R4-1912783 </a:t>
            </a:r>
            <a:endParaRPr lang="zh-CN" altLang="en-US" dirty="0">
              <a:latin typeface="Arial Unicode MS" panose="020B0604020202020204" pitchFamily="50" charset="-128"/>
              <a:ea typeface="Arial Unicode MS" panose="020B0604020202020204" pitchFamily="50" charset="-128"/>
              <a:cs typeface="Arial Unicode MS" panose="020B0604020202020204" pitchFamily="50" charset="-12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/>
              <a:t>Wake-up signal</a:t>
            </a:r>
            <a:endParaRPr lang="zh-CN" altLang="en-US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sv-SE" sz="2400" dirty="0"/>
              <a:t>Based on the Rel-16 WUS contributions provided to RAN4#92bis meeting, it is observed that Rel-15 WUS reception requirements can be used for Rel-16 WUS receptions. </a:t>
            </a:r>
          </a:p>
          <a:p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40326416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BABDB36-11B9-49B5-8FE7-56781C1D8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Preconfigured UL resource </a:t>
            </a:r>
            <a:endParaRPr lang="sv-S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97D76405-F671-48DB-BE02-DB68172582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sz="2800" dirty="0"/>
              <a:t>The first and the second measurement conditions agreed at RAN4#92 meeting  (</a:t>
            </a:r>
            <a:r>
              <a:rPr lang="en-GB" altLang="zh-CN" sz="2800" dirty="0"/>
              <a:t>R4-1910576</a:t>
            </a:r>
            <a:r>
              <a:rPr lang="sv-SE" altLang="zh-CN" sz="2800" dirty="0"/>
              <a:t>)</a:t>
            </a:r>
            <a:r>
              <a:rPr lang="zh-CN" altLang="sv-SE" sz="2800" dirty="0"/>
              <a:t> </a:t>
            </a:r>
            <a:r>
              <a:rPr lang="sv-SE" sz="2800" dirty="0"/>
              <a:t>include parameters M and N, whose values are defiend as follows:</a:t>
            </a:r>
          </a:p>
          <a:p>
            <a:pPr lvl="1"/>
            <a:r>
              <a:rPr lang="sv-SE" sz="2400" dirty="0"/>
              <a:t>When TA is obtained in RRC_CONNECTED mode: M=[</a:t>
            </a:r>
            <a:r>
              <a:rPr lang="en-GB" dirty="0" err="1"/>
              <a:t>T</a:t>
            </a:r>
            <a:r>
              <a:rPr lang="en-GB" baseline="-25000" dirty="0" err="1"/>
              <a:t>Evaluate_</a:t>
            </a:r>
            <a:r>
              <a:rPr lang="en-GB" dirty="0" err="1"/>
              <a:t>Q</a:t>
            </a:r>
            <a:r>
              <a:rPr lang="en-GB" baseline="-25000" dirty="0" err="1"/>
              <a:t>in</a:t>
            </a:r>
            <a:r>
              <a:rPr lang="en-GB" baseline="-25000" dirty="0"/>
              <a:t>_</a:t>
            </a:r>
            <a:r>
              <a:rPr lang="en-US" altLang="zh-CN" baseline="-25000" dirty="0"/>
              <a:t> NB-</a:t>
            </a:r>
            <a:r>
              <a:rPr lang="en-US" altLang="zh-CN" baseline="-25000" dirty="0" err="1"/>
              <a:t>IoT</a:t>
            </a:r>
            <a:r>
              <a:rPr lang="en-US" altLang="zh-CN" baseline="-25000" dirty="0"/>
              <a:t> </a:t>
            </a:r>
            <a:r>
              <a:rPr lang="sv-SE" sz="2400" dirty="0"/>
              <a:t>/2]</a:t>
            </a:r>
          </a:p>
          <a:p>
            <a:pPr lvl="1"/>
            <a:r>
              <a:rPr lang="sv-SE" sz="2400" dirty="0"/>
              <a:t>When TA is obtained in RRC_IDLE mode:</a:t>
            </a:r>
          </a:p>
          <a:p>
            <a:pPr lvl="2"/>
            <a:r>
              <a:rPr lang="sv-SE" sz="2000" dirty="0"/>
              <a:t>Option 1: </a:t>
            </a:r>
          </a:p>
          <a:p>
            <a:pPr lvl="3"/>
            <a:r>
              <a:rPr lang="sv-SE" sz="1600" dirty="0"/>
              <a:t>M = min (</a:t>
            </a:r>
            <a:r>
              <a:rPr lang="en-GB" sz="1600" dirty="0" err="1"/>
              <a:t>T</a:t>
            </a:r>
            <a:r>
              <a:rPr lang="en-GB" sz="1600" baseline="-25000" dirty="0" err="1"/>
              <a:t>measure_intra_UE</a:t>
            </a:r>
            <a:r>
              <a:rPr lang="en-GB" sz="1600" baseline="-25000" dirty="0"/>
              <a:t> NB-</a:t>
            </a:r>
            <a:r>
              <a:rPr lang="en-GB" sz="1600" baseline="-25000" dirty="0" err="1"/>
              <a:t>IoT</a:t>
            </a:r>
            <a:r>
              <a:rPr lang="en-GB" sz="1600" baseline="-25000" dirty="0"/>
              <a:t> in </a:t>
            </a:r>
            <a:r>
              <a:rPr lang="en-GB" sz="1600" baseline="-25000" dirty="0" err="1"/>
              <a:t>nonDRX</a:t>
            </a:r>
            <a:r>
              <a:rPr lang="sv-SE" sz="1600" dirty="0"/>
              <a:t>, DRX_cycle length)</a:t>
            </a:r>
          </a:p>
          <a:p>
            <a:pPr lvl="3"/>
            <a:r>
              <a:rPr lang="sv-SE" sz="1600" dirty="0"/>
              <a:t>N = min (</a:t>
            </a:r>
            <a:r>
              <a:rPr lang="en-GB" altLang="zh-CN" sz="1600" dirty="0" err="1"/>
              <a:t>T</a:t>
            </a:r>
            <a:r>
              <a:rPr lang="en-GB" altLang="zh-CN" sz="1600" baseline="-25000" dirty="0" err="1"/>
              <a:t>measure_intra_UE</a:t>
            </a:r>
            <a:r>
              <a:rPr lang="en-GB" altLang="zh-CN" sz="1600" baseline="-25000" dirty="0"/>
              <a:t> NB-</a:t>
            </a:r>
            <a:r>
              <a:rPr lang="en-GB" altLang="zh-CN" sz="1600" baseline="-25000" dirty="0" err="1"/>
              <a:t>IoT</a:t>
            </a:r>
            <a:r>
              <a:rPr lang="en-GB" altLang="zh-CN" sz="1600" baseline="-25000" dirty="0"/>
              <a:t> in </a:t>
            </a:r>
            <a:r>
              <a:rPr lang="en-GB" altLang="zh-CN" sz="1600" baseline="-25000" dirty="0" err="1"/>
              <a:t>nonDRX</a:t>
            </a:r>
            <a:r>
              <a:rPr lang="sv-SE" sz="1600" dirty="0"/>
              <a:t>, DRX_cycle length)</a:t>
            </a:r>
          </a:p>
          <a:p>
            <a:pPr lvl="2"/>
            <a:r>
              <a:rPr lang="sv-SE" sz="2000" dirty="0"/>
              <a:t>Other options are not precluded. </a:t>
            </a:r>
            <a:endParaRPr lang="sv-SE" strike="sngStrike" dirty="0"/>
          </a:p>
        </p:txBody>
      </p:sp>
    </p:spTree>
    <p:extLst>
      <p:ext uri="{BB962C8B-B14F-4D97-AF65-F5344CB8AC3E}">
        <p14:creationId xmlns:p14="http://schemas.microsoft.com/office/powerpoint/2010/main" val="3777569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35783FE-9AA8-4065-ABCF-B45DC4B1BA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Multi carrier operation </a:t>
            </a:r>
            <a:br>
              <a:rPr lang="en-US" altLang="zh-CN" sz="3200" dirty="0"/>
            </a:br>
            <a:r>
              <a:rPr lang="en-US" altLang="zh-CN" sz="3200" dirty="0"/>
              <a:t>non-anchor RRM</a:t>
            </a:r>
            <a:endParaRPr lang="en-US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BDC6916-378D-459F-B906-8596850935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z="2000" dirty="0"/>
              <a:t>If the following conditions are met:</a:t>
            </a:r>
          </a:p>
          <a:p>
            <a:pPr lvl="1"/>
            <a:r>
              <a:rPr lang="en-GB" sz="1600" dirty="0"/>
              <a:t>The relaxed cell monitoring criteria defined in TS 36.304 clause 5.2.4.12, and </a:t>
            </a:r>
            <a:endParaRPr lang="en-US" sz="1600" dirty="0"/>
          </a:p>
          <a:p>
            <a:pPr lvl="1"/>
            <a:r>
              <a:rPr lang="en-GB" sz="1600" dirty="0"/>
              <a:t>Transmit power difference of NRS between anchor carrier and non-anchor paging carrier is signalled to the UE via the existing parameter </a:t>
            </a:r>
            <a:r>
              <a:rPr lang="en-GB" sz="1600" i="1" dirty="0" err="1"/>
              <a:t>nrs-PowerOffsetNonAnchor</a:t>
            </a:r>
            <a:r>
              <a:rPr lang="en-GB" sz="1600" dirty="0"/>
              <a:t>, and</a:t>
            </a:r>
            <a:endParaRPr lang="en-US" sz="1600" dirty="0"/>
          </a:p>
          <a:p>
            <a:pPr lvl="1"/>
            <a:r>
              <a:rPr lang="en-GB" sz="1600" dirty="0"/>
              <a:t>UE is not configured with any positioning measurements,</a:t>
            </a:r>
          </a:p>
          <a:p>
            <a:r>
              <a:rPr lang="en-US" altLang="zh-CN" sz="2000" dirty="0"/>
              <a:t>Then UE: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Stops monitoring neighbor cells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May stop performing NRSRP measurements on anchor carrier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May continue to perform NRSRP measurements only on the non-anchor carrier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May continue to evaluate relaxed monitoring conditions using non-anchor carrier NRSRP measurements and </a:t>
            </a:r>
            <a:r>
              <a:rPr lang="en-US" altLang="zh-CN" sz="1600" dirty="0" err="1"/>
              <a:t>nrs-PowerOffsetNonAnchor</a:t>
            </a:r>
            <a:r>
              <a:rPr lang="en-US" altLang="zh-CN" sz="1600" dirty="0"/>
              <a:t> for translation to their equivalent NRSRP in anchor carrier</a:t>
            </a:r>
          </a:p>
          <a:p>
            <a:pPr marL="685800" lvl="1">
              <a:buFont typeface="Wingdings" panose="05000000000000000000" pitchFamily="2" charset="2"/>
              <a:buChar char="Ø"/>
            </a:pPr>
            <a:r>
              <a:rPr lang="en-US" altLang="zh-CN" sz="1600" dirty="0"/>
              <a:t>Exiting this state will be based on not fulfilling the relaxed conditions in TS 36.304 clause 5.2.4.12. 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5493192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1">
            <a:extLst>
              <a:ext uri="{FF2B5EF4-FFF2-40B4-BE49-F238E27FC236}">
                <a16:creationId xmlns:a16="http://schemas.microsoft.com/office/drawing/2014/main" xmlns="" id="{A75EF2A8-A19F-4F64-8C7E-2525B8E8A3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2800" dirty="0"/>
              <a:t>Multi carrier operation </a:t>
            </a:r>
            <a:br>
              <a:rPr lang="en-US" altLang="zh-CN" sz="2800" dirty="0"/>
            </a:br>
            <a:r>
              <a:rPr lang="en-US" altLang="zh-CN" sz="2800" dirty="0"/>
              <a:t>non-anchor RRM</a:t>
            </a:r>
            <a:endParaRPr lang="zh-CN" altLang="en-US" sz="2800" dirty="0"/>
          </a:p>
        </p:txBody>
      </p:sp>
      <p:sp>
        <p:nvSpPr>
          <p:cNvPr id="4" name="内容占位符 2">
            <a:extLst>
              <a:ext uri="{FF2B5EF4-FFF2-40B4-BE49-F238E27FC236}">
                <a16:creationId xmlns:a16="http://schemas.microsoft.com/office/drawing/2014/main" xmlns="" id="{B084D7AF-DEFD-47ED-B94C-F40A214A63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23317"/>
            <a:ext cx="8229600" cy="4525963"/>
          </a:xfrm>
        </p:spPr>
        <p:txBody>
          <a:bodyPr/>
          <a:lstStyle/>
          <a:p>
            <a:pPr>
              <a:buFont typeface="Wingdings" panose="05000000000000000000" pitchFamily="2" charset="2"/>
              <a:buChar char="n"/>
            </a:pPr>
            <a:r>
              <a:rPr lang="en-GB" altLang="zh-CN" sz="2000" dirty="0" smtClean="0"/>
              <a:t>Issue </a:t>
            </a:r>
            <a:r>
              <a:rPr lang="en-GB" altLang="zh-CN" sz="2000" dirty="0"/>
              <a:t>1</a:t>
            </a:r>
            <a:r>
              <a:rPr lang="en-GB" altLang="zh-CN" sz="2000" dirty="0" smtClean="0"/>
              <a:t>:</a:t>
            </a:r>
          </a:p>
          <a:p>
            <a:r>
              <a:rPr lang="en-GB" altLang="zh-CN" sz="2000" dirty="0"/>
              <a:t>For the sparse PO case, there are sufficient number of NRS </a:t>
            </a:r>
            <a:r>
              <a:rPr lang="en-GB" altLang="zh-CN" sz="2000" dirty="0" err="1"/>
              <a:t>subframes</a:t>
            </a:r>
            <a:r>
              <a:rPr lang="en-GB" altLang="zh-CN" sz="2000" dirty="0"/>
              <a:t> available for performing NRSRP measurement on the non-anchor carrier. </a:t>
            </a:r>
            <a:endParaRPr lang="en-GB" altLang="zh-CN" sz="2000" dirty="0"/>
          </a:p>
          <a:p>
            <a:r>
              <a:rPr lang="en-GB" altLang="zh-CN" sz="2000" dirty="0"/>
              <a:t>In the non-sparse PO case, the feasibility of conducting serving cell NRSRP measurement is FFS once further agreement has been reached with regard to N and M configurations in RAN1,</a:t>
            </a:r>
          </a:p>
          <a:p>
            <a:pPr marL="342000" indent="0">
              <a:buNone/>
            </a:pPr>
            <a:r>
              <a:rPr lang="en-GB" altLang="zh-CN" sz="2000" dirty="0"/>
              <a:t>where N= number of NRS </a:t>
            </a:r>
            <a:r>
              <a:rPr lang="en-GB" altLang="zh-CN" sz="2000" dirty="0" err="1"/>
              <a:t>subframes</a:t>
            </a:r>
            <a:r>
              <a:rPr lang="en-GB" altLang="zh-CN" sz="2000" dirty="0"/>
              <a:t> starting from the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containing the PO, i.e., within the NPDCCH search space</a:t>
            </a:r>
            <a:r>
              <a:rPr lang="en-US" altLang="zh-CN" sz="2000" dirty="0"/>
              <a:t>, and </a:t>
            </a:r>
            <a:r>
              <a:rPr lang="en-GB" altLang="zh-CN" sz="2000" dirty="0"/>
              <a:t>M= number of NRS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before the </a:t>
            </a:r>
            <a:r>
              <a:rPr lang="en-GB" altLang="zh-CN" sz="2000" dirty="0" err="1"/>
              <a:t>subframe</a:t>
            </a:r>
            <a:r>
              <a:rPr lang="en-GB" altLang="zh-CN" sz="2000" dirty="0"/>
              <a:t> containing the PO.</a:t>
            </a:r>
            <a:endParaRPr lang="zh-CN" altLang="zh-CN" sz="2000" dirty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zh-CN" sz="2000" dirty="0"/>
              <a:t>Issue 2:</a:t>
            </a:r>
          </a:p>
          <a:p>
            <a:pPr lvl="0"/>
            <a:r>
              <a:rPr lang="en-GB" altLang="zh-CN" sz="2000" dirty="0"/>
              <a:t>Filtering the samples from anchor and non-anchor carriers is </a:t>
            </a:r>
            <a:r>
              <a:rPr lang="en-GB" altLang="zh-CN" sz="2000" dirty="0" smtClean="0"/>
              <a:t>FFS</a:t>
            </a: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9876314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A7AC0C743A294CADF60F661720E3E6" ma:contentTypeVersion="11" ma:contentTypeDescription="Create a new document." ma:contentTypeScope="" ma:versionID="99f6751dbc8f6c9db939c24aed21b85c">
  <xsd:schema xmlns:xsd="http://www.w3.org/2001/XMLSchema" xmlns:xs="http://www.w3.org/2001/XMLSchema" xmlns:p="http://schemas.microsoft.com/office/2006/metadata/properties" xmlns:ns3="db33437f-65a5-48c5-b537-19efd290f967" xmlns:ns4="6f846979-0e6f-42ff-8b87-e1893efeda99" targetNamespace="http://schemas.microsoft.com/office/2006/metadata/properties" ma:root="true" ma:fieldsID="97a570d36a9bfe7447b480bcbafe877e" ns3:_="" ns4:_="">
    <xsd:import namespace="db33437f-65a5-48c5-b537-19efd290f967"/>
    <xsd:import namespace="6f846979-0e6f-42ff-8b87-e1893efeda99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DateTaken" minOccurs="0"/>
                <xsd:element ref="ns4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b33437f-65a5-48c5-b537-19efd290f967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description="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description="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f846979-0e6f-42ff-8b87-e1893efeda9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116A6EE-9C71-4CA8-B83C-FAA2FE0E539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A67E680D-AC5B-4E66-8A1E-AB2F09A6ED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b33437f-65a5-48c5-b537-19efd290f967"/>
    <ds:schemaRef ds:uri="6f846979-0e6f-42ff-8b87-e1893efeda9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EC8B4B51-588A-4193-AB4E-12963BE166E2}">
  <ds:schemaRefs>
    <ds:schemaRef ds:uri="http://schemas.microsoft.com/office/infopath/2007/PartnerControls"/>
    <ds:schemaRef ds:uri="db33437f-65a5-48c5-b537-19efd290f967"/>
    <ds:schemaRef ds:uri="http://purl.org/dc/terms/"/>
    <ds:schemaRef ds:uri="http://schemas.microsoft.com/office/2006/documentManagement/types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6f846979-0e6f-42ff-8b87-e1893efeda99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2930</TotalTime>
  <Words>370</Words>
  <Application>Microsoft Office PowerPoint</Application>
  <PresentationFormat>全屏显示(4:3)</PresentationFormat>
  <Paragraphs>32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1" baseType="lpstr">
      <vt:lpstr>Arial Unicode MS</vt:lpstr>
      <vt:lpstr>宋体</vt:lpstr>
      <vt:lpstr>Arial</vt:lpstr>
      <vt:lpstr>Calibri</vt:lpstr>
      <vt:lpstr>Wingdings</vt:lpstr>
      <vt:lpstr>Office 主题</vt:lpstr>
      <vt:lpstr>3GPP TSG-RAN WG4 Meeting #92bis Chongqing, China, 14th – 18th October 2019</vt:lpstr>
      <vt:lpstr>Wake-up signal</vt:lpstr>
      <vt:lpstr>Preconfigured UL resource </vt:lpstr>
      <vt:lpstr>Multi carrier operation  non-anchor RRM</vt:lpstr>
      <vt:lpstr>Multi carrier operation  non-anchor RRM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</dc:title>
  <dc:creator>Huawei</dc:creator>
  <cp:lastModifiedBy>shenzhongyi (A)</cp:lastModifiedBy>
  <cp:revision>226</cp:revision>
  <dcterms:created xsi:type="dcterms:W3CDTF">2016-01-12T08:39:50Z</dcterms:created>
  <dcterms:modified xsi:type="dcterms:W3CDTF">2019-10-18T05:23:18Z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(3)HrV7+cMsqR3XSPGU3Tb8IAfq0G7VySeIUAYqOKhb9WyoJzcpdZYKMXmS0KtEgaLwlr2H1r52
Fx5G/PqPDDZzjgxWQFgT5cAeQknlXTQ0alfNcAHhNGcnUiA6ED0HkMIgZv8j5Gqoj9YbEtdR
Ht00kay4vqMnfyi9AXQPkX6QJE3Ouhp5zYtjCf3wg84TCJ3i+eAJIVf3TVTTiwT+X4k4JB1x
behILHCGyLR9cqp2Jq</vt:lpwstr>
  </property>
  <property fmtid="{D5CDD505-2E9C-101B-9397-08002B2CF9AE}" pid="3" name="_2015_ms_pID_7253431">
    <vt:lpwstr>3pBAlfMf7E1JcviwGeKSBzZ+0hg+kCsaM7McMNzhmKSK6B9L09TK0R
3WCxQGBy90QcOE0pUpjDgte6tqig4Tpgi8UneSg+2e331XC9hFVt5ZZqs8hQpPTL/oeKRpdS
/uvd1uUY+ifKyQ9vCgd2jT3jk4hioJs1SdSXyfXWoKp5xwcmR/0y51RdxExQ2ktca/COk465
RKHGBllIh8LmSWp+cnmeY/9T5KCSetYyn7nl</vt:lpwstr>
  </property>
  <property fmtid="{D5CDD505-2E9C-101B-9397-08002B2CF9AE}" pid="4" name="_2015_ms_pID_7253432">
    <vt:lpwstr>qDcZJu5UKLFvP/T2ZbUBdrcUYUvGFcP9c54W
e4atNP/FMePYmnTB2BP/oBskzGrEks21J0biPP92NgCZ2IUfsQo=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1568596764</vt:lpwstr>
  </property>
  <property fmtid="{D5CDD505-2E9C-101B-9397-08002B2CF9AE}" pid="9" name="ContentTypeId">
    <vt:lpwstr>0x0101003AA7AC0C743A294CADF60F661720E3E6</vt:lpwstr>
  </property>
</Properties>
</file>