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65" r:id="rId5"/>
    <p:sldId id="269" r:id="rId6"/>
    <p:sldId id="273" r:id="rId7"/>
    <p:sldId id="274" r:id="rId8"/>
    <p:sldId id="270" r:id="rId9"/>
    <p:sldId id="266" r:id="rId10"/>
    <p:sldId id="272" r:id="rId11"/>
    <p:sldId id="271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/>
              <a:t>3GPP TSG-RAN WG4 Meeting  #</a:t>
            </a:r>
            <a:r>
              <a:rPr lang="en-US" altLang="zh-CN" b="1" dirty="0"/>
              <a:t>92Bis</a:t>
            </a:r>
            <a:r>
              <a:rPr lang="en-GB" altLang="zh-CN" b="1" dirty="0"/>
              <a:t>	                                                      R4-1912781</a:t>
            </a:r>
            <a:endParaRPr lang="en-US" altLang="zh-CN" b="1" dirty="0"/>
          </a:p>
          <a:p>
            <a:r>
              <a:rPr lang="en-US" altLang="zh-CN" b="1" dirty="0"/>
              <a:t>Chongqing, China, 14th – 18th Oct, 2019</a:t>
            </a:r>
            <a:endParaRPr lang="zh-CN" altLang="zh-CN" dirty="0"/>
          </a:p>
          <a:p>
            <a:pPr hangingPunct="0"/>
            <a:r>
              <a:rPr lang="en-GB" altLang="zh-CN" b="1" dirty="0"/>
              <a:t>Agenda Item: 8.17.1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RRM </a:t>
            </a:r>
            <a:r>
              <a:rPr lang="en-US" altLang="zh-CN" sz="4800" noProof="0" dirty="0">
                <a:latin typeface="+mj-lt"/>
                <a:ea typeface="+mj-ea"/>
                <a:cs typeface="+mj-cs"/>
              </a:rPr>
              <a:t>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2" indent="-342900"/>
            <a:r>
              <a:rPr lang="en-US" altLang="zh-CN" sz="2800" dirty="0" smtClean="0"/>
              <a:t>Signaling</a:t>
            </a:r>
          </a:p>
          <a:p>
            <a:pPr marL="800100" lvl="3" indent="-342900"/>
            <a:r>
              <a:rPr lang="en-US" altLang="zh-CN" sz="2800" dirty="0" smtClean="0"/>
              <a:t>Introduce </a:t>
            </a:r>
            <a:r>
              <a:rPr lang="en-US" altLang="zh-CN" sz="2800" dirty="0"/>
              <a:t>network flag </a:t>
            </a:r>
            <a:r>
              <a:rPr lang="en-US" altLang="zh-CN" sz="2800" dirty="0" smtClean="0"/>
              <a:t>on the </a:t>
            </a:r>
            <a:r>
              <a:rPr lang="en-US" altLang="zh-CN" sz="2800" dirty="0"/>
              <a:t>RRM enhancement </a:t>
            </a:r>
            <a:r>
              <a:rPr lang="en-US" altLang="zh-CN" sz="2800" dirty="0" smtClean="0"/>
              <a:t>on </a:t>
            </a:r>
            <a:r>
              <a:rPr lang="en-US" altLang="zh-CN" sz="2800" dirty="0"/>
              <a:t>NR high speed scenario</a:t>
            </a:r>
          </a:p>
          <a:p>
            <a:pPr marL="800100" lvl="3" indent="-342900"/>
            <a:r>
              <a:rPr lang="en-US" altLang="zh-CN" sz="2800" dirty="0"/>
              <a:t>Introduce UE capability on RRM enhancement </a:t>
            </a:r>
            <a:r>
              <a:rPr lang="en-US" altLang="zh-CN" sz="2800" dirty="0" smtClean="0"/>
              <a:t>on NR </a:t>
            </a:r>
            <a:r>
              <a:rPr lang="en-US" altLang="zh-CN" sz="2800" dirty="0"/>
              <a:t>high speed scenario</a:t>
            </a:r>
          </a:p>
          <a:p>
            <a:pPr marL="800100" lvl="3" indent="-342900"/>
            <a:r>
              <a:rPr lang="en-US" altLang="zh-CN" sz="2800" dirty="0"/>
              <a:t>FFS on the details of the signaling</a:t>
            </a:r>
          </a:p>
          <a:p>
            <a:pPr marL="1257300" lvl="4" indent="-342900"/>
            <a:r>
              <a:rPr lang="en-US" altLang="zh-CN" sz="2800" dirty="0"/>
              <a:t>Whether signaling should be differentiated for different mobility scenarios (350km/h, 500km/h)</a:t>
            </a:r>
            <a:endParaRPr lang="zh-CN" altLang="zh-CN" sz="2800" dirty="0"/>
          </a:p>
          <a:p>
            <a:pPr marL="800100" lvl="3" indent="-342900"/>
            <a:endParaRPr lang="zh-CN" altLang="zh-CN" sz="2800" dirty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6816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</a:t>
            </a:r>
            <a:endParaRPr lang="zh-CN" alt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23528" y="1700808"/>
            <a:ext cx="8229600" cy="2908920"/>
          </a:xfrm>
        </p:spPr>
        <p:txBody>
          <a:bodyPr>
            <a:noAutofit/>
          </a:bodyPr>
          <a:lstStyle/>
          <a:p>
            <a:pPr marL="400050" lvl="2" indent="0">
              <a:buNone/>
            </a:pPr>
            <a:r>
              <a:rPr lang="en-US" altLang="zh-CN" sz="2800" dirty="0" smtClean="0"/>
              <a:t>RAN4 identifies feasible configurations for the enhancement on cell reselection, cell identification delay in connected mode, RLM, beam management, inter-RAT measurement, while conducting the evaluation </a:t>
            </a:r>
            <a:r>
              <a:rPr lang="en-US" altLang="zh-CN" sz="2800" dirty="0"/>
              <a:t>and analysis </a:t>
            </a:r>
            <a:r>
              <a:rPr lang="en-US" altLang="zh-CN" sz="2800" dirty="0" smtClean="0"/>
              <a:t>with respect to:</a:t>
            </a:r>
            <a:endParaRPr lang="en-US" altLang="zh-CN" sz="2800" dirty="0"/>
          </a:p>
          <a:p>
            <a:pPr lvl="2"/>
            <a:r>
              <a:rPr lang="en-GB" altLang="zh-CN" sz="2800" dirty="0" smtClean="0"/>
              <a:t>Feasible </a:t>
            </a:r>
            <a:r>
              <a:rPr lang="en-GB" altLang="zh-CN" sz="2800" dirty="0"/>
              <a:t>SMTC period</a:t>
            </a:r>
          </a:p>
          <a:p>
            <a:pPr lvl="2"/>
            <a:r>
              <a:rPr lang="en-GB" altLang="zh-CN" sz="2800" dirty="0"/>
              <a:t>Feasible DRX </a:t>
            </a:r>
            <a:r>
              <a:rPr lang="en-GB" altLang="zh-CN" sz="2800" dirty="0" smtClean="0"/>
              <a:t>cycle (e.g., 2.56 sec)</a:t>
            </a:r>
            <a:endParaRPr lang="en-GB" altLang="zh-CN" sz="2800" dirty="0"/>
          </a:p>
          <a:p>
            <a:pPr lvl="2"/>
            <a:r>
              <a:rPr lang="en-US" altLang="zh-CN" sz="2800" dirty="0" smtClean="0"/>
              <a:t>Number </a:t>
            </a:r>
            <a:r>
              <a:rPr lang="en-US" altLang="zh-CN" sz="2800" dirty="0"/>
              <a:t>of DL </a:t>
            </a:r>
            <a:r>
              <a:rPr lang="en-US" altLang="zh-CN" sz="2800" dirty="0" smtClean="0"/>
              <a:t>beams per RRH</a:t>
            </a:r>
          </a:p>
          <a:p>
            <a:pPr lvl="2"/>
            <a:endParaRPr lang="zh-CN" altLang="zh-CN" sz="2800" dirty="0"/>
          </a:p>
          <a:p>
            <a:pPr lvl="2"/>
            <a:endParaRPr lang="en-US" altLang="zh-CN" sz="2800" dirty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12662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844824"/>
            <a:ext cx="8280920" cy="2304256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EN-DC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sz="2800" dirty="0"/>
              <a:t> for LTE </a:t>
            </a:r>
            <a:r>
              <a:rPr lang="en-US" altLang="zh-CN" sz="2800" dirty="0" err="1"/>
              <a:t>PCell</a:t>
            </a:r>
            <a:r>
              <a:rPr lang="en-US" altLang="zh-CN" sz="2800" dirty="0"/>
              <a:t> of EN-DC, the RRM enhanced requirements specified in Rel-16 LTE HST WI can be reused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8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2572" y="44624"/>
            <a:ext cx="8229600" cy="1143000"/>
          </a:xfrm>
        </p:spPr>
        <p:txBody>
          <a:bodyPr/>
          <a:lstStyle/>
          <a:p>
            <a:r>
              <a:rPr lang="en-US" altLang="zh-CN" dirty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0859" y="1268760"/>
            <a:ext cx="8229600" cy="5112568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Cell re-selection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sz="2800" dirty="0"/>
              <a:t>the intra-frequency cell reselection requirements need to be enhanced to support high speed scenario</a:t>
            </a:r>
          </a:p>
          <a:p>
            <a:pPr marL="400050" lvl="2" indent="0">
              <a:buNone/>
            </a:pPr>
            <a:endParaRPr lang="en-GB" altLang="zh-CN" sz="28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GB" altLang="zh-CN" sz="2800" dirty="0"/>
              <a:t>The candidate solution to enhance the intra-frequency cell reselection </a:t>
            </a:r>
          </a:p>
          <a:p>
            <a:pPr marL="1314450" lvl="3" indent="-457200">
              <a:buFont typeface="Arial" panose="020B0604020202020204" pitchFamily="34" charset="0"/>
              <a:buChar char="•"/>
            </a:pPr>
            <a:r>
              <a:rPr lang="en-GB" altLang="zh-CN" sz="2800" dirty="0"/>
              <a:t>Option 1: Cell re-selection requirements specified in Rel-16 LTE HST WI </a:t>
            </a:r>
            <a:r>
              <a:rPr lang="en-GB" altLang="zh-CN" sz="2800" dirty="0" smtClean="0"/>
              <a:t>can be considered for </a:t>
            </a:r>
            <a:r>
              <a:rPr lang="en-GB" altLang="zh-CN" sz="2800" dirty="0"/>
              <a:t>NR HST</a:t>
            </a:r>
          </a:p>
          <a:p>
            <a:pPr marL="1314450" lvl="3" indent="-457200">
              <a:buFont typeface="Arial" panose="020B0604020202020204" pitchFamily="34" charset="0"/>
              <a:buChar char="•"/>
            </a:pPr>
            <a:r>
              <a:rPr lang="en-GB" altLang="zh-CN" sz="2800" dirty="0"/>
              <a:t>Other options are not precluded</a:t>
            </a:r>
          </a:p>
          <a:p>
            <a:pPr marL="1200150" lvl="3" indent="-342900">
              <a:buFont typeface="Wingdings" panose="05000000000000000000" pitchFamily="2" charset="2"/>
              <a:buChar char="ü"/>
            </a:pPr>
            <a:endParaRPr lang="en-GB" altLang="zh-CN" sz="2800" dirty="0"/>
          </a:p>
          <a:p>
            <a:pPr marL="1200150" lvl="3" indent="-342900">
              <a:buFont typeface="Wingdings" panose="05000000000000000000" pitchFamily="2" charset="2"/>
              <a:buChar char="ü"/>
            </a:pPr>
            <a:endParaRPr lang="en-GB" altLang="zh-CN" sz="2800" dirty="0"/>
          </a:p>
          <a:p>
            <a:pPr marL="400050" lvl="2" indent="0">
              <a:buNone/>
            </a:pPr>
            <a:endParaRPr lang="en-US" altLang="zh-CN" sz="28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8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87063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2304256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Cell </a:t>
            </a:r>
            <a:r>
              <a:rPr lang="en-US" altLang="zh-CN" sz="2800" dirty="0"/>
              <a:t>identification delay (PSS/SSS detection delay, measurement delay, SSB index reading delay) in connected state for non-DRX case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sz="2800" dirty="0"/>
              <a:t>Option 1: no enhancement is needed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sz="2800" dirty="0"/>
              <a:t>Option 2: need to enhance </a:t>
            </a:r>
          </a:p>
          <a:p>
            <a:pPr marL="0" lvl="1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5466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2304256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Cell identification delay (PSS/SSS detection delay, measurement delay, SSB index reading delay) in connected state for DRX case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sz="2800" dirty="0"/>
              <a:t>Option 1: </a:t>
            </a:r>
            <a:r>
              <a:rPr lang="en-GB" altLang="zh-CN" sz="2800" dirty="0"/>
              <a:t>reuse Rel-15 cell identification delay requirements 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sz="2800" dirty="0"/>
              <a:t>Option 2: </a:t>
            </a:r>
            <a:r>
              <a:rPr lang="en-GB" altLang="zh-CN" sz="2800" dirty="0"/>
              <a:t>intra frequency DRX measurement period is enhanced to 3 samples without any 1.5x relaxation factor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GB" altLang="zh-CN" sz="2800" dirty="0"/>
              <a:t>Other options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1639360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RLM</a:t>
            </a:r>
          </a:p>
          <a:p>
            <a:pPr lvl="1"/>
            <a:r>
              <a:rPr lang="en-US" altLang="zh-CN" dirty="0"/>
              <a:t>Option 1: Rel-15 </a:t>
            </a:r>
            <a:r>
              <a:rPr lang="en-US" altLang="zh-CN" dirty="0" smtClean="0"/>
              <a:t>RLM requirements can </a:t>
            </a:r>
            <a:r>
              <a:rPr lang="en-US" altLang="zh-CN" dirty="0"/>
              <a:t>be reused for NR HST </a:t>
            </a:r>
            <a:endParaRPr lang="en-US" altLang="zh-CN" dirty="0" smtClean="0"/>
          </a:p>
          <a:p>
            <a:pPr lvl="1"/>
            <a:r>
              <a:rPr lang="en-GB" altLang="zh-CN" dirty="0" smtClean="0"/>
              <a:t>Other </a:t>
            </a:r>
            <a:r>
              <a:rPr lang="en-GB" altLang="zh-CN" dirty="0"/>
              <a:t>options are not precluded</a:t>
            </a:r>
            <a:endParaRPr lang="zh-CN" altLang="en-US" dirty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46377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800" dirty="0" smtClean="0"/>
              <a:t>SSB based Beam management</a:t>
            </a:r>
          </a:p>
          <a:p>
            <a:pPr lvl="1"/>
            <a:r>
              <a:rPr lang="en-US" altLang="zh-CN" dirty="0"/>
              <a:t>Option 1: Rel-15 beam management requirements(LI-RSRP, CBD, BFD) </a:t>
            </a:r>
            <a:r>
              <a:rPr lang="en-US" altLang="zh-CN" dirty="0" smtClean="0"/>
              <a:t>can </a:t>
            </a:r>
            <a:r>
              <a:rPr lang="en-US" altLang="zh-CN" dirty="0"/>
              <a:t>be reused for NR </a:t>
            </a:r>
            <a:r>
              <a:rPr lang="en-US" altLang="zh-CN" dirty="0" smtClean="0"/>
              <a:t>HST</a:t>
            </a:r>
          </a:p>
          <a:p>
            <a:pPr lvl="1"/>
            <a:r>
              <a:rPr lang="en-US" altLang="zh-CN" dirty="0"/>
              <a:t>Other options are not </a:t>
            </a:r>
            <a:r>
              <a:rPr lang="en-US" altLang="zh-CN" dirty="0" smtClean="0"/>
              <a:t>precluded</a:t>
            </a:r>
          </a:p>
          <a:p>
            <a:r>
              <a:rPr lang="en-US" altLang="zh-CN" sz="2800" dirty="0"/>
              <a:t>CSI-RS based Beam </a:t>
            </a:r>
            <a:r>
              <a:rPr lang="en-US" altLang="zh-CN" sz="2800" dirty="0" smtClean="0"/>
              <a:t>management</a:t>
            </a:r>
          </a:p>
          <a:p>
            <a:pPr lvl="1"/>
            <a:r>
              <a:rPr lang="en-US" altLang="zh-CN" dirty="0" smtClean="0"/>
              <a:t>Option 1: </a:t>
            </a:r>
            <a:r>
              <a:rPr lang="en-US" altLang="zh-CN" dirty="0"/>
              <a:t>Rel-15 beam management requirements(LI-RSRP, CBD, BFD) </a:t>
            </a:r>
            <a:r>
              <a:rPr lang="en-US" altLang="zh-CN" dirty="0" smtClean="0"/>
              <a:t>can </a:t>
            </a:r>
            <a:r>
              <a:rPr lang="en-US" altLang="zh-CN" dirty="0"/>
              <a:t>be reused for NR HST</a:t>
            </a:r>
          </a:p>
          <a:p>
            <a:pPr lvl="1"/>
            <a:r>
              <a:rPr lang="en-US" altLang="zh-CN" dirty="0"/>
              <a:t>Other options are not precluded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831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Agreements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UL timing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altLang="zh-CN" dirty="0"/>
              <a:t>Reuse the existing UE transmit timing requirements defined in section 7.1 of TS 38.133 for the UE speed of up to 500 km/h</a:t>
            </a:r>
            <a:endParaRPr lang="zh-CN" altLang="zh-CN" dirty="0"/>
          </a:p>
          <a:p>
            <a:endParaRPr lang="en-US" altLang="zh-CN" sz="2800" dirty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93457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-8618"/>
            <a:ext cx="8229600" cy="1143000"/>
          </a:xfrm>
        </p:spPr>
        <p:txBody>
          <a:bodyPr/>
          <a:lstStyle/>
          <a:p>
            <a:r>
              <a:rPr lang="en-US" altLang="zh-CN" dirty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412776"/>
            <a:ext cx="8229600" cy="4536504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Inter-RAT measurement</a:t>
            </a:r>
          </a:p>
          <a:p>
            <a:pPr lvl="1" hangingPunct="0"/>
            <a:r>
              <a:rPr lang="en-GB" altLang="zh-CN" dirty="0"/>
              <a:t>Option 1: both NR inter-RAT measurement before EN-DC and LTE inter-RAT measurement for SA need to be enhanced</a:t>
            </a:r>
            <a:endParaRPr lang="zh-CN" altLang="zh-CN" dirty="0"/>
          </a:p>
          <a:p>
            <a:pPr lvl="1"/>
            <a:r>
              <a:rPr lang="en-US" altLang="zh-CN" dirty="0"/>
              <a:t>Option 2: other options are not precluded</a:t>
            </a:r>
            <a:endParaRPr lang="zh-CN" altLang="zh-CN" dirty="0"/>
          </a:p>
          <a:p>
            <a:pPr lvl="1"/>
            <a:r>
              <a:rPr lang="en-US" altLang="zh-CN" dirty="0"/>
              <a:t>If the enhancement on inter-RAT measurement is introduced, FFS on UE capabilities for inter-RAT measurements</a:t>
            </a:r>
            <a:endParaRPr lang="zh-CN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57029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</TotalTime>
  <Words>422</Words>
  <Application>Microsoft Office PowerPoint</Application>
  <PresentationFormat>全屏显示(4:3)</PresentationFormat>
  <Paragraphs>58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宋体</vt:lpstr>
      <vt:lpstr>Arial</vt:lpstr>
      <vt:lpstr>Calibri</vt:lpstr>
      <vt:lpstr>Wingdings</vt:lpstr>
      <vt:lpstr>Office 主题</vt:lpstr>
      <vt:lpstr>PowerPoint 演示文稿</vt:lpstr>
      <vt:lpstr>Agreements </vt:lpstr>
      <vt:lpstr>Agreements </vt:lpstr>
      <vt:lpstr>Agreements </vt:lpstr>
      <vt:lpstr>Agreements </vt:lpstr>
      <vt:lpstr>Agreement </vt:lpstr>
      <vt:lpstr>Agreement</vt:lpstr>
      <vt:lpstr>Agreements</vt:lpstr>
      <vt:lpstr>Agreements </vt:lpstr>
      <vt:lpstr>Agreement</vt:lpstr>
      <vt:lpstr>Agreement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陈晶晶</cp:lastModifiedBy>
  <cp:revision>110</cp:revision>
  <dcterms:created xsi:type="dcterms:W3CDTF">2018-01-09T09:10:37Z</dcterms:created>
  <dcterms:modified xsi:type="dcterms:W3CDTF">2019-10-18T03:35:56Z</dcterms:modified>
</cp:coreProperties>
</file>