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9" r:id="rId3"/>
    <p:sldId id="293" r:id="rId4"/>
    <p:sldId id="290" r:id="rId5"/>
    <p:sldId id="289" r:id="rId6"/>
    <p:sldId id="284" r:id="rId7"/>
    <p:sldId id="271" r:id="rId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56" autoAdjust="0"/>
    <p:restoredTop sz="92308" autoAdjust="0"/>
  </p:normalViewPr>
  <p:slideViewPr>
    <p:cSldViewPr snapToGrid="0">
      <p:cViewPr varScale="1">
        <p:scale>
          <a:sx n="69" d="100"/>
          <a:sy n="69" d="100"/>
        </p:scale>
        <p:origin x="73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D9EA7F-87DB-4932-A4E9-C69BEBDE6BDA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D66623-53BD-4A81-B5A5-7DE2D0422B2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30129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D66623-53BD-4A81-B5A5-7DE2D0422B21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75311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プレースホルダー 22"/>
          <p:cNvSpPr>
            <a:spLocks noGrp="1"/>
          </p:cNvSpPr>
          <p:nvPr>
            <p:ph type="body" sz="quarter" idx="10" hasCustomPrompt="1"/>
          </p:nvPr>
        </p:nvSpPr>
        <p:spPr>
          <a:xfrm>
            <a:off x="563880" y="316761"/>
            <a:ext cx="8644514" cy="1133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kumimoji="1" lang="en-US" altLang="ja-JP" dirty="0"/>
              <a:t>Header</a:t>
            </a:r>
            <a:endParaRPr kumimoji="1" lang="ja-JP" altLang="en-US" dirty="0"/>
          </a:p>
        </p:txBody>
      </p:sp>
      <p:sp>
        <p:nvSpPr>
          <p:cNvPr id="26" name="テキスト プレースホルダー 25"/>
          <p:cNvSpPr>
            <a:spLocks noGrp="1"/>
          </p:cNvSpPr>
          <p:nvPr>
            <p:ph type="body" sz="quarter" idx="11" hasCustomPrompt="1"/>
          </p:nvPr>
        </p:nvSpPr>
        <p:spPr>
          <a:xfrm>
            <a:off x="9401175" y="317501"/>
            <a:ext cx="2408238" cy="480990"/>
          </a:xfrm>
        </p:spPr>
        <p:txBody>
          <a:bodyPr>
            <a:norm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GB" altLang="ja-JP" sz="2400" b="1" i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R4-190xxxx</a:t>
            </a:r>
            <a:endParaRPr kumimoji="1" lang="ja-JP" altLang="ja-JP" sz="2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7" name="タイトル 26"/>
          <p:cNvSpPr>
            <a:spLocks noGrp="1"/>
          </p:cNvSpPr>
          <p:nvPr>
            <p:ph type="title" hasCustomPrompt="1"/>
          </p:nvPr>
        </p:nvSpPr>
        <p:spPr>
          <a:xfrm>
            <a:off x="563879" y="1635617"/>
            <a:ext cx="11245533" cy="3335628"/>
          </a:xfrm>
        </p:spPr>
        <p:txBody>
          <a:bodyPr>
            <a:noAutofit/>
          </a:bodyPr>
          <a:lstStyle>
            <a:lvl1pPr algn="ctr">
              <a:defRPr sz="7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1" name="テキスト プレースホルダー 30"/>
          <p:cNvSpPr>
            <a:spLocks noGrp="1"/>
          </p:cNvSpPr>
          <p:nvPr>
            <p:ph type="body" sz="quarter" idx="12" hasCustomPrompt="1"/>
          </p:nvPr>
        </p:nvSpPr>
        <p:spPr>
          <a:xfrm>
            <a:off x="563879" y="5061397"/>
            <a:ext cx="11245532" cy="1326523"/>
          </a:xfrm>
        </p:spPr>
        <p:txBody>
          <a:bodyPr>
            <a:noAutofit/>
          </a:bodyPr>
          <a:lstStyle>
            <a:lvl1pPr marL="0" indent="0" algn="ctr">
              <a:buNone/>
              <a:defRPr sz="4000"/>
            </a:lvl1pPr>
          </a:lstStyle>
          <a:p>
            <a:pPr lvl="0"/>
            <a:r>
              <a:rPr kumimoji="1" lang="en-US" altLang="ja-JP" dirty="0"/>
              <a:t>Source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0107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249252"/>
            <a:ext cx="10515600" cy="490707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kumimoji="1" lang="en-US" altLang="ja-JP" dirty="0"/>
              <a:t>1st</a:t>
            </a:r>
            <a:endParaRPr kumimoji="1" lang="ja-JP" altLang="en-US" dirty="0"/>
          </a:p>
          <a:p>
            <a:pPr lvl="1"/>
            <a:r>
              <a:rPr kumimoji="1" lang="en-US" altLang="ja-JP" dirty="0"/>
              <a:t>2nd</a:t>
            </a:r>
            <a:endParaRPr kumimoji="1" lang="ja-JP" altLang="en-US" dirty="0"/>
          </a:p>
          <a:p>
            <a:pPr lvl="2"/>
            <a:r>
              <a:rPr kumimoji="1" lang="en-US" altLang="ja-JP" dirty="0"/>
              <a:t>3rd</a:t>
            </a:r>
            <a:endParaRPr kumimoji="1" lang="ja-JP" altLang="en-US" dirty="0"/>
          </a:p>
          <a:p>
            <a:pPr lvl="3"/>
            <a:r>
              <a:rPr kumimoji="1" lang="en-US" altLang="ja-JP" dirty="0"/>
              <a:t>4th</a:t>
            </a:r>
            <a:endParaRPr kumimoji="1" lang="ja-JP" altLang="en-US" dirty="0"/>
          </a:p>
          <a:p>
            <a:pPr lvl="4"/>
            <a:r>
              <a:rPr kumimoji="1" lang="en-US" altLang="ja-JP" dirty="0"/>
              <a:t>5th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50652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4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41403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4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/>
              <a:t>Reference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210614"/>
            <a:ext cx="10515600" cy="4920311"/>
          </a:xfrm>
        </p:spPr>
        <p:txBody>
          <a:bodyPr/>
          <a:lstStyle>
            <a:lvl1pPr marL="514350" indent="-514350">
              <a:buFont typeface="+mj-lt"/>
              <a:buAutoNum type="arabicPeriod"/>
              <a:defRPr baseline="0"/>
            </a:lvl1pPr>
          </a:lstStyle>
          <a:p>
            <a:pPr lvl="0"/>
            <a:r>
              <a:rPr kumimoji="1" lang="en-US" altLang="ja-JP" dirty="0"/>
              <a:t>Reference 1</a:t>
            </a:r>
          </a:p>
          <a:p>
            <a:pPr lvl="0"/>
            <a:r>
              <a:rPr kumimoji="1" lang="en-US" altLang="ja-JP" dirty="0"/>
              <a:t>Reference 2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75059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5" name="表プレースホルダー 4"/>
          <p:cNvSpPr>
            <a:spLocks noGrp="1"/>
          </p:cNvSpPr>
          <p:nvPr>
            <p:ph type="tbl" sz="quarter" idx="11" hasCustomPrompt="1"/>
          </p:nvPr>
        </p:nvSpPr>
        <p:spPr>
          <a:xfrm>
            <a:off x="838200" y="1931832"/>
            <a:ext cx="10515600" cy="4314512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Table</a:t>
            </a:r>
            <a:endParaRPr kumimoji="1" lang="ja-JP" alt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1365763"/>
            <a:ext cx="10515600" cy="424400"/>
          </a:xfrm>
        </p:spPr>
        <p:txBody>
          <a:bodyPr/>
          <a:lstStyle>
            <a:lvl1pPr marL="0" indent="0" algn="ctr">
              <a:buNone/>
              <a:defRPr baseline="0"/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en-US" altLang="ja-JP" dirty="0"/>
              <a:t>Table name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08620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262130"/>
            <a:ext cx="10515600" cy="49148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ja-JP" dirty="0"/>
              <a:t>1st</a:t>
            </a:r>
          </a:p>
          <a:p>
            <a:pPr lvl="1"/>
            <a:r>
              <a:rPr kumimoji="1" lang="en-US" altLang="ja-JP" dirty="0"/>
              <a:t>2nd</a:t>
            </a:r>
          </a:p>
          <a:p>
            <a:pPr lvl="2"/>
            <a:r>
              <a:rPr kumimoji="1" lang="en-US" altLang="ja-JP" dirty="0"/>
              <a:t>3rd</a:t>
            </a:r>
            <a:endParaRPr kumimoji="1" lang="ja-JP" altLang="en-US" dirty="0"/>
          </a:p>
          <a:p>
            <a:pPr lvl="3"/>
            <a:r>
              <a:rPr kumimoji="1" lang="en-US" altLang="ja-JP" dirty="0"/>
              <a:t>4th</a:t>
            </a:r>
            <a:endParaRPr kumimoji="1" lang="ja-JP" altLang="en-US" dirty="0"/>
          </a:p>
          <a:p>
            <a:pPr lvl="4"/>
            <a:r>
              <a:rPr kumimoji="1" lang="en-US" altLang="ja-JP" dirty="0"/>
              <a:t>5th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2D56F-5F95-451D-A19F-2D421F91B58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6507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2" r:id="rId3"/>
    <p:sldLayoutId id="2147483651" r:id="rId4"/>
    <p:sldLayoutId id="214748365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 baseline="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テキスト プレースホルダー 17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altLang="ja-JP" dirty="0"/>
              <a:t>3GPP TSG-RAN WG4 Meeting #92big</a:t>
            </a:r>
          </a:p>
          <a:p>
            <a:r>
              <a:rPr lang="en-GB" altLang="ja-JP" dirty="0"/>
              <a:t>Chongqing, China, 14</a:t>
            </a:r>
            <a:r>
              <a:rPr lang="en-GB" altLang="ja-JP" baseline="30000" dirty="0"/>
              <a:t>th</a:t>
            </a:r>
            <a:r>
              <a:rPr lang="en-GB" altLang="ja-JP" dirty="0"/>
              <a:t> – 18</a:t>
            </a:r>
            <a:r>
              <a:rPr lang="en-GB" altLang="ja-JP" baseline="30000" dirty="0"/>
              <a:t>th</a:t>
            </a:r>
            <a:r>
              <a:rPr lang="en-GB" altLang="ja-JP" dirty="0"/>
              <a:t>, Oct 2019</a:t>
            </a:r>
            <a:endParaRPr lang="ja-JP" altLang="ja-JP" dirty="0"/>
          </a:p>
          <a:p>
            <a:pPr lvl="0"/>
            <a:r>
              <a:rPr lang="sv-SE" altLang="ja-JP" dirty="0"/>
              <a:t>Agenda item:	7.13.4</a:t>
            </a:r>
            <a:r>
              <a:rPr lang="sv-SE" altLang="ja-JP" dirty="0">
                <a:solidFill>
                  <a:srgbClr val="FF0000"/>
                </a:solidFill>
              </a:rPr>
              <a:t> </a:t>
            </a:r>
            <a:r>
              <a:rPr lang="sv-SE" altLang="ja-JP" dirty="0"/>
              <a:t>[LTE_high_speed_enh2-Perf]</a:t>
            </a:r>
          </a:p>
          <a:p>
            <a:pPr lvl="0"/>
            <a:r>
              <a:rPr lang="en-US" altLang="ja-JP" dirty="0"/>
              <a:t>Document for:	Approval</a:t>
            </a:r>
          </a:p>
        </p:txBody>
      </p:sp>
      <p:sp>
        <p:nvSpPr>
          <p:cNvPr id="21" name="テキスト プレースホルダー 20"/>
          <p:cNvSpPr>
            <a:spLocks noGrp="1"/>
          </p:cNvSpPr>
          <p:nvPr>
            <p:ph type="body" sz="quarter" idx="11"/>
          </p:nvPr>
        </p:nvSpPr>
        <p:spPr>
          <a:xfrm>
            <a:off x="7825839" y="317501"/>
            <a:ext cx="3983574" cy="48099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R4-1912777</a:t>
            </a:r>
            <a:endParaRPr kumimoji="1" lang="ja-JP" altLang="en-US" dirty="0"/>
          </a:p>
        </p:txBody>
      </p:sp>
      <p:sp>
        <p:nvSpPr>
          <p:cNvPr id="20" name="タイトル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4800" dirty="0"/>
              <a:t>Way forward on LTE HST </a:t>
            </a:r>
            <a:br>
              <a:rPr lang="en-US" altLang="ja-JP" sz="4800" dirty="0"/>
            </a:br>
            <a:r>
              <a:rPr lang="en-US" altLang="ja-JP" sz="4800" dirty="0"/>
              <a:t>BS demodulation requirements</a:t>
            </a:r>
            <a:endParaRPr kumimoji="1" lang="ja-JP" altLang="en-US" sz="4800" dirty="0"/>
          </a:p>
        </p:txBody>
      </p:sp>
      <p:sp>
        <p:nvSpPr>
          <p:cNvPr id="22" name="テキスト プレースホルダー 2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ja-JP" sz="3200" dirty="0"/>
              <a:t>NTT DOCOMO, INC</a:t>
            </a:r>
            <a:r>
              <a:rPr lang="en-US" altLang="ja-JP" sz="3200" dirty="0"/>
              <a:t>.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512951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GB" altLang="ja-JP" dirty="0"/>
              <a:t>In RAN#80, the new WI on further performance enhancement in high speed scenario was approved [1].</a:t>
            </a:r>
          </a:p>
          <a:p>
            <a:r>
              <a:rPr lang="en-GB" altLang="ja-JP" dirty="0"/>
              <a:t>In RAN4 #90, the work plan [2] and WF on BS demodulation [3] were approved.</a:t>
            </a:r>
          </a:p>
          <a:p>
            <a:r>
              <a:rPr lang="en-GB" altLang="ja-JP" dirty="0"/>
              <a:t>In RAN4 #90bis, WF on BS demodulation [4] was approved.</a:t>
            </a:r>
          </a:p>
          <a:p>
            <a:r>
              <a:rPr lang="en-GB" altLang="ja-JP" dirty="0"/>
              <a:t>In RAN4 #91, WF on BS demodulation [5] was approved.</a:t>
            </a:r>
          </a:p>
          <a:p>
            <a:r>
              <a:rPr lang="en-GB" altLang="ja-JP" dirty="0"/>
              <a:t>In RAN4 #92, WF on BS demodulation [6] was approved.</a:t>
            </a:r>
          </a:p>
          <a:p>
            <a:r>
              <a:rPr lang="en-GB" altLang="ja-JP" dirty="0"/>
              <a:t>In RAN4 #92bis, BS performance requirements for high speed were discussed based on contributions [7-16]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350332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PUSCH for HST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838200" y="1249251"/>
            <a:ext cx="10515600" cy="5428639"/>
          </a:xfrm>
        </p:spPr>
        <p:txBody>
          <a:bodyPr>
            <a:normAutofit fontScale="92500" lnSpcReduction="20000"/>
          </a:bodyPr>
          <a:lstStyle/>
          <a:p>
            <a:pPr hangingPunct="0"/>
            <a:r>
              <a:rPr lang="en-GB" altLang="ja-JP" dirty="0"/>
              <a:t>Agreement:</a:t>
            </a:r>
          </a:p>
          <a:p>
            <a:pPr lvl="1" hangingPunct="0"/>
            <a:r>
              <a:rPr lang="en-US" altLang="ja-JP" dirty="0" smtClean="0"/>
              <a:t>PUCCH </a:t>
            </a:r>
            <a:r>
              <a:rPr lang="en-US" altLang="ja-JP" dirty="0"/>
              <a:t>format</a:t>
            </a:r>
            <a:endParaRPr lang="ja-JP" altLang="ja-JP" dirty="0"/>
          </a:p>
          <a:p>
            <a:pPr lvl="2"/>
            <a:r>
              <a:rPr lang="en-US" altLang="ja-JP" dirty="0"/>
              <a:t>format </a:t>
            </a:r>
            <a:r>
              <a:rPr lang="en-US" altLang="ja-JP" dirty="0" smtClean="0"/>
              <a:t>2 (BS may use PUCCH format 2 for Doppler tracking) </a:t>
            </a:r>
            <a:endParaRPr lang="en-US" altLang="ja-JP" dirty="0"/>
          </a:p>
          <a:p>
            <a:pPr lvl="1"/>
            <a:r>
              <a:rPr lang="en-US" altLang="ja-JP" dirty="0"/>
              <a:t>maximum Doppler shift</a:t>
            </a:r>
            <a:endParaRPr lang="ja-JP" altLang="ja-JP" dirty="0"/>
          </a:p>
          <a:p>
            <a:pPr lvl="2"/>
            <a:r>
              <a:rPr lang="en-US" altLang="ja-JP" dirty="0"/>
              <a:t>1944Hz</a:t>
            </a:r>
          </a:p>
          <a:p>
            <a:pPr lvl="3"/>
            <a:r>
              <a:rPr lang="en-US" altLang="ja-JP" sz="2100" dirty="0"/>
              <a:t>If </a:t>
            </a:r>
            <a:r>
              <a:rPr lang="en-GB" sz="2100" dirty="0"/>
              <a:t>70%ile of the max. throughput is not achievable with 1944Hz:</a:t>
            </a:r>
            <a:r>
              <a:rPr lang="en-US" altLang="ja-JP" sz="2100" dirty="0"/>
              <a:t> </a:t>
            </a:r>
          </a:p>
          <a:p>
            <a:pPr marL="1371600" lvl="3" indent="0">
              <a:buNone/>
            </a:pPr>
            <a:r>
              <a:rPr lang="en-US" altLang="ja-JP" sz="2100" dirty="0"/>
              <a:t>	</a:t>
            </a:r>
            <a:r>
              <a:rPr lang="en-US" altLang="ja-JP" sz="2100" dirty="0"/>
              <a:t>-Option </a:t>
            </a:r>
            <a:r>
              <a:rPr lang="en-US" altLang="ja-JP" sz="2100" dirty="0"/>
              <a:t>1: fallback to 1750Hz, or </a:t>
            </a:r>
          </a:p>
          <a:p>
            <a:pPr marL="1371600" lvl="3" indent="0">
              <a:buNone/>
            </a:pPr>
            <a:r>
              <a:rPr lang="en-US" altLang="ja-JP" sz="2100" dirty="0"/>
              <a:t>	</a:t>
            </a:r>
            <a:r>
              <a:rPr lang="en-US" altLang="ja-JP" sz="2100" dirty="0"/>
              <a:t>-Option </a:t>
            </a:r>
            <a:r>
              <a:rPr lang="en-US" altLang="ja-JP" sz="2100" dirty="0"/>
              <a:t>2: accept %</a:t>
            </a:r>
            <a:r>
              <a:rPr lang="en-US" altLang="ja-JP" sz="2100" dirty="0" err="1"/>
              <a:t>ile</a:t>
            </a:r>
            <a:r>
              <a:rPr lang="en-US" altLang="ja-JP" sz="2100" dirty="0"/>
              <a:t> of max. throughput lower than 70%ile with 1944Hz </a:t>
            </a:r>
          </a:p>
          <a:p>
            <a:pPr lvl="1" hangingPunct="0"/>
            <a:r>
              <a:rPr lang="en-GB" altLang="ja-JP" dirty="0" smtClean="0"/>
              <a:t>MCS</a:t>
            </a:r>
            <a:endParaRPr lang="ja-JP" altLang="ja-JP" dirty="0"/>
          </a:p>
          <a:p>
            <a:pPr lvl="2"/>
            <a:r>
              <a:rPr lang="en-US" altLang="ja-JP" dirty="0"/>
              <a:t>QPSK 1/3 (MCS 6)</a:t>
            </a:r>
          </a:p>
          <a:p>
            <a:pPr lvl="1"/>
            <a:r>
              <a:rPr lang="en-US" altLang="ja-JP" dirty="0"/>
              <a:t>Antenna configuration</a:t>
            </a:r>
          </a:p>
          <a:p>
            <a:pPr lvl="2"/>
            <a:r>
              <a:rPr lang="en-US" altLang="ja-JP" dirty="0" smtClean="0"/>
              <a:t>1x1 </a:t>
            </a:r>
            <a:r>
              <a:rPr lang="en-US" altLang="ja-JP" dirty="0"/>
              <a:t>for tunnel and 1x2 for open space 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CBW</a:t>
            </a:r>
            <a:endParaRPr lang="en-US" altLang="ja-JP" dirty="0"/>
          </a:p>
          <a:p>
            <a:pPr lvl="2"/>
            <a:r>
              <a:rPr lang="en-GB" altLang="ja-JP" dirty="0" smtClean="0"/>
              <a:t>1.4/3/5/10/15/20 MHz</a:t>
            </a:r>
            <a:endParaRPr lang="ja-JP" altLang="ja-JP" sz="1800" strike="sngStrike" dirty="0">
              <a:solidFill>
                <a:srgbClr val="FF0000"/>
              </a:solidFill>
              <a:ea typeface="ＭＳ 明朝" panose="02020609040205080304" pitchFamily="17" charset="-128"/>
              <a:cs typeface="Times New Roman" panose="02020603050405020304" pitchFamily="18" charset="0"/>
            </a:endParaRPr>
          </a:p>
          <a:p>
            <a:pPr lvl="1"/>
            <a:r>
              <a:rPr lang="en-US" altLang="ja-JP" dirty="0"/>
              <a:t>Test metric</a:t>
            </a:r>
          </a:p>
          <a:p>
            <a:pPr lvl="2"/>
            <a:r>
              <a:rPr lang="en-US" altLang="ja-JP" dirty="0" smtClean="0"/>
              <a:t>Both </a:t>
            </a:r>
            <a:r>
              <a:rPr lang="en-US" altLang="ja-JP" dirty="0"/>
              <a:t>30% and 70% of the maximum throughput</a:t>
            </a:r>
            <a:r>
              <a:rPr lang="en-GB" altLang="ja-JP" dirty="0"/>
              <a:t> </a:t>
            </a:r>
            <a:endParaRPr lang="en-GB" altLang="ja-JP" dirty="0" smtClean="0"/>
          </a:p>
          <a:p>
            <a:pPr lvl="1"/>
            <a:r>
              <a:rPr lang="en-US" altLang="ja-JP" dirty="0"/>
              <a:t>Companies </a:t>
            </a:r>
            <a:r>
              <a:rPr lang="en-US" altLang="ja-JP" dirty="0"/>
              <a:t>are encouraged to provide the simulation result with Doppler=1944Hz in RAN4#93. Companies may also provide the simulation results with Doppler=1750Hz.</a:t>
            </a:r>
            <a:endParaRPr lang="ja-JP" altLang="ja-JP" dirty="0"/>
          </a:p>
          <a:p>
            <a:pPr lvl="2"/>
            <a:endParaRPr lang="ja-JP" altLang="ja-JP" dirty="0"/>
          </a:p>
          <a:p>
            <a:pPr lvl="2"/>
            <a:endParaRPr kumimoji="1" lang="en-US" altLang="ja-JP" dirty="0"/>
          </a:p>
          <a:p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9771080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PUSCH for HST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ja-JP" dirty="0"/>
              <a:t>Agreement: </a:t>
            </a:r>
            <a:r>
              <a:rPr lang="en-US" altLang="ja-JP" dirty="0"/>
              <a:t>Introduce the following HST scenarios</a:t>
            </a:r>
          </a:p>
          <a:p>
            <a:endParaRPr kumimoji="1" lang="ja-JP" altLang="en-US" dirty="0"/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0299681"/>
              </p:ext>
            </p:extLst>
          </p:nvPr>
        </p:nvGraphicFramePr>
        <p:xfrm>
          <a:off x="1254642" y="2012980"/>
          <a:ext cx="10175358" cy="3558410"/>
        </p:xfrm>
        <a:graphic>
          <a:graphicData uri="http://schemas.openxmlformats.org/drawingml/2006/table">
            <a:tbl>
              <a:tblPr/>
              <a:tblGrid>
                <a:gridCol w="1717852">
                  <a:extLst>
                    <a:ext uri="{9D8B030D-6E8A-4147-A177-3AD203B41FA5}">
                      <a16:colId xmlns:a16="http://schemas.microsoft.com/office/drawing/2014/main" val="592658504"/>
                    </a:ext>
                  </a:extLst>
                </a:gridCol>
                <a:gridCol w="4228753">
                  <a:extLst>
                    <a:ext uri="{9D8B030D-6E8A-4147-A177-3AD203B41FA5}">
                      <a16:colId xmlns:a16="http://schemas.microsoft.com/office/drawing/2014/main" val="3346653894"/>
                    </a:ext>
                  </a:extLst>
                </a:gridCol>
                <a:gridCol w="4228753">
                  <a:extLst>
                    <a:ext uri="{9D8B030D-6E8A-4147-A177-3AD203B41FA5}">
                      <a16:colId xmlns:a16="http://schemas.microsoft.com/office/drawing/2014/main" val="3819450771"/>
                    </a:ext>
                  </a:extLst>
                </a:gridCol>
              </a:tblGrid>
              <a:tr h="413288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 Parameter</a:t>
                      </a:r>
                      <a:endParaRPr lang="ja-JP" sz="16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Value</a:t>
                      </a:r>
                      <a:endParaRPr lang="ja-JP" sz="16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7899149"/>
                  </a:ext>
                </a:extLst>
              </a:tr>
              <a:tr h="4132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Open space</a:t>
                      </a:r>
                      <a:endParaRPr lang="ja-JP" sz="16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Tunnel for</a:t>
                      </a:r>
                      <a:r>
                        <a:rPr lang="en-GB" sz="1600" b="1" baseline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 multi-antennas</a:t>
                      </a:r>
                      <a:endParaRPr lang="ja-JP" sz="16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027151"/>
                  </a:ext>
                </a:extLst>
              </a:tr>
              <a:tr h="413288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6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Bi-directional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6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Bi-directional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7604198"/>
                  </a:ext>
                </a:extLst>
              </a:tr>
              <a:tr h="46494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D</a:t>
                      </a:r>
                      <a:r>
                        <a:rPr lang="en-GB" sz="1800" baseline="-250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1000 m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300 m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6613517"/>
                  </a:ext>
                </a:extLst>
              </a:tr>
              <a:tr h="46494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 err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D</a:t>
                      </a:r>
                      <a:r>
                        <a:rPr lang="en-GB" sz="1800" baseline="-25000" dirty="0" err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min</a:t>
                      </a:r>
                      <a:endParaRPr lang="en-GB" sz="1800" baseline="-25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50 m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2 m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0329062"/>
                  </a:ext>
                </a:extLst>
              </a:tr>
              <a:tr h="41328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ja-JP" sz="16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v</a:t>
                      </a:r>
                      <a:endParaRPr lang="en-GB" sz="1600" baseline="-25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v5.0.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ja-JP" sz="1600" dirty="0"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500 km/h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500 km/h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286616"/>
                  </a:ext>
                </a:extLst>
              </a:tr>
              <a:tr h="82657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f</a:t>
                      </a:r>
                      <a:r>
                        <a:rPr lang="en-GB" sz="1600" baseline="-25000" dirty="0" err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d</a:t>
                      </a:r>
                      <a:endParaRPr lang="en-GB" sz="1600" baseline="-25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v5.0.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600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1944Hz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If </a:t>
                      </a:r>
                      <a:r>
                        <a:rPr kumimoji="1" lang="en-GB" sz="1600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70%ile of the max. throughput is not achievable with 1944Hz: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ja-JP" sz="1600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Case 1: </a:t>
                      </a:r>
                      <a:r>
                        <a:rPr kumimoji="1" lang="en-US" altLang="ja-JP" sz="1600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fallback to 1750Hz, or </a:t>
                      </a:r>
                      <a:endParaRPr kumimoji="1" lang="en-GB" altLang="ja-JP" sz="1600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?? ??"/>
                        <a:cs typeface="v5.0.0"/>
                      </a:endParaRP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ja-JP" sz="1600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Case 2: </a:t>
                      </a:r>
                      <a:r>
                        <a:rPr kumimoji="1" lang="en-US" altLang="ja-JP" sz="1600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accept %</a:t>
                      </a:r>
                      <a:r>
                        <a:rPr kumimoji="1" lang="en-US" altLang="ja-JP" sz="1600" strike="noStrik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ile</a:t>
                      </a:r>
                      <a:r>
                        <a:rPr kumimoji="1" lang="en-US" altLang="ja-JP" sz="1600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 of max. throughput lower than 70%ile with 1944Hz </a:t>
                      </a:r>
                      <a:r>
                        <a:rPr kumimoji="1" lang="en-GB" altLang="ja-JP" sz="1600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 </a:t>
                      </a:r>
                      <a:r>
                        <a:rPr kumimoji="1" lang="en-US" altLang="ja-JP" sz="1600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 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GB" altLang="ja-JP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?? ??"/>
                        <a:cs typeface="v5.0.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0237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51195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PUSCH for HST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ja-JP" dirty="0"/>
              <a:t>Agreement: </a:t>
            </a:r>
            <a:r>
              <a:rPr lang="en-US" altLang="ja-JP" dirty="0"/>
              <a:t>Introduce the following new test cases</a:t>
            </a:r>
          </a:p>
          <a:p>
            <a:endParaRPr kumimoji="1" lang="ja-JP" altLang="en-US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2984156"/>
              </p:ext>
            </p:extLst>
          </p:nvPr>
        </p:nvGraphicFramePr>
        <p:xfrm>
          <a:off x="1099458" y="1903253"/>
          <a:ext cx="10515599" cy="286512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211285">
                  <a:extLst>
                    <a:ext uri="{9D8B030D-6E8A-4147-A177-3AD203B41FA5}">
                      <a16:colId xmlns:a16="http://schemas.microsoft.com/office/drawing/2014/main" val="1122680914"/>
                    </a:ext>
                  </a:extLst>
                </a:gridCol>
                <a:gridCol w="3652157">
                  <a:extLst>
                    <a:ext uri="{9D8B030D-6E8A-4147-A177-3AD203B41FA5}">
                      <a16:colId xmlns:a16="http://schemas.microsoft.com/office/drawing/2014/main" val="757537333"/>
                    </a:ext>
                  </a:extLst>
                </a:gridCol>
                <a:gridCol w="3652157">
                  <a:extLst>
                    <a:ext uri="{9D8B030D-6E8A-4147-A177-3AD203B41FA5}">
                      <a16:colId xmlns:a16="http://schemas.microsoft.com/office/drawing/2014/main" val="1924620680"/>
                    </a:ext>
                  </a:extLst>
                </a:gridCol>
              </a:tblGrid>
              <a:tr h="103678">
                <a:tc rowSpan="2"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Parameters</a:t>
                      </a:r>
                      <a:endParaRPr kumimoji="1" lang="ja-JP" sz="14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400" b="1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Value</a:t>
                      </a:r>
                      <a:endParaRPr kumimoji="1" lang="ja-JP" sz="1400" b="1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8914575"/>
                  </a:ext>
                </a:extLst>
              </a:tr>
              <a:tr h="10985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Scenario 1 (Open space)</a:t>
                      </a:r>
                      <a:endParaRPr kumimoji="1" lang="ja-JP" sz="14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kumimoji="1" lang="en-GB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Scenario 3 (Tunnel)</a:t>
                      </a:r>
                      <a:endParaRPr kumimoji="1" lang="ja-JP" sz="14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0700266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CBW</a:t>
                      </a:r>
                      <a:endParaRPr kumimoji="1" lang="ja-JP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1.4/3/5/10/15/20 MHz</a:t>
                      </a:r>
                      <a:endParaRPr kumimoji="1" lang="ja-JP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1.4/3/5/10/15/20 MHz</a:t>
                      </a:r>
                      <a:endParaRPr kumimoji="1" lang="ja-JP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65481798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endParaRPr kumimoji="1" lang="ja-JP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Normal</a:t>
                      </a:r>
                      <a:endParaRPr kumimoji="1" lang="ja-JP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Normal</a:t>
                      </a:r>
                      <a:endParaRPr kumimoji="1" lang="ja-JP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10261207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FRC</a:t>
                      </a:r>
                      <a:endParaRPr kumimoji="1" lang="ja-JP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A.3-2 to A.3-7 (QPSK 1/3)</a:t>
                      </a:r>
                      <a:endParaRPr kumimoji="1" lang="ja-JP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A.3-2 to A.3-7 (QPSK 1/3)</a:t>
                      </a:r>
                      <a:endParaRPr kumimoji="1" lang="ja-JP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59126663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Antenna configuration </a:t>
                      </a:r>
                      <a:endParaRPr kumimoji="1" lang="ja-JP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1Tx2Rx</a:t>
                      </a:r>
                      <a:endParaRPr kumimoji="1" lang="ja-JP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1Tx1Rx</a:t>
                      </a:r>
                      <a:endParaRPr kumimoji="1" lang="ja-JP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96579782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Reference receiver</a:t>
                      </a:r>
                      <a:endParaRPr kumimoji="1" lang="ja-JP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MRC</a:t>
                      </a:r>
                      <a:endParaRPr kumimoji="1" lang="ja-JP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MRC</a:t>
                      </a:r>
                      <a:endParaRPr kumimoji="1" lang="ja-JP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61108702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Noise estimation</a:t>
                      </a:r>
                      <a:endParaRPr kumimoji="1" lang="ja-JP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Practical</a:t>
                      </a:r>
                      <a:endParaRPr kumimoji="1" lang="ja-JP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Practical</a:t>
                      </a:r>
                      <a:endParaRPr kumimoji="1" lang="ja-JP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23446016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 and frequency track</a:t>
                      </a:r>
                      <a:endParaRPr kumimoji="1" lang="ja-JP" sz="16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Practical</a:t>
                      </a:r>
                      <a:endParaRPr kumimoji="1" lang="ja-JP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Practical</a:t>
                      </a:r>
                      <a:endParaRPr kumimoji="1" lang="ja-JP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81487560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Test metric</a:t>
                      </a:r>
                      <a:endParaRPr kumimoji="1" lang="ja-JP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[70%ile] of the max. throughput</a:t>
                      </a:r>
                      <a:endParaRPr kumimoji="1" lang="ja-JP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30%ile of the max. throughput</a:t>
                      </a:r>
                      <a:endParaRPr kumimoji="1" lang="ja-JP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[70%ile] of the max. throughput</a:t>
                      </a:r>
                      <a:endParaRPr kumimoji="1" lang="ja-JP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30%ile of the max. throughput</a:t>
                      </a:r>
                      <a:endParaRPr kumimoji="1" lang="ja-JP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3111985"/>
                  </a:ext>
                </a:extLst>
              </a:tr>
              <a:tr h="196850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NOTE: The configuration of PUCCH (format 2) is optional</a:t>
                      </a:r>
                      <a:endParaRPr kumimoji="1" lang="ja-JP" altLang="ja-JP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4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4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ＭＳ 明朝" panose="02020609040205080304" pitchFamily="17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986217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67793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PRACH restricted set type B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838200" y="1249251"/>
            <a:ext cx="10515600" cy="5484057"/>
          </a:xfrm>
        </p:spPr>
        <p:txBody>
          <a:bodyPr>
            <a:normAutofit/>
          </a:bodyPr>
          <a:lstStyle/>
          <a:p>
            <a:r>
              <a:rPr lang="en-US" altLang="ja-JP" dirty="0"/>
              <a:t>Agreement: </a:t>
            </a:r>
          </a:p>
          <a:p>
            <a:pPr lvl="1"/>
            <a:r>
              <a:rPr lang="en-US" altLang="ja-JP" dirty="0"/>
              <a:t>Introduce new test cases with frequency offset = 1944Hz for PRACH restricted set type B. Define test cases for PRACH formats 0/1/2/3.</a:t>
            </a:r>
          </a:p>
          <a:p>
            <a:pPr lvl="2"/>
            <a:r>
              <a:rPr lang="en-US" altLang="ja-JP" dirty="0"/>
              <a:t>PRACH format: 0/1/2/3</a:t>
            </a:r>
          </a:p>
          <a:p>
            <a:pPr lvl="2"/>
            <a:r>
              <a:rPr lang="en-US" altLang="ja-JP" dirty="0"/>
              <a:t>Channel model: AWGN</a:t>
            </a:r>
          </a:p>
          <a:p>
            <a:pPr lvl="2"/>
            <a:r>
              <a:rPr lang="en-US" altLang="ja-JP" dirty="0"/>
              <a:t>Frequency offset</a:t>
            </a:r>
            <a:r>
              <a:rPr lang="en-US" altLang="ja-JP" dirty="0"/>
              <a:t>: 1</a:t>
            </a:r>
            <a:r>
              <a:rPr lang="en-GB" altLang="ja-JP" dirty="0"/>
              <a:t>944 Hz</a:t>
            </a:r>
          </a:p>
          <a:p>
            <a:pPr lvl="2"/>
            <a:r>
              <a:rPr lang="en-US" altLang="ja-JP" dirty="0"/>
              <a:t>Antenna configuration: 1x2 / 1x4 / 1x8</a:t>
            </a:r>
            <a:endParaRPr lang="en-GB" altLang="ja-JP" dirty="0"/>
          </a:p>
          <a:p>
            <a:pPr lvl="2"/>
            <a:r>
              <a:rPr lang="en-US" altLang="ja-JP" dirty="0"/>
              <a:t>Other assumptions are same as existing </a:t>
            </a:r>
            <a:r>
              <a:rPr lang="en-US" altLang="ja-JP" dirty="0"/>
              <a:t>PRACH restricted set type B requirement</a:t>
            </a:r>
          </a:p>
          <a:p>
            <a:pPr lvl="2"/>
            <a:endParaRPr lang="en-US" altLang="ja-JP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1637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Reference</a:t>
            </a:r>
            <a:endParaRPr kumimoji="1" lang="ja-JP" altLang="en-US" dirty="0"/>
          </a:p>
        </p:txBody>
      </p:sp>
      <p:sp>
        <p:nvSpPr>
          <p:cNvPr id="4" name="テキスト プレースホルダー 2"/>
          <p:cNvSpPr txBox="1">
            <a:spLocks/>
          </p:cNvSpPr>
          <p:nvPr/>
        </p:nvSpPr>
        <p:spPr>
          <a:xfrm>
            <a:off x="838201" y="1309544"/>
            <a:ext cx="10944496" cy="5548456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游ゴシック" panose="020B0400000000000000" pitchFamily="50" charset="-128"/>
              <a:buChar char="-"/>
              <a:defRPr kumimoji="1"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游ゴシック" panose="020B0400000000000000" pitchFamily="50" charset="-128"/>
              <a:buChar char="-"/>
              <a:defRPr kumimoji="1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游ゴシック" panose="020B0400000000000000" pitchFamily="50" charset="-128"/>
              <a:buChar char="-"/>
              <a:defRPr kumimoji="1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游ゴシック" panose="020B0400000000000000" pitchFamily="50" charset="-128"/>
              <a:buChar char="-"/>
              <a:defRPr kumimoji="1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/>
              <a:t>[1]	</a:t>
            </a:r>
            <a:r>
              <a:rPr lang="en-GB" altLang="ja-JP" sz="2000" dirty="0"/>
              <a:t>RP-181482, “New Work Item on Further performance enhancement for LTE in high speed 	scenario”, </a:t>
            </a:r>
            <a:r>
              <a:rPr lang="en-GB" altLang="ja-JP" sz="2000" dirty="0" err="1"/>
              <a:t>SoftBank</a:t>
            </a:r>
            <a:r>
              <a:rPr lang="en-GB" altLang="ja-JP" sz="2000" dirty="0"/>
              <a:t>, RAN#80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GB" altLang="ja-JP" sz="2000" dirty="0"/>
              <a:t>[2]	</a:t>
            </a:r>
            <a:r>
              <a:rPr lang="en-US" altLang="ja-JP" sz="2000" dirty="0"/>
              <a:t>R4-1900804, “Work plan for LTE high speed in Rel.16”, NTT DOCOMO, INC., Huawei, 	</a:t>
            </a:r>
            <a:r>
              <a:rPr lang="en-US" altLang="ja-JP" sz="2000" dirty="0" err="1"/>
              <a:t>HiSilicon</a:t>
            </a:r>
            <a:r>
              <a:rPr lang="en-US" altLang="ja-JP" sz="2000" dirty="0"/>
              <a:t>, RAN4#90</a:t>
            </a:r>
            <a:endParaRPr lang="en-GB" altLang="ja-JP" sz="2000" dirty="0"/>
          </a:p>
          <a:p>
            <a:pPr marL="0" indent="0" algn="just">
              <a:lnSpc>
                <a:spcPct val="100000"/>
              </a:lnSpc>
              <a:buNone/>
            </a:pPr>
            <a:r>
              <a:rPr lang="en-GB" altLang="ja-JP" sz="2000" dirty="0"/>
              <a:t>[3]	R4-1902522, “</a:t>
            </a:r>
            <a:r>
              <a:rPr lang="en-US" altLang="ja-JP" sz="2000" dirty="0"/>
              <a:t>Way Forward on BS demodulation scenarios and requirements for HST”, Ericsson, NTT </a:t>
            </a:r>
            <a:r>
              <a:rPr lang="en-US" altLang="ja-JP" sz="2000" dirty="0" err="1"/>
              <a:t>Docomo</a:t>
            </a:r>
            <a:r>
              <a:rPr lang="en-US" altLang="ja-JP" sz="2000" dirty="0"/>
              <a:t>, 	RAN4#90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GB" altLang="ja-JP" sz="2000" dirty="0"/>
              <a:t>[4]	R4-1904793, “</a:t>
            </a:r>
            <a:r>
              <a:rPr lang="en-US" altLang="ja-JP" sz="2000" dirty="0"/>
              <a:t>Way forward on BS demodulation requirement for HST enhancement”, 	NTT DOCOMO, INC., 	RAN4#90bis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GB" altLang="ja-JP" sz="2000" dirty="0"/>
              <a:t>[5]	</a:t>
            </a:r>
            <a:r>
              <a:rPr lang="en-US" altLang="ja-JP" sz="2000" dirty="0"/>
              <a:t>R4-1907747, “Way forward on LTE HST BS demodulation performance requirements”, Nokia, Nokia Shanghai Bell, NTT 	DOCOMO, INC., Ericsson, RAN4#91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/>
              <a:t>[6]	R4-1910102, “Way forward on LTE BS demodulation performance requirements”, NTT DOCOMO, INC., RAN4#92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/>
              <a:t>[7]	R4-1912447, “Views on PUSCH and PRACH for LTE HST enhancement”, NTT DOCOMO, INC., RAN4#92bis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/>
              <a:t>[8]	R4-1911125, “Discussion and simulation results for BS demodulation requirements for LTE HST enhancement”, Huawei, </a:t>
            </a:r>
            <a:r>
              <a:rPr lang="en-US" altLang="ja-JP" sz="2000" dirty="0" err="1"/>
              <a:t>HiSilicon</a:t>
            </a:r>
            <a:r>
              <a:rPr lang="en-US" altLang="ja-JP" sz="2000" dirty="0"/>
              <a:t>, 	RAN4#92bis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/>
              <a:t>[9]	R4-1911126, “Discussion and simulation results for PRACH restricted set type B”, Huawei, </a:t>
            </a:r>
            <a:r>
              <a:rPr lang="en-US" altLang="ja-JP" sz="2000" dirty="0" err="1"/>
              <a:t>HiSilicon</a:t>
            </a:r>
            <a:r>
              <a:rPr lang="en-US" altLang="ja-JP" sz="2000" dirty="0"/>
              <a:t>, RAN4#92bis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/>
              <a:t>[10]	R4-1911382, “</a:t>
            </a:r>
            <a:r>
              <a:rPr lang="en-US" altLang="ja-JP" sz="2000" dirty="0" err="1"/>
              <a:t>Dicussion</a:t>
            </a:r>
            <a:r>
              <a:rPr lang="en-US" altLang="ja-JP" sz="2000" dirty="0"/>
              <a:t> and simulation results for HST PUSCH in LTE Rel-16”, Samsung, RAN4#92bis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/>
              <a:t>[11]	R4-1911383, “</a:t>
            </a:r>
            <a:r>
              <a:rPr lang="en-US" altLang="ja-JP" sz="2000" dirty="0" err="1"/>
              <a:t>Dicussion</a:t>
            </a:r>
            <a:r>
              <a:rPr lang="en-US" altLang="ja-JP" sz="2000" dirty="0"/>
              <a:t> and simulation results for HST PRACH in LTE Rel-16”, Samsung, RAN4#92bis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/>
              <a:t>[12]	R4-1911778, “Doppler shift evaluation for LTE HST Bidirectional Scenario”, Ericsson, RAN4#92bis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/>
              <a:t>[13]	R4-1911779, “Doppler shift evaluation for LTE HST Unidirectional Scenario”, Ericsson, RAN4#92bis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/>
              <a:t>[14]	R4-1912476, “Simulation results of PRACH preamble restricted set type B for Rel-16 LTE HST”, Nokia, Nokia Shanghai Bell, 	RAN4#92bis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/>
              <a:t>[15]	R4-1912478, “On PUSCH simulation results for Rel-16 LTE HST”, Nokia, Nokia Shanghai  Bell, RAN4#92bis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/>
              <a:t>[16]	R4-1912479, “BS demodulation simulation results of PUSCH for Rel-16 LTE HST”, Nokia, Nokia Shanghai Bell, RAN4#92bis</a:t>
            </a:r>
          </a:p>
          <a:p>
            <a:pPr marL="0" indent="0" algn="just">
              <a:lnSpc>
                <a:spcPct val="100000"/>
              </a:lnSpc>
              <a:buNone/>
            </a:pPr>
            <a:endParaRPr lang="en-US" altLang="ja-JP" sz="2000" dirty="0"/>
          </a:p>
          <a:p>
            <a:pPr marL="0" indent="0" algn="just">
              <a:lnSpc>
                <a:spcPct val="100000"/>
              </a:lnSpc>
              <a:buNone/>
            </a:pPr>
            <a:endParaRPr lang="en-US" altLang="ja-JP" sz="2000" dirty="0"/>
          </a:p>
        </p:txBody>
      </p:sp>
    </p:spTree>
    <p:extLst>
      <p:ext uri="{BB962C8B-B14F-4D97-AF65-F5344CB8AC3E}">
        <p14:creationId xmlns:p14="http://schemas.microsoft.com/office/powerpoint/2010/main" val="35743361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2556</TotalTime>
  <Words>423</Words>
  <Application>Microsoft Office PowerPoint</Application>
  <PresentationFormat>ワイド画面</PresentationFormat>
  <Paragraphs>114</Paragraphs>
  <Slides>7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7" baseType="lpstr">
      <vt:lpstr>?? ??</vt:lpstr>
      <vt:lpstr>ＭＳ 明朝</vt:lpstr>
      <vt:lpstr>SimSun</vt:lpstr>
      <vt:lpstr>v5.0.0</vt:lpstr>
      <vt:lpstr>游ゴシック</vt:lpstr>
      <vt:lpstr>游ゴシック Light</vt:lpstr>
      <vt:lpstr>Arial</vt:lpstr>
      <vt:lpstr>Calibri</vt:lpstr>
      <vt:lpstr>Times New Roman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 v2</dc:creator>
  <cp:lastModifiedBy>NTT DOCOMO</cp:lastModifiedBy>
  <cp:revision>158</cp:revision>
  <dcterms:created xsi:type="dcterms:W3CDTF">2019-02-23T04:02:11Z</dcterms:created>
  <dcterms:modified xsi:type="dcterms:W3CDTF">2019-10-18T01:27:44Z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979291590</vt:i4>
  </property>
  <property fmtid="{D5CDD505-2E9C-101B-9397-08002B2CF9AE}" pid="3" name="_NewReviewCycle">
    <vt:lpwstr/>
  </property>
  <property fmtid="{D5CDD505-2E9C-101B-9397-08002B2CF9AE}" pid="4" name="_EmailSubject">
    <vt:lpwstr>[LTE BS HST] Draft R4-1912777_WF for LTE HST BS demod</vt:lpwstr>
  </property>
  <property fmtid="{D5CDD505-2E9C-101B-9397-08002B2CF9AE}" pid="5" name="_AuthorEmail">
    <vt:lpwstr>anthony.lo@nokia.com</vt:lpwstr>
  </property>
  <property fmtid="{D5CDD505-2E9C-101B-9397-08002B2CF9AE}" pid="6" name="_AuthorEmailDisplayName">
    <vt:lpwstr>Lo, Anthony (Nokia - GB/Bristol)</vt:lpwstr>
  </property>
</Properties>
</file>