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4"/>
  </p:sldMasterIdLst>
  <p:notesMasterIdLst>
    <p:notesMasterId r:id="rId19"/>
  </p:notesMasterIdLst>
  <p:sldIdLst>
    <p:sldId id="290" r:id="rId5"/>
    <p:sldId id="314" r:id="rId6"/>
    <p:sldId id="316" r:id="rId7"/>
    <p:sldId id="315" r:id="rId8"/>
    <p:sldId id="312" r:id="rId9"/>
    <p:sldId id="313" r:id="rId10"/>
    <p:sldId id="300" r:id="rId11"/>
    <p:sldId id="306" r:id="rId12"/>
    <p:sldId id="301" r:id="rId13"/>
    <p:sldId id="307" r:id="rId14"/>
    <p:sldId id="308" r:id="rId15"/>
    <p:sldId id="303" r:id="rId16"/>
    <p:sldId id="310" r:id="rId17"/>
    <p:sldId id="311" r:id="rId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3" userDrawn="1">
          <p15:clr>
            <a:srgbClr val="A4A3A4"/>
          </p15:clr>
        </p15:guide>
        <p15:guide id="2" pos="291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799" autoAdjust="0"/>
  </p:normalViewPr>
  <p:slideViewPr>
    <p:cSldViewPr>
      <p:cViewPr>
        <p:scale>
          <a:sx n="80" d="100"/>
          <a:sy n="80" d="100"/>
        </p:scale>
        <p:origin x="1116" y="-144"/>
      </p:cViewPr>
      <p:guideLst>
        <p:guide orient="horz" pos="2133"/>
        <p:guide pos="2915"/>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than Thangarasa" userId="408d9f9c-4a2c-4dc8-a0f4-253ef568dfdf" providerId="ADAL" clId="{2A0401CE-F921-4A5C-8209-EED0CEA85007}"/>
    <pc:docChg chg="undo custSel modSld">
      <pc:chgData name="Santhan Thangarasa" userId="408d9f9c-4a2c-4dc8-a0f4-253ef568dfdf" providerId="ADAL" clId="{2A0401CE-F921-4A5C-8209-EED0CEA85007}" dt="2019-08-28T13:45:52.795" v="936" actId="20577"/>
      <pc:docMkLst>
        <pc:docMk/>
      </pc:docMkLst>
      <pc:sldChg chg="modSp">
        <pc:chgData name="Santhan Thangarasa" userId="408d9f9c-4a2c-4dc8-a0f4-253ef568dfdf" providerId="ADAL" clId="{2A0401CE-F921-4A5C-8209-EED0CEA85007}" dt="2019-08-28T13:45:52.795" v="936" actId="20577"/>
        <pc:sldMkLst>
          <pc:docMk/>
          <pc:sldMk cId="2503191316" sldId="298"/>
        </pc:sldMkLst>
        <pc:spChg chg="mod">
          <ac:chgData name="Santhan Thangarasa" userId="408d9f9c-4a2c-4dc8-a0f4-253ef568dfdf" providerId="ADAL" clId="{2A0401CE-F921-4A5C-8209-EED0CEA85007}" dt="2019-08-28T13:45:52.795" v="936" actId="20577"/>
          <ac:spMkLst>
            <pc:docMk/>
            <pc:sldMk cId="2503191316" sldId="298"/>
            <ac:spMk id="5" creationId="{00000000-0000-0000-0000-000000000000}"/>
          </ac:spMkLst>
        </pc:spChg>
      </pc:sldChg>
      <pc:sldChg chg="modSp">
        <pc:chgData name="Santhan Thangarasa" userId="408d9f9c-4a2c-4dc8-a0f4-253ef568dfdf" providerId="ADAL" clId="{2A0401CE-F921-4A5C-8209-EED0CEA85007}" dt="2019-08-28T13:02:07.706" v="467" actId="20577"/>
        <pc:sldMkLst>
          <pc:docMk/>
          <pc:sldMk cId="1780391154" sldId="299"/>
        </pc:sldMkLst>
        <pc:spChg chg="mod">
          <ac:chgData name="Santhan Thangarasa" userId="408d9f9c-4a2c-4dc8-a0f4-253ef568dfdf" providerId="ADAL" clId="{2A0401CE-F921-4A5C-8209-EED0CEA85007}" dt="2019-08-28T13:02:07.706" v="467" actId="20577"/>
          <ac:spMkLst>
            <pc:docMk/>
            <pc:sldMk cId="1780391154" sldId="299"/>
            <ac:spMk id="5" creationId="{00000000-0000-0000-0000-000000000000}"/>
          </ac:spMkLst>
        </pc:spChg>
      </pc:sldChg>
      <pc:sldChg chg="modSp">
        <pc:chgData name="Santhan Thangarasa" userId="408d9f9c-4a2c-4dc8-a0f4-253ef568dfdf" providerId="ADAL" clId="{2A0401CE-F921-4A5C-8209-EED0CEA85007}" dt="2019-08-28T13:38:16.079" v="826" actId="20577"/>
        <pc:sldMkLst>
          <pc:docMk/>
          <pc:sldMk cId="2909691619" sldId="300"/>
        </pc:sldMkLst>
        <pc:spChg chg="mod">
          <ac:chgData name="Santhan Thangarasa" userId="408d9f9c-4a2c-4dc8-a0f4-253ef568dfdf" providerId="ADAL" clId="{2A0401CE-F921-4A5C-8209-EED0CEA85007}" dt="2019-08-28T13:38:16.079" v="826" actId="20577"/>
          <ac:spMkLst>
            <pc:docMk/>
            <pc:sldMk cId="2909691619" sldId="300"/>
            <ac:spMk id="5" creationId="{00000000-0000-0000-0000-000000000000}"/>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2019/10/18</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93853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732B9B2E-3987-4FEE-81E0-C361E4B49EEC}" type="datetimeFigureOut">
              <a:rPr lang="zh-CN" altLang="en-US"/>
              <a:t>2019/10/18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30D6D3F-FF66-480D-A3BF-A8C6018B9A39}" type="slidenum">
              <a:rPr lang="zh-CN" altLang="en-US"/>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55E1D3F-F635-43B1-81C4-FEB8953885B7}" type="datetimeFigureOut">
              <a:rPr lang="zh-CN" altLang="en-US"/>
              <a:t>2019/10/18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2F20634-0294-4019-ADC2-4C61E3641544}" type="slidenum">
              <a:rPr lang="zh-CN" altLang="en-US"/>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1237AE4-1CA1-4BD6-A59C-267D2926DB8B}" type="datetimeFigureOut">
              <a:rPr lang="zh-CN" altLang="en-US"/>
              <a:t>2019/10/18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4AD5D381-9090-4739-BCF9-463136357550}" type="slidenum">
              <a:rPr lang="zh-CN" altLang="en-US"/>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0E741B97-ED81-43E9-ACB5-5664A230F179}" type="datetimeFigureOut">
              <a:rPr lang="zh-CN" altLang="en-US"/>
              <a:t>2019/10/18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305634E1-2BBA-45E4-B419-BF61D4D9820A}" type="slidenum">
              <a:rPr lang="zh-CN" altLang="en-US"/>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2"/>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CD62417-7233-43F4-BB20-4D0B60A088B7}" type="datetimeFigureOut">
              <a:rPr lang="zh-CN" altLang="en-US"/>
              <a:t>2019/10/18</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98BC5DB-2B68-42A7-A2A0-BDE4FDFDDF1A}" type="slidenum">
              <a:rPr lang="zh-CN" altLang="en-US"/>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D3667BB0-58C9-40A8-B91F-2FCACC913A05}" type="datetimeFigureOut">
              <a:rPr lang="zh-CN" altLang="en-US"/>
              <a:t>2019/10/18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46642D0E-0329-4C61-AB61-9F7C652527EE}" type="slidenum">
              <a:rPr lang="zh-CN" altLang="en-US"/>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D778409C-FF29-436B-8BCE-F8235D04BFCA}" type="datetimeFigureOut">
              <a:rPr lang="zh-CN" altLang="en-US"/>
              <a:t>2019/10/18</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342552FB-1F24-42BB-8002-3231BD2C1798}" type="slidenum">
              <a:rPr lang="zh-CN" altLang="en-US"/>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0BD92976-D0FA-4980-B07A-53946168ACE7}" type="datetimeFigureOut">
              <a:rPr lang="zh-CN" altLang="en-US"/>
              <a:t>2019/10/18</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58CDE1D4-373C-4E03-857A-2F630CAF20E0}" type="slidenum">
              <a:rPr lang="zh-CN" altLang="en-US"/>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B44AFDE-743D-4267-9A24-51E5AD85971A}" type="datetimeFigureOut">
              <a:rPr lang="zh-CN" altLang="en-US"/>
              <a:t>2019/10/18</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363F9452-ED8B-4FBC-BE5D-AE6765361420}" type="slidenum">
              <a:rPr lang="zh-CN" altLang="en-US"/>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8DDFD58-08B9-4441-A6DC-9A63B079C63A}" type="datetimeFigureOut">
              <a:rPr lang="zh-CN" altLang="en-US"/>
              <a:t>2019/10/18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373DA415-34A7-4A7B-AB8C-A5631C745CD8}" type="slidenum">
              <a:rPr lang="zh-CN" altLang="en-US"/>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99108CB-7855-4E9D-9FB7-7D6EA3D916FF}" type="datetimeFigureOut">
              <a:rPr lang="zh-CN" altLang="en-US"/>
              <a:t>2019/10/18</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82E71615-5787-4E5D-8E4C-FE9B7FE4222F}" type="slidenum">
              <a:rPr lang="zh-CN" altLang="en-US"/>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457200" y="160020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t>2019/10/18</a:t>
            </a:fld>
            <a:endParaRPr lang="zh-CN" altLang="en-US"/>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6553200" y="6356352"/>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fld id="{017E9CD2-D266-496F-A23B-65DDCBC48B98}"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Visio_Drawing1.vsdx"/></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ctrTitle"/>
          </p:nvPr>
        </p:nvSpPr>
        <p:spPr/>
        <p:txBody>
          <a:bodyPr>
            <a:normAutofit/>
          </a:bodyPr>
          <a:lstStyle/>
          <a:p>
            <a:r>
              <a:rPr lang="en-US" altLang="ja-JP" sz="4000" dirty="0">
                <a:latin typeface="Arial" panose="020B0604020202020204" pitchFamily="34" charset="0"/>
                <a:ea typeface="Meiryo UI" pitchFamily="50" charset="-128"/>
                <a:cs typeface="Arial" panose="020B0604020202020204" pitchFamily="34" charset="0"/>
              </a:rPr>
              <a:t>WF on TCI state and spatial relation switch</a:t>
            </a:r>
            <a:endParaRPr lang="ja-JP" altLang="en-US" sz="4000" dirty="0">
              <a:latin typeface="Arial" panose="020B0604020202020204" pitchFamily="34" charset="0"/>
              <a:ea typeface="Meiryo UI" pitchFamily="50" charset="-128"/>
              <a:cs typeface="Arial" panose="020B0604020202020204" pitchFamily="34" charset="0"/>
            </a:endParaRPr>
          </a:p>
        </p:txBody>
      </p:sp>
      <p:sp>
        <p:nvSpPr>
          <p:cNvPr id="4099" name="サブタイトル 2"/>
          <p:cNvSpPr>
            <a:spLocks noGrp="1"/>
          </p:cNvSpPr>
          <p:nvPr>
            <p:ph type="subTitle" idx="1"/>
          </p:nvPr>
        </p:nvSpPr>
        <p:spPr>
          <a:xfrm>
            <a:off x="1043608" y="3886200"/>
            <a:ext cx="7056784" cy="1752600"/>
          </a:xfrm>
        </p:spPr>
        <p:txBody>
          <a:bodyPr rtlCol="0">
            <a:normAutofit/>
          </a:bodyPr>
          <a:lstStyle/>
          <a:p>
            <a:pPr eaLnBrk="1" fontAlgn="auto" hangingPunct="1">
              <a:spcBef>
                <a:spcPct val="0"/>
              </a:spcBef>
              <a:spcAft>
                <a:spcPts val="0"/>
              </a:spcAft>
              <a:defRPr/>
            </a:pPr>
            <a:r>
              <a:rPr lang="en-US" altLang="ja-JP" dirty="0" smtClean="0">
                <a:solidFill>
                  <a:schemeClr val="tx1"/>
                </a:solidFill>
                <a:latin typeface="Arial" panose="020B0604020202020204" pitchFamily="34" charset="0"/>
                <a:ea typeface="Meiryo UI" pitchFamily="50" charset="-128"/>
                <a:cs typeface="Arial" panose="020B0604020202020204" pitchFamily="34" charset="0"/>
              </a:rPr>
              <a:t>Mediatek Inc.</a:t>
            </a:r>
            <a:endParaRPr lang="en-US" altLang="ja-JP" dirty="0">
              <a:solidFill>
                <a:schemeClr val="tx1"/>
              </a:solidFill>
              <a:latin typeface="Arial" panose="020B0604020202020204" pitchFamily="34" charset="0"/>
              <a:ea typeface="Meiryo UI" pitchFamily="50" charset="-128"/>
              <a:cs typeface="Arial" panose="020B0604020202020204" pitchFamily="34" charset="0"/>
            </a:endParaRPr>
          </a:p>
        </p:txBody>
      </p:sp>
      <p:sp>
        <p:nvSpPr>
          <p:cNvPr id="5124" name="テキスト ボックス 1"/>
          <p:cNvSpPr txBox="1">
            <a:spLocks noChangeArrowheads="1"/>
          </p:cNvSpPr>
          <p:nvPr/>
        </p:nvSpPr>
        <p:spPr bwMode="auto">
          <a:xfrm>
            <a:off x="179390" y="188915"/>
            <a:ext cx="8175625"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MS PGothic" panose="020B0600070205080204"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MS PGothic" panose="020B0600070205080204"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MS PGothic" panose="020B0600070205080204"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9pPr>
          </a:lstStyle>
          <a:p>
            <a:pPr eaLnBrk="1" hangingPunct="1">
              <a:spcBef>
                <a:spcPct val="0"/>
              </a:spcBef>
              <a:buFontTx/>
              <a:buNone/>
            </a:pPr>
            <a:r>
              <a:rPr lang="en-US" altLang="ja-JP" sz="1800" dirty="0">
                <a:latin typeface="Arial" panose="020B0604020202020204" pitchFamily="34" charset="0"/>
                <a:ea typeface="Meiryo UI" pitchFamily="50" charset="-128"/>
                <a:cs typeface="Arial" panose="020B0604020202020204" pitchFamily="34" charset="0"/>
              </a:rPr>
              <a:t>3GPP TSG-RAN WG4 #92bis Meeting				 </a:t>
            </a:r>
          </a:p>
          <a:p>
            <a:pPr>
              <a:buNone/>
            </a:pPr>
            <a:r>
              <a:rPr lang="en-GB" sz="1800" dirty="0">
                <a:latin typeface="Arial" panose="020B0604020202020204" pitchFamily="34" charset="0"/>
                <a:ea typeface="Meiryo UI" pitchFamily="50" charset="-128"/>
                <a:cs typeface="Arial" panose="020B0604020202020204" pitchFamily="34" charset="0"/>
              </a:rPr>
              <a:t>Chongqing, China, 14th - 18th Oct, 2019 </a:t>
            </a:r>
            <a:endParaRPr lang="en-US" sz="1800" dirty="0">
              <a:latin typeface="Arial" panose="020B0604020202020204" pitchFamily="34" charset="0"/>
              <a:ea typeface="Meiryo UI" pitchFamily="50" charset="-128"/>
              <a:cs typeface="Arial" panose="020B0604020202020204" pitchFamily="34" charset="0"/>
            </a:endParaRPr>
          </a:p>
        </p:txBody>
      </p:sp>
      <p:sp>
        <p:nvSpPr>
          <p:cNvPr id="5125" name="テキスト ボックス 4"/>
          <p:cNvSpPr txBox="1">
            <a:spLocks noChangeArrowheads="1"/>
          </p:cNvSpPr>
          <p:nvPr/>
        </p:nvSpPr>
        <p:spPr bwMode="auto">
          <a:xfrm>
            <a:off x="7112002" y="188913"/>
            <a:ext cx="1800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MS PGothic" panose="020B0600070205080204"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MS PGothic" panose="020B0600070205080204"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MS PGothic" panose="020B0600070205080204"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9pPr>
          </a:lstStyle>
          <a:p>
            <a:pPr eaLnBrk="1" hangingPunct="1">
              <a:spcBef>
                <a:spcPct val="0"/>
              </a:spcBef>
              <a:buFontTx/>
              <a:buNone/>
            </a:pPr>
            <a:r>
              <a:rPr lang="en-US" altLang="ja-JP" sz="1800" dirty="0">
                <a:latin typeface="Arial" panose="020B0604020202020204" pitchFamily="34" charset="0"/>
                <a:ea typeface="Meiryo UI" pitchFamily="50" charset="-128"/>
                <a:cs typeface="Arial" panose="020B0604020202020204" pitchFamily="34" charset="0"/>
              </a:rPr>
              <a:t>R4-191xxxx</a:t>
            </a:r>
            <a:endParaRPr lang="en-US" altLang="ja-JP" sz="1800" dirty="0">
              <a:solidFill>
                <a:srgbClr val="FF0000"/>
              </a:solidFill>
              <a:latin typeface="Arial" panose="020B0604020202020204" pitchFamily="34" charset="0"/>
              <a:ea typeface="Meiryo UI" pitchFamily="50" charset="-128"/>
              <a:cs typeface="Arial" panose="020B0604020202020204" pitchFamily="34" charset="0"/>
            </a:endParaRPr>
          </a:p>
        </p:txBody>
      </p:sp>
    </p:spTree>
    <p:extLst>
      <p:ext uri="{BB962C8B-B14F-4D97-AF65-F5344CB8AC3E}">
        <p14:creationId xmlns:p14="http://schemas.microsoft.com/office/powerpoint/2010/main" val="2296036130"/>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61759"/>
            <a:ext cx="8229600" cy="1143000"/>
          </a:xfrm>
        </p:spPr>
        <p:txBody>
          <a:bodyPr/>
          <a:lstStyle/>
          <a:p>
            <a:r>
              <a:rPr lang="en-US" dirty="0"/>
              <a:t>For </a:t>
            </a:r>
            <a:r>
              <a:rPr lang="en-US" dirty="0" smtClean="0"/>
              <a:t>Information: QCL-related </a:t>
            </a:r>
            <a:r>
              <a:rPr lang="en-US" dirty="0"/>
              <a:t>issues</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en-US" sz="2800" dirty="0" smtClean="0"/>
                  <a:t>Issue 4-1</a:t>
                </a:r>
              </a:p>
              <a:p>
                <a:pPr lvl="1"/>
                <a:r>
                  <a:rPr lang="en-US" sz="2400" dirty="0" smtClean="0"/>
                  <a:t>In </a:t>
                </a:r>
                <a:r>
                  <a:rPr lang="en-US" sz="2400" dirty="0"/>
                  <a:t>current specification, </a:t>
                </a:r>
                <a14:m>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𝑇𝑂</m:t>
                        </m:r>
                      </m:e>
                      <m:sub>
                        <m:r>
                          <a:rPr lang="en-US" sz="2400" i="1">
                            <a:latin typeface="Cambria Math" panose="02040503050406030204" pitchFamily="18" charset="0"/>
                          </a:rPr>
                          <m:t>𝑢𝑘</m:t>
                        </m:r>
                      </m:sub>
                    </m:sSub>
                    <m:r>
                      <a:rPr lang="en-US" sz="2400" i="1">
                        <a:latin typeface="Cambria Math" panose="02040503050406030204" pitchFamily="18" charset="0"/>
                      </a:rPr>
                      <m:t>=0</m:t>
                    </m:r>
                  </m:oMath>
                </a14:m>
                <a:r>
                  <a:rPr lang="en-US" sz="2400" dirty="0"/>
                  <a:t> when SSB based L1-RSRP measurement in unknown TCI state switching because it believes time tracking can be done at the same time with SSB based L1-RSRP measurement. However, it will be no SSB based L1-RSRP measurement procedure once TCI state switching only involving QCL Type-A, B, C only. </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0">
                <a:blip r:embed="rId2"/>
                <a:stretch>
                  <a:fillRect l="-1333" t="-1348"/>
                </a:stretch>
              </a:blipFill>
            </p:spPr>
            <p:txBody>
              <a:bodyPr/>
              <a:lstStyle/>
              <a:p>
                <a:r>
                  <a:rPr lang="en-US">
                    <a:noFill/>
                  </a:rPr>
                  <a:t> </a:t>
                </a:r>
              </a:p>
            </p:txBody>
          </p:sp>
        </mc:Fallback>
      </mc:AlternateContent>
    </p:spTree>
    <p:extLst>
      <p:ext uri="{BB962C8B-B14F-4D97-AF65-F5344CB8AC3E}">
        <p14:creationId xmlns:p14="http://schemas.microsoft.com/office/powerpoint/2010/main" val="3193435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For </a:t>
            </a:r>
            <a:r>
              <a:rPr lang="en-US" dirty="0" smtClean="0"/>
              <a:t>Information: QCL-related </a:t>
            </a:r>
            <a:r>
              <a:rPr lang="en-US" dirty="0"/>
              <a:t>issues</a:t>
            </a:r>
          </a:p>
        </p:txBody>
      </p:sp>
      <p:sp>
        <p:nvSpPr>
          <p:cNvPr id="3" name="内容占位符 2"/>
          <p:cNvSpPr>
            <a:spLocks noGrp="1"/>
          </p:cNvSpPr>
          <p:nvPr>
            <p:ph idx="1"/>
          </p:nvPr>
        </p:nvSpPr>
        <p:spPr/>
        <p:txBody>
          <a:bodyPr/>
          <a:lstStyle/>
          <a:p>
            <a:r>
              <a:rPr lang="en-US" sz="2800" dirty="0" smtClean="0"/>
              <a:t>Issue 4-2</a:t>
            </a:r>
          </a:p>
          <a:p>
            <a:pPr lvl="1"/>
            <a:r>
              <a:rPr lang="en-US" sz="2400" dirty="0"/>
              <a:t>Currently, additional time tracking time will be always added in CSI-RS based L1-RSRP measurement. UE still cannot know how to use suitable SSB for time tracking when CSI-RS is not configured to </a:t>
            </a:r>
            <a:r>
              <a:rPr lang="en-US" sz="2400" dirty="0" err="1"/>
              <a:t>QCLed</a:t>
            </a:r>
            <a:r>
              <a:rPr lang="en-US" sz="2400" dirty="0"/>
              <a:t> with any SSB. </a:t>
            </a:r>
          </a:p>
        </p:txBody>
      </p:sp>
    </p:spTree>
    <p:extLst>
      <p:ext uri="{BB962C8B-B14F-4D97-AF65-F5344CB8AC3E}">
        <p14:creationId xmlns:p14="http://schemas.microsoft.com/office/powerpoint/2010/main" val="990268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a:t>Issue </a:t>
            </a:r>
            <a:r>
              <a:rPr lang="en-US" altLang="ko-KR" dirty="0" smtClean="0"/>
              <a:t>5:</a:t>
            </a:r>
            <a:r>
              <a:rPr lang="en-GB" dirty="0" smtClean="0"/>
              <a:t>RRC </a:t>
            </a:r>
            <a:r>
              <a:rPr lang="en-GB" dirty="0"/>
              <a:t>based TCI state </a:t>
            </a:r>
            <a:r>
              <a:rPr lang="en-GB" dirty="0" smtClean="0"/>
              <a:t>switching </a:t>
            </a:r>
            <a:r>
              <a:rPr lang="en-GB" dirty="0"/>
              <a:t>delay</a:t>
            </a:r>
            <a:endParaRPr lang="en-US" dirty="0"/>
          </a:p>
        </p:txBody>
      </p:sp>
      <p:sp>
        <p:nvSpPr>
          <p:cNvPr id="3" name="Content Placeholder 2"/>
          <p:cNvSpPr>
            <a:spLocks noGrp="1"/>
          </p:cNvSpPr>
          <p:nvPr>
            <p:ph idx="1"/>
          </p:nvPr>
        </p:nvSpPr>
        <p:spPr/>
        <p:txBody>
          <a:bodyPr/>
          <a:lstStyle/>
          <a:p>
            <a:pPr marL="400050" lvl="1" indent="-342900">
              <a:buFont typeface="Arial" panose="020B0604020202020204" pitchFamily="34" charset="0"/>
              <a:buChar char="•"/>
            </a:pPr>
            <a:r>
              <a:rPr lang="en-GB" sz="2400" dirty="0" smtClean="0"/>
              <a:t>Issue 5-1: Whether the delay requirement for </a:t>
            </a:r>
            <a:r>
              <a:rPr lang="en-GB" sz="2400" dirty="0"/>
              <a:t>RRC based TCI state switching </a:t>
            </a:r>
            <a:r>
              <a:rPr lang="en-GB" sz="2400" dirty="0" smtClean="0"/>
              <a:t>is only applicable to the case that only </a:t>
            </a:r>
            <a:r>
              <a:rPr lang="en-GB" sz="2400" dirty="0"/>
              <a:t>one TCI state </a:t>
            </a:r>
            <a:r>
              <a:rPr lang="en-GB" sz="2400" dirty="0" smtClean="0"/>
              <a:t>is configured </a:t>
            </a:r>
            <a:r>
              <a:rPr lang="en-GB" sz="2400" dirty="0"/>
              <a:t>in TCI state list </a:t>
            </a:r>
            <a:r>
              <a:rPr lang="en-GB" sz="2400" dirty="0" smtClean="0"/>
              <a:t>in RRC reconfiguration.</a:t>
            </a:r>
            <a:endParaRPr lang="en-GB" sz="2400" dirty="0"/>
          </a:p>
          <a:p>
            <a:pPr marL="400050" lvl="1" indent="-342900">
              <a:buFont typeface="Arial" panose="020B0604020202020204" pitchFamily="34" charset="0"/>
              <a:buChar char="•"/>
            </a:pPr>
            <a:r>
              <a:rPr lang="en-GB" sz="2400" dirty="0" smtClean="0"/>
              <a:t>Issue 5-2: Whether to update the scheduling restriction in TCI state switch as follow: </a:t>
            </a:r>
          </a:p>
          <a:p>
            <a:pPr marL="57150" lvl="1" indent="0">
              <a:buNone/>
            </a:pPr>
            <a:r>
              <a:rPr lang="en-GB" sz="2400" dirty="0"/>
              <a:t>	</a:t>
            </a:r>
            <a:r>
              <a:rPr lang="en-GB" sz="2400" dirty="0" smtClean="0"/>
              <a:t>During </a:t>
            </a:r>
            <a:r>
              <a:rPr lang="en-GB" sz="2400" dirty="0"/>
              <a:t>the RRC based TCI state switching, </a:t>
            </a:r>
            <a:r>
              <a:rPr lang="en-GB" sz="2400" dirty="0" smtClean="0"/>
              <a:t>the </a:t>
            </a:r>
            <a:r>
              <a:rPr lang="en-GB" sz="2400" dirty="0"/>
              <a:t>UE is not required to receive PDCCH/PDSCH or transmit PUCCH/PUSCH during the RRC reconfiguration procedure and on the OFDM symbols occupied by CSI-RS, SSB or SSB and CSI-RS QCL-</a:t>
            </a:r>
            <a:r>
              <a:rPr lang="en-GB" sz="2400" dirty="0" err="1"/>
              <a:t>ed</a:t>
            </a:r>
            <a:r>
              <a:rPr lang="en-GB" sz="2400" dirty="0"/>
              <a:t> to the target TCI state until the end of switching period.</a:t>
            </a:r>
            <a:endParaRPr lang="en-US" sz="2400" dirty="0"/>
          </a:p>
        </p:txBody>
      </p:sp>
    </p:spTree>
    <p:extLst>
      <p:ext uri="{BB962C8B-B14F-4D97-AF65-F5344CB8AC3E}">
        <p14:creationId xmlns:p14="http://schemas.microsoft.com/office/powerpoint/2010/main" val="28526627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For Information</a:t>
            </a:r>
            <a:r>
              <a:rPr lang="en-US" dirty="0" smtClean="0"/>
              <a:t>: </a:t>
            </a:r>
            <a:r>
              <a:rPr lang="en-GB" dirty="0"/>
              <a:t>RRC based TCI state switching delay</a:t>
            </a:r>
            <a:endParaRPr lang="en-US" dirty="0"/>
          </a:p>
        </p:txBody>
      </p:sp>
      <p:sp>
        <p:nvSpPr>
          <p:cNvPr id="3" name="内容占位符 2"/>
          <p:cNvSpPr>
            <a:spLocks noGrp="1"/>
          </p:cNvSpPr>
          <p:nvPr>
            <p:ph idx="1"/>
          </p:nvPr>
        </p:nvSpPr>
        <p:spPr/>
        <p:txBody>
          <a:bodyPr/>
          <a:lstStyle/>
          <a:p>
            <a:r>
              <a:rPr lang="en-GB" dirty="0"/>
              <a:t>Issue </a:t>
            </a:r>
            <a:r>
              <a:rPr lang="en-GB" dirty="0" smtClean="0"/>
              <a:t>5-1:</a:t>
            </a:r>
            <a:endParaRPr lang="en-GB" sz="2800" dirty="0" smtClean="0"/>
          </a:p>
          <a:p>
            <a:pPr lvl="1"/>
            <a:r>
              <a:rPr lang="en-US" sz="2400" dirty="0"/>
              <a:t>The agreed RRC based TCI state switching delay requirement is originated from RAN4’s previous discussion about one special RRC reconfiguration scenario: the UE will be configured with only one TCI state in TCI state list of RRC reconfiguration to indicate the TCI state switch implicitly. Otherwise, the TCI state switching time will be definitely extended to consider MAC-CE and DCI time.</a:t>
            </a:r>
          </a:p>
        </p:txBody>
      </p:sp>
    </p:spTree>
    <p:extLst>
      <p:ext uri="{BB962C8B-B14F-4D97-AF65-F5344CB8AC3E}">
        <p14:creationId xmlns:p14="http://schemas.microsoft.com/office/powerpoint/2010/main" val="34899404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For Information</a:t>
            </a:r>
            <a:r>
              <a:rPr lang="en-US" dirty="0" smtClean="0"/>
              <a:t>: </a:t>
            </a:r>
            <a:r>
              <a:rPr lang="en-GB" dirty="0"/>
              <a:t>RRC based TCI state switching delay</a:t>
            </a:r>
            <a:endParaRPr lang="en-US" dirty="0"/>
          </a:p>
        </p:txBody>
      </p:sp>
      <p:sp>
        <p:nvSpPr>
          <p:cNvPr id="3" name="内容占位符 2"/>
          <p:cNvSpPr>
            <a:spLocks noGrp="1"/>
          </p:cNvSpPr>
          <p:nvPr>
            <p:ph idx="1"/>
          </p:nvPr>
        </p:nvSpPr>
        <p:spPr/>
        <p:txBody>
          <a:bodyPr/>
          <a:lstStyle/>
          <a:p>
            <a:r>
              <a:rPr lang="en-GB" dirty="0"/>
              <a:t>Issue </a:t>
            </a:r>
            <a:r>
              <a:rPr lang="en-GB" dirty="0" smtClean="0"/>
              <a:t>5-2:</a:t>
            </a:r>
            <a:endParaRPr lang="en-GB" sz="2800" dirty="0" smtClean="0"/>
          </a:p>
          <a:p>
            <a:pPr lvl="1"/>
            <a:r>
              <a:rPr lang="en-US" sz="2400" dirty="0"/>
              <a:t>In currently agreed RRC based TCI state switching, UE is not required to receive PDCCH/PDSCH or transmit PUCCH/PUSCH until the end of TCI state switching delay. However, the reasonable scheduling restriction will only happen in RRC reconfiguration time and the SSB/CSI-RS occasion symbols for measurement with the target TCI state.</a:t>
            </a:r>
          </a:p>
        </p:txBody>
      </p:sp>
    </p:spTree>
    <p:extLst>
      <p:ext uri="{BB962C8B-B14F-4D97-AF65-F5344CB8AC3E}">
        <p14:creationId xmlns:p14="http://schemas.microsoft.com/office/powerpoint/2010/main" val="29476719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sz="4000" dirty="0" smtClean="0"/>
              <a:t>Issue 1:TCI </a:t>
            </a:r>
            <a:r>
              <a:rPr lang="en-US" altLang="ko-KR" sz="4000" dirty="0"/>
              <a:t>state </a:t>
            </a:r>
            <a:r>
              <a:rPr lang="en-US" altLang="ko-KR" sz="4000" dirty="0" smtClean="0"/>
              <a:t>switch of the CSI-RS for CQI and </a:t>
            </a:r>
            <a:r>
              <a:rPr lang="en-US" altLang="ko-KR" sz="4000" dirty="0"/>
              <a:t>spatial </a:t>
            </a:r>
            <a:r>
              <a:rPr lang="en-US" altLang="ko-KR" sz="4000" dirty="0" smtClean="0"/>
              <a:t>relation switch</a:t>
            </a:r>
            <a:endParaRPr lang="ko-KR" altLang="en-US" sz="4000" dirty="0"/>
          </a:p>
        </p:txBody>
      </p:sp>
      <p:sp>
        <p:nvSpPr>
          <p:cNvPr id="3" name="Content Placeholder 2"/>
          <p:cNvSpPr>
            <a:spLocks noGrp="1"/>
          </p:cNvSpPr>
          <p:nvPr>
            <p:ph idx="1"/>
          </p:nvPr>
        </p:nvSpPr>
        <p:spPr/>
        <p:txBody>
          <a:bodyPr/>
          <a:lstStyle/>
          <a:p>
            <a:r>
              <a:rPr lang="en-US" sz="2400" dirty="0" smtClean="0"/>
              <a:t>Background</a:t>
            </a:r>
          </a:p>
          <a:p>
            <a:pPr lvl="1"/>
            <a:r>
              <a:rPr lang="en-US" sz="2000" dirty="0" smtClean="0"/>
              <a:t>CSI-RS </a:t>
            </a:r>
            <a:r>
              <a:rPr lang="en-US" sz="2000" dirty="0"/>
              <a:t>for CQI reporting configuration can be updated with </a:t>
            </a:r>
            <a:r>
              <a:rPr lang="en-US" sz="2000" dirty="0" smtClean="0"/>
              <a:t>new </a:t>
            </a:r>
            <a:r>
              <a:rPr lang="en-US" sz="2000" dirty="0"/>
              <a:t>TCI state by </a:t>
            </a:r>
            <a:r>
              <a:rPr lang="en-US" sz="2000" dirty="0" smtClean="0"/>
              <a:t>RRC, MAC CE or DCI </a:t>
            </a:r>
            <a:endParaRPr lang="en-US" sz="2000" dirty="0"/>
          </a:p>
          <a:p>
            <a:pPr lvl="1"/>
            <a:r>
              <a:rPr lang="en-US" sz="2000" dirty="0"/>
              <a:t>The UE uplink channel and RS can be </a:t>
            </a:r>
            <a:r>
              <a:rPr lang="en-US" sz="2000" dirty="0" err="1"/>
              <a:t>QCLed</a:t>
            </a:r>
            <a:r>
              <a:rPr lang="en-US" sz="2000" dirty="0"/>
              <a:t> with a downlink RS based on the spatial relation configuration. </a:t>
            </a:r>
            <a:r>
              <a:rPr lang="en-US" sz="2000" dirty="0" smtClean="0"/>
              <a:t>Spatial </a:t>
            </a:r>
            <a:r>
              <a:rPr lang="en-US" sz="2000" dirty="0"/>
              <a:t>relation can also be </a:t>
            </a:r>
            <a:r>
              <a:rPr lang="en-US" sz="2000" dirty="0" smtClean="0"/>
              <a:t>configured or indicated </a:t>
            </a:r>
            <a:r>
              <a:rPr lang="en-US" sz="2000" dirty="0"/>
              <a:t>by </a:t>
            </a:r>
            <a:r>
              <a:rPr lang="en-US" sz="2000" dirty="0" smtClean="0"/>
              <a:t>RRC, MAC CE or DCI.</a:t>
            </a:r>
          </a:p>
          <a:p>
            <a:endParaRPr lang="en-US" altLang="ko-KR" sz="2000" dirty="0"/>
          </a:p>
          <a:p>
            <a:endParaRPr lang="en-US" altLang="ko-KR" sz="2400" dirty="0"/>
          </a:p>
        </p:txBody>
      </p:sp>
    </p:spTree>
    <p:extLst>
      <p:ext uri="{BB962C8B-B14F-4D97-AF65-F5344CB8AC3E}">
        <p14:creationId xmlns:p14="http://schemas.microsoft.com/office/powerpoint/2010/main" val="4284115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sz="3600" dirty="0" smtClean="0"/>
              <a:t>Issue </a:t>
            </a:r>
            <a:r>
              <a:rPr lang="en-US" altLang="ko-KR" sz="3600" dirty="0"/>
              <a:t>1:TCI state </a:t>
            </a:r>
            <a:r>
              <a:rPr lang="en-US" altLang="ko-KR" sz="3600" dirty="0" smtClean="0"/>
              <a:t>switch of the CSI-RS for CQI and </a:t>
            </a:r>
            <a:r>
              <a:rPr lang="en-US" altLang="ko-KR" sz="3600" dirty="0"/>
              <a:t>spatial </a:t>
            </a:r>
            <a:r>
              <a:rPr lang="en-US" altLang="ko-KR" sz="3600" dirty="0" smtClean="0"/>
              <a:t>relation switch</a:t>
            </a:r>
            <a:endParaRPr lang="ko-KR" altLang="en-US" sz="3600" dirty="0"/>
          </a:p>
        </p:txBody>
      </p:sp>
      <p:sp>
        <p:nvSpPr>
          <p:cNvPr id="3" name="Content Placeholder 2"/>
          <p:cNvSpPr>
            <a:spLocks noGrp="1"/>
          </p:cNvSpPr>
          <p:nvPr>
            <p:ph idx="1"/>
          </p:nvPr>
        </p:nvSpPr>
        <p:spPr/>
        <p:txBody>
          <a:bodyPr/>
          <a:lstStyle/>
          <a:p>
            <a:r>
              <a:rPr lang="en-US" sz="2400" dirty="0" smtClean="0"/>
              <a:t>RAN4 </a:t>
            </a:r>
            <a:r>
              <a:rPr lang="en-US" sz="2400" dirty="0"/>
              <a:t>should </a:t>
            </a:r>
            <a:r>
              <a:rPr lang="en-US" sz="2400" dirty="0" smtClean="0"/>
              <a:t>finalize </a:t>
            </a:r>
            <a:r>
              <a:rPr lang="en-GB" sz="2400" dirty="0" smtClean="0"/>
              <a:t>the </a:t>
            </a:r>
            <a:r>
              <a:rPr lang="en-GB" sz="2400" dirty="0"/>
              <a:t>following </a:t>
            </a:r>
            <a:r>
              <a:rPr lang="en-US" sz="2400" dirty="0"/>
              <a:t>requirements </a:t>
            </a:r>
            <a:r>
              <a:rPr lang="en-GB" sz="2400" dirty="0"/>
              <a:t>in </a:t>
            </a:r>
            <a:r>
              <a:rPr lang="en-GB" sz="2400" dirty="0" smtClean="0"/>
              <a:t>Rel-16 </a:t>
            </a:r>
            <a:r>
              <a:rPr lang="en-US" sz="2400" dirty="0" smtClean="0"/>
              <a:t>time frame</a:t>
            </a:r>
          </a:p>
          <a:p>
            <a:pPr lvl="1">
              <a:buFont typeface="Arial" panose="020B0604020202020204" pitchFamily="34" charset="0"/>
              <a:buChar char="•"/>
            </a:pPr>
            <a:r>
              <a:rPr lang="en-US" altLang="ko-KR" sz="2000" dirty="0" smtClean="0"/>
              <a:t>The possible scenarios for </a:t>
            </a:r>
            <a:r>
              <a:rPr lang="en-GB" sz="2000" dirty="0"/>
              <a:t>CSI-RS configuration update for CQI </a:t>
            </a:r>
          </a:p>
          <a:p>
            <a:pPr lvl="2"/>
            <a:r>
              <a:rPr lang="en-US" altLang="ko-KR" sz="2000" dirty="0" smtClean="0"/>
              <a:t>Option 1: New TCI state is configured for the same CSI-RS for CQI to align with the target TCI state for PDSCH</a:t>
            </a:r>
          </a:p>
          <a:p>
            <a:pPr lvl="2"/>
            <a:r>
              <a:rPr lang="en-US" altLang="ko-KR" sz="2000" dirty="0" smtClean="0"/>
              <a:t>Option 2: New CSI-RS configuration with new TCI state is configured to </a:t>
            </a:r>
            <a:r>
              <a:rPr lang="en-US" altLang="ko-KR" sz="2000" dirty="0"/>
              <a:t>align with the target TCI state for </a:t>
            </a:r>
            <a:r>
              <a:rPr lang="en-US" altLang="ko-KR" sz="2000" dirty="0" smtClean="0"/>
              <a:t>PDSCH </a:t>
            </a:r>
          </a:p>
          <a:p>
            <a:pPr lvl="1">
              <a:buFont typeface="Arial" panose="020B0604020202020204" pitchFamily="34" charset="0"/>
              <a:buChar char="•"/>
            </a:pPr>
            <a:r>
              <a:rPr lang="en-US" altLang="ko-KR" sz="2000" dirty="0" smtClean="0"/>
              <a:t>UE behavior when </a:t>
            </a:r>
            <a:r>
              <a:rPr lang="en-GB" sz="2000" dirty="0" smtClean="0"/>
              <a:t>the TCI-state for CQI reporting is not within the active TCI state list for PDSCH </a:t>
            </a:r>
          </a:p>
          <a:p>
            <a:pPr lvl="1">
              <a:buFont typeface="Arial" panose="020B0604020202020204" pitchFamily="34" charset="0"/>
              <a:buChar char="•"/>
            </a:pPr>
            <a:r>
              <a:rPr lang="en-GB" sz="2000" dirty="0" smtClean="0"/>
              <a:t>The </a:t>
            </a:r>
            <a:r>
              <a:rPr lang="en-GB" sz="2000" dirty="0" smtClean="0"/>
              <a:t>possible delay </a:t>
            </a:r>
            <a:r>
              <a:rPr lang="en-GB" sz="2000" dirty="0"/>
              <a:t>requirement for CSI-RS configuration update for CQI </a:t>
            </a:r>
          </a:p>
          <a:p>
            <a:pPr lvl="1">
              <a:buFont typeface="Arial" panose="020B0604020202020204" pitchFamily="34" charset="0"/>
              <a:buChar char="•"/>
            </a:pPr>
            <a:r>
              <a:rPr lang="en-GB" sz="2000" dirty="0"/>
              <a:t>The delay requirement for </a:t>
            </a:r>
            <a:r>
              <a:rPr lang="en-US" sz="2000" dirty="0"/>
              <a:t>spatial relation switch for uplink</a:t>
            </a:r>
            <a:endParaRPr lang="en-US" altLang="en-US" sz="2000" dirty="0">
              <a:cs typeface="Times New Roman" panose="02020603050405020304" pitchFamily="18" charset="0"/>
            </a:endParaRPr>
          </a:p>
          <a:p>
            <a:endParaRPr lang="en-US" altLang="ko-KR" sz="2000" dirty="0"/>
          </a:p>
          <a:p>
            <a:endParaRPr lang="en-US" altLang="ko-KR" sz="2400" dirty="0"/>
          </a:p>
        </p:txBody>
      </p:sp>
    </p:spTree>
    <p:extLst>
      <p:ext uri="{BB962C8B-B14F-4D97-AF65-F5344CB8AC3E}">
        <p14:creationId xmlns:p14="http://schemas.microsoft.com/office/powerpoint/2010/main" val="34261041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For information: CSI-RS </a:t>
            </a:r>
            <a:r>
              <a:rPr lang="en-GB" dirty="0"/>
              <a:t>configuration update for CQI </a:t>
            </a:r>
            <a:r>
              <a:rPr lang="en-US" altLang="ko-KR" dirty="0"/>
              <a:t> </a:t>
            </a:r>
            <a:endParaRPr lang="ko-KR" altLang="en-US" dirty="0"/>
          </a:p>
        </p:txBody>
      </p:sp>
      <p:sp>
        <p:nvSpPr>
          <p:cNvPr id="3" name="Content Placeholder 2"/>
          <p:cNvSpPr>
            <a:spLocks noGrp="1"/>
          </p:cNvSpPr>
          <p:nvPr>
            <p:ph idx="1"/>
          </p:nvPr>
        </p:nvSpPr>
        <p:spPr/>
        <p:txBody>
          <a:bodyPr/>
          <a:lstStyle/>
          <a:p>
            <a:pPr marL="342900" lvl="1" indent="-342900">
              <a:buFont typeface="Arial" panose="020B0604020202020204" pitchFamily="34" charset="0"/>
              <a:buChar char="•"/>
            </a:pPr>
            <a:r>
              <a:rPr lang="en-US" altLang="ko-KR" sz="2400" dirty="0"/>
              <a:t>There are three scenarios for </a:t>
            </a:r>
            <a:r>
              <a:rPr lang="en-GB" sz="2400" dirty="0"/>
              <a:t>time relation between CSI-RS configuration update for CQI and the active TCI state list update</a:t>
            </a:r>
          </a:p>
          <a:p>
            <a:pPr marL="800100" lvl="1" indent="-342900">
              <a:buFont typeface="Arial" panose="020B0604020202020204" pitchFamily="34" charset="0"/>
              <a:buChar char="•"/>
            </a:pPr>
            <a:r>
              <a:rPr lang="en-GB" sz="2000" dirty="0"/>
              <a:t>The CSI-RS configuration update for CQI and the active TCI state list update are finished basically at the same time</a:t>
            </a:r>
          </a:p>
          <a:p>
            <a:pPr marL="800100" lvl="1" indent="-342900">
              <a:buFont typeface="Arial" panose="020B0604020202020204" pitchFamily="34" charset="0"/>
              <a:buChar char="•"/>
            </a:pPr>
            <a:r>
              <a:rPr lang="en-GB" sz="2000" dirty="0"/>
              <a:t>The CSI-RS configuration update for CQI is finished before the active TCI state list update</a:t>
            </a:r>
          </a:p>
          <a:p>
            <a:pPr marL="800100" lvl="1" indent="-342900">
              <a:buFont typeface="Arial" panose="020B0604020202020204" pitchFamily="34" charset="0"/>
              <a:buChar char="•"/>
            </a:pPr>
            <a:r>
              <a:rPr lang="en-GB" sz="2000" dirty="0"/>
              <a:t>The CSI-RS configuration update for CQI is configured after completing the active TCI state list </a:t>
            </a:r>
            <a:r>
              <a:rPr lang="en-GB" sz="2000" dirty="0" smtClean="0"/>
              <a:t>update</a:t>
            </a:r>
            <a:endParaRPr lang="en-GB" sz="2000" dirty="0"/>
          </a:p>
        </p:txBody>
      </p:sp>
    </p:spTree>
    <p:extLst>
      <p:ext uri="{BB962C8B-B14F-4D97-AF65-F5344CB8AC3E}">
        <p14:creationId xmlns:p14="http://schemas.microsoft.com/office/powerpoint/2010/main" val="32210338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ko-KR" dirty="0"/>
              <a:t>Issue </a:t>
            </a:r>
            <a:r>
              <a:rPr lang="en-US" altLang="ko-KR" dirty="0" smtClean="0"/>
              <a:t>2:</a:t>
            </a:r>
            <a:r>
              <a:rPr lang="en-US" dirty="0" smtClean="0"/>
              <a:t>Known </a:t>
            </a:r>
            <a:r>
              <a:rPr lang="en-US" dirty="0"/>
              <a:t>Condition</a:t>
            </a:r>
          </a:p>
        </p:txBody>
      </p:sp>
      <p:sp>
        <p:nvSpPr>
          <p:cNvPr id="4" name="Rectangle 1"/>
          <p:cNvSpPr>
            <a:spLocks noGrp="1" noChangeArrowheads="1"/>
          </p:cNvSpPr>
          <p:nvPr>
            <p:ph idx="1"/>
          </p:nvPr>
        </p:nvSpPr>
        <p:spPr bwMode="auto">
          <a:xfrm>
            <a:off x="287524" y="1417638"/>
            <a:ext cx="856895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1" indent="-342900">
              <a:buFont typeface="Arial" panose="020B0604020202020204" pitchFamily="34" charset="0"/>
              <a:buChar char="•"/>
            </a:pPr>
            <a:r>
              <a:rPr lang="en-US" altLang="zh-CN" sz="2400" dirty="0"/>
              <a:t>RAN4 should discuss the following definition of Known condition</a:t>
            </a:r>
            <a:r>
              <a:rPr lang="en-US" altLang="zh-CN" sz="2400" dirty="0" smtClean="0"/>
              <a:t>:</a:t>
            </a:r>
            <a:endParaRPr lang="en-US" altLang="zh-CN" sz="2400" dirty="0"/>
          </a:p>
        </p:txBody>
      </p:sp>
      <p:graphicFrame>
        <p:nvGraphicFramePr>
          <p:cNvPr id="3" name="表格 2"/>
          <p:cNvGraphicFramePr>
            <a:graphicFrameLocks noGrp="1"/>
          </p:cNvGraphicFramePr>
          <p:nvPr>
            <p:extLst>
              <p:ext uri="{D42A27DB-BD31-4B8C-83A1-F6EECF244321}">
                <p14:modId xmlns:p14="http://schemas.microsoft.com/office/powerpoint/2010/main" val="3569297552"/>
              </p:ext>
            </p:extLst>
          </p:nvPr>
        </p:nvGraphicFramePr>
        <p:xfrm>
          <a:off x="251520" y="2225040"/>
          <a:ext cx="8640960" cy="4358640"/>
        </p:xfrm>
        <a:graphic>
          <a:graphicData uri="http://schemas.openxmlformats.org/drawingml/2006/table">
            <a:tbl>
              <a:tblPr firstRow="1" bandRow="1">
                <a:tableStyleId>{5C22544A-7EE6-4342-B048-85BDC9FD1C3A}</a:tableStyleId>
              </a:tblPr>
              <a:tblGrid>
                <a:gridCol w="8640960"/>
              </a:tblGrid>
              <a:tr h="3168352">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en-US" altLang="zh-CN" sz="2000" b="0" i="0" u="none" strike="noStrike" kern="1200" cap="none" spc="0" normalizeH="0" baseline="0" noProof="0" dirty="0" smtClean="0">
                          <a:ln>
                            <a:noFill/>
                          </a:ln>
                          <a:solidFill>
                            <a:prstClr val="black"/>
                          </a:solidFill>
                          <a:effectLst/>
                          <a:uLnTx/>
                          <a:uFillTx/>
                          <a:latin typeface="+mn-lt"/>
                          <a:ea typeface="+mn-ea"/>
                          <a:cs typeface="+mn-cs"/>
                        </a:rPr>
                        <a:t>T</a:t>
                      </a:r>
                      <a:r>
                        <a:rPr kumimoji="0" lang="en-GB" altLang="zh-CN" sz="2000" b="0" i="0" u="none" strike="noStrike" kern="1200" cap="none" spc="0" normalizeH="0" baseline="0" noProof="0" dirty="0" smtClean="0">
                          <a:ln>
                            <a:noFill/>
                          </a:ln>
                          <a:solidFill>
                            <a:prstClr val="black"/>
                          </a:solidFill>
                          <a:effectLst/>
                          <a:uLnTx/>
                          <a:uFillTx/>
                          <a:latin typeface="+mn-lt"/>
                          <a:ea typeface="+mn-ea"/>
                          <a:cs typeface="+mn-cs"/>
                        </a:rPr>
                        <a:t>he TCI state is known if it has been meeting the following conditions:</a:t>
                      </a:r>
                      <a:endParaRPr kumimoji="0" lang="en-US" altLang="zh-CN" sz="2000" b="0" i="0" u="none" strike="noStrike" kern="1200" cap="none" spc="0" normalizeH="0" baseline="0" noProof="0" dirty="0" smtClean="0">
                        <a:ln>
                          <a:noFill/>
                        </a:ln>
                        <a:solidFill>
                          <a:prstClr val="black"/>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en-GB" altLang="zh-CN" sz="2000" b="0" i="0" u="none" strike="noStrike" kern="1200" cap="none" spc="0" normalizeH="0" baseline="0" noProof="0" dirty="0" smtClean="0">
                          <a:ln>
                            <a:noFill/>
                          </a:ln>
                          <a:solidFill>
                            <a:prstClr val="black"/>
                          </a:solidFill>
                          <a:effectLst/>
                          <a:uLnTx/>
                          <a:uFillTx/>
                          <a:latin typeface="+mn-lt"/>
                          <a:ea typeface="+mn-ea"/>
                          <a:cs typeface="+mn-cs"/>
                        </a:rPr>
                        <a:t>-	TCI state switch command is received within [1280] </a:t>
                      </a:r>
                      <a:r>
                        <a:rPr kumimoji="0" lang="en-GB" altLang="zh-CN" sz="2000" b="0" i="0" u="none" strike="noStrike" kern="1200" cap="none" spc="0" normalizeH="0" baseline="0" noProof="0" dirty="0" err="1" smtClean="0">
                          <a:ln>
                            <a:noFill/>
                          </a:ln>
                          <a:solidFill>
                            <a:prstClr val="black"/>
                          </a:solidFill>
                          <a:effectLst/>
                          <a:uLnTx/>
                          <a:uFillTx/>
                          <a:latin typeface="+mn-lt"/>
                          <a:ea typeface="+mn-ea"/>
                          <a:cs typeface="+mn-cs"/>
                        </a:rPr>
                        <a:t>ms</a:t>
                      </a:r>
                      <a:r>
                        <a:rPr kumimoji="0" lang="en-GB" altLang="zh-CN" sz="2000" b="0" i="0" u="none" strike="noStrike" kern="1200" cap="none" spc="0" normalizeH="0" baseline="0" noProof="0" dirty="0" smtClean="0">
                          <a:ln>
                            <a:noFill/>
                          </a:ln>
                          <a:solidFill>
                            <a:prstClr val="black"/>
                          </a:solidFill>
                          <a:effectLst/>
                          <a:uLnTx/>
                          <a:uFillTx/>
                          <a:latin typeface="+mn-lt"/>
                          <a:ea typeface="+mn-ea"/>
                          <a:cs typeface="+mn-cs"/>
                        </a:rPr>
                        <a:t> of the last transmission of the RS resource for beam reporting or measurement for the target TCI state</a:t>
                      </a:r>
                      <a:endParaRPr kumimoji="0" lang="en-US" altLang="zh-CN" sz="2000" b="0" i="0" u="none" strike="noStrike" kern="1200" cap="none" spc="0" normalizeH="0" baseline="0" noProof="0" dirty="0" smtClean="0">
                        <a:ln>
                          <a:noFill/>
                        </a:ln>
                        <a:solidFill>
                          <a:prstClr val="black"/>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en-GB" altLang="zh-CN" sz="2000" b="0" i="0" u="none" strike="noStrike" kern="1200" cap="none" spc="0" normalizeH="0" baseline="0" noProof="0" dirty="0" smtClean="0">
                          <a:ln>
                            <a:noFill/>
                          </a:ln>
                          <a:solidFill>
                            <a:prstClr val="black"/>
                          </a:solidFill>
                          <a:effectLst/>
                          <a:uLnTx/>
                          <a:uFillTx/>
                          <a:latin typeface="+mn-lt"/>
                          <a:ea typeface="+mn-ea"/>
                          <a:cs typeface="+mn-cs"/>
                        </a:rPr>
                        <a:t>-	The UE has sent at least 1 measurement report for the target TCI state </a:t>
                      </a:r>
                      <a:r>
                        <a:rPr kumimoji="0" lang="en-GB" altLang="zh-CN" sz="2000" b="0" i="0" u="none" strike="noStrike" kern="1200" cap="none" spc="0" normalizeH="0" baseline="0" noProof="0" dirty="0" smtClean="0">
                          <a:ln>
                            <a:noFill/>
                          </a:ln>
                          <a:solidFill>
                            <a:srgbClr val="FFC000"/>
                          </a:solidFill>
                          <a:effectLst/>
                          <a:uLnTx/>
                          <a:uFillTx/>
                          <a:latin typeface="+mn-lt"/>
                          <a:ea typeface="+mn-ea"/>
                          <a:cs typeface="+mn-cs"/>
                        </a:rPr>
                        <a:t>within TBD </a:t>
                      </a:r>
                      <a:r>
                        <a:rPr kumimoji="0" lang="en-GB" altLang="zh-CN" sz="2000" b="0" i="0" u="none" strike="noStrike" kern="1200" cap="none" spc="0" normalizeH="0" baseline="0" noProof="0" dirty="0" err="1" smtClean="0">
                          <a:ln>
                            <a:noFill/>
                          </a:ln>
                          <a:solidFill>
                            <a:srgbClr val="FFC000"/>
                          </a:solidFill>
                          <a:effectLst/>
                          <a:uLnTx/>
                          <a:uFillTx/>
                          <a:latin typeface="+mn-lt"/>
                          <a:ea typeface="+mn-ea"/>
                          <a:cs typeface="+mn-cs"/>
                        </a:rPr>
                        <a:t>ms</a:t>
                      </a:r>
                      <a:r>
                        <a:rPr kumimoji="0" lang="en-GB" altLang="zh-CN" sz="2000" b="0" i="0" u="none" strike="noStrike" kern="1200" cap="none" spc="0" normalizeH="0" baseline="0" noProof="0" dirty="0" smtClean="0">
                          <a:ln>
                            <a:noFill/>
                          </a:ln>
                          <a:solidFill>
                            <a:srgbClr val="FFC000"/>
                          </a:solidFill>
                          <a:effectLst/>
                          <a:uLnTx/>
                          <a:uFillTx/>
                          <a:latin typeface="+mn-lt"/>
                          <a:ea typeface="+mn-ea"/>
                          <a:cs typeface="+mn-cs"/>
                        </a:rPr>
                        <a:t> </a:t>
                      </a:r>
                      <a:endParaRPr kumimoji="0" lang="en-US" altLang="zh-CN" sz="2000" b="0" i="0" u="none" strike="noStrike" kern="1200" cap="none" spc="0" normalizeH="0" baseline="0" noProof="0" dirty="0" smtClean="0">
                        <a:ln>
                          <a:noFill/>
                        </a:ln>
                        <a:solidFill>
                          <a:srgbClr val="FFC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en-GB" altLang="zh-CN" sz="2000" b="0" i="0" u="none" strike="noStrike" kern="1200" cap="none" spc="0" normalizeH="0" baseline="0" noProof="0" dirty="0" smtClean="0">
                          <a:ln>
                            <a:noFill/>
                          </a:ln>
                          <a:solidFill>
                            <a:prstClr val="black"/>
                          </a:solidFill>
                          <a:effectLst/>
                          <a:uLnTx/>
                          <a:uFillTx/>
                          <a:latin typeface="+mn-lt"/>
                          <a:ea typeface="+mn-ea"/>
                          <a:cs typeface="+mn-cs"/>
                        </a:rPr>
                        <a:t>-	The TCI state remain detectable </a:t>
                      </a:r>
                      <a:r>
                        <a:rPr kumimoji="0" lang="en-GB" altLang="zh-CN" sz="2000" b="0" i="0" u="none" strike="noStrike" kern="1200" cap="none" spc="0" normalizeH="0" baseline="0" noProof="0" dirty="0" smtClean="0" bmk="">
                          <a:ln>
                            <a:noFill/>
                          </a:ln>
                          <a:solidFill>
                            <a:srgbClr val="4F81BD"/>
                          </a:solidFill>
                          <a:effectLst/>
                          <a:uLnTx/>
                          <a:uFillTx/>
                          <a:latin typeface="+mn-lt"/>
                          <a:ea typeface="+mn-ea"/>
                          <a:cs typeface="+mn-cs"/>
                        </a:rPr>
                        <a:t>from </a:t>
                      </a:r>
                      <a:r>
                        <a:rPr kumimoji="0" lang="en-GB" altLang="zh-CN" sz="2000" b="0" i="0" u="none" strike="noStrike" kern="1200" cap="none" spc="0" normalizeH="0" baseline="0" noProof="0" dirty="0" smtClean="0">
                          <a:ln>
                            <a:noFill/>
                          </a:ln>
                          <a:solidFill>
                            <a:srgbClr val="4F81BD"/>
                          </a:solidFill>
                          <a:effectLst/>
                          <a:uLnTx/>
                          <a:uFillTx/>
                          <a:latin typeface="+mn-lt"/>
                          <a:ea typeface="+mn-ea"/>
                          <a:cs typeface="+mn-cs"/>
                        </a:rPr>
                        <a:t>the last transmission of the RS resource</a:t>
                      </a:r>
                      <a:r>
                        <a:rPr kumimoji="0" lang="en-GB" altLang="zh-CN" sz="2000" b="0" i="0" u="none" strike="noStrike" kern="1200" cap="none" spc="0" normalizeH="0" baseline="0" noProof="0" dirty="0" smtClean="0">
                          <a:ln>
                            <a:noFill/>
                          </a:ln>
                          <a:solidFill>
                            <a:srgbClr val="F79646"/>
                          </a:solidFill>
                          <a:effectLst/>
                          <a:uLnTx/>
                          <a:uFillTx/>
                          <a:latin typeface="+mn-lt"/>
                          <a:ea typeface="+mn-ea"/>
                          <a:cs typeface="+mn-cs"/>
                        </a:rPr>
                        <a:t> </a:t>
                      </a:r>
                      <a:r>
                        <a:rPr kumimoji="0" lang="en-GB" altLang="zh-CN" sz="2000" b="0" i="0" u="none" strike="noStrike" kern="1200" cap="none" spc="0" normalizeH="0" baseline="0" noProof="0" dirty="0" smtClean="0">
                          <a:ln>
                            <a:noFill/>
                          </a:ln>
                          <a:solidFill>
                            <a:srgbClr val="FFC000"/>
                          </a:solidFill>
                          <a:effectLst/>
                          <a:uLnTx/>
                          <a:uFillTx/>
                          <a:latin typeface="+mn-lt"/>
                          <a:ea typeface="+mn-ea"/>
                          <a:cs typeface="+mn-cs"/>
                        </a:rPr>
                        <a:t>used</a:t>
                      </a:r>
                      <a:r>
                        <a:rPr kumimoji="0" lang="en-GB" altLang="zh-CN" sz="2000" b="0" i="0" u="none" strike="noStrike" kern="1200" cap="none" spc="0" normalizeH="0" baseline="0" noProof="0" dirty="0" smtClean="0">
                          <a:ln>
                            <a:noFill/>
                          </a:ln>
                          <a:solidFill>
                            <a:srgbClr val="F79646"/>
                          </a:solidFill>
                          <a:effectLst/>
                          <a:uLnTx/>
                          <a:uFillTx/>
                          <a:latin typeface="+mn-lt"/>
                          <a:ea typeface="+mn-ea"/>
                          <a:cs typeface="+mn-cs"/>
                        </a:rPr>
                        <a:t> </a:t>
                      </a:r>
                      <a:r>
                        <a:rPr kumimoji="0" lang="en-GB" altLang="zh-CN" sz="2000" b="0" i="0" u="none" strike="noStrike" kern="1200" cap="none" spc="0" normalizeH="0" baseline="0" noProof="0" dirty="0" smtClean="0">
                          <a:ln>
                            <a:noFill/>
                          </a:ln>
                          <a:solidFill>
                            <a:srgbClr val="4F81BD"/>
                          </a:solidFill>
                          <a:effectLst/>
                          <a:uLnTx/>
                          <a:uFillTx/>
                          <a:latin typeface="+mn-lt"/>
                          <a:ea typeface="+mn-ea"/>
                          <a:cs typeface="+mn-cs"/>
                        </a:rPr>
                        <a:t>for </a:t>
                      </a:r>
                      <a:r>
                        <a:rPr kumimoji="0" lang="en-GB" sz="2000" b="0" i="0" u="none" strike="noStrike" kern="1200" cap="none" spc="0" normalizeH="0" baseline="0" noProof="0" dirty="0" smtClean="0">
                          <a:ln>
                            <a:noFill/>
                          </a:ln>
                          <a:solidFill>
                            <a:srgbClr val="4F81BD"/>
                          </a:solidFill>
                          <a:effectLst/>
                          <a:uLnTx/>
                          <a:uFillTx/>
                          <a:latin typeface="+mn-lt"/>
                          <a:ea typeface="+mn-ea"/>
                          <a:cs typeface="+mn-cs"/>
                        </a:rPr>
                        <a:t>the L1-RSRP measurement reporting </a:t>
                      </a:r>
                      <a:r>
                        <a:rPr kumimoji="0" lang="en-GB" altLang="zh-CN" sz="2000" b="0" i="0" u="none" strike="sngStrike" kern="1200" cap="none" spc="0" normalizeH="0" baseline="0" noProof="0" dirty="0" smtClean="0">
                          <a:ln>
                            <a:noFill/>
                          </a:ln>
                          <a:solidFill>
                            <a:srgbClr val="4F81BD"/>
                          </a:solidFill>
                          <a:effectLst/>
                          <a:uLnTx/>
                          <a:uFillTx/>
                          <a:latin typeface="+mn-lt"/>
                          <a:ea typeface="+mn-ea"/>
                          <a:cs typeface="+mn-cs"/>
                        </a:rPr>
                        <a:t>during the TCI state switching period</a:t>
                      </a:r>
                      <a:endParaRPr kumimoji="0" lang="en-US" altLang="zh-CN" sz="2000" b="0" i="0" u="none" strike="sngStrike" kern="1200" cap="none" spc="0" normalizeH="0" baseline="0" noProof="0" dirty="0" smtClean="0">
                        <a:ln>
                          <a:noFill/>
                        </a:ln>
                        <a:solidFill>
                          <a:srgbClr val="4F81BD"/>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en-GB" altLang="zh-CN" sz="2000" b="0" i="0" u="none" strike="noStrike" kern="1200" cap="none" spc="0" normalizeH="0" baseline="0" noProof="0" dirty="0" smtClean="0">
                          <a:ln>
                            <a:noFill/>
                          </a:ln>
                          <a:solidFill>
                            <a:prstClr val="black"/>
                          </a:solidFill>
                          <a:effectLst/>
                          <a:uLnTx/>
                          <a:uFillTx/>
                          <a:latin typeface="+mn-lt"/>
                          <a:ea typeface="+mn-ea"/>
                          <a:cs typeface="+mn-cs"/>
                        </a:rPr>
                        <a:t>-	T</a:t>
                      </a:r>
                      <a:r>
                        <a:rPr kumimoji="0" lang="en-GB" altLang="zh-CN" sz="2000" b="0" i="0" u="none" strike="noStrike" kern="1200" cap="none" spc="0" normalizeH="0" baseline="0" noProof="0" dirty="0" smtClean="0" bmk="">
                          <a:ln>
                            <a:noFill/>
                          </a:ln>
                          <a:solidFill>
                            <a:prstClr val="black"/>
                          </a:solidFill>
                          <a:effectLst/>
                          <a:uLnTx/>
                          <a:uFillTx/>
                          <a:latin typeface="+mn-lt"/>
                          <a:ea typeface="+mn-ea"/>
                          <a:cs typeface="+mn-cs"/>
                        </a:rPr>
                        <a:t>he SSB associated with the TCI state remain detectable</a:t>
                      </a:r>
                      <a:r>
                        <a:rPr kumimoji="0" lang="en-GB" altLang="zh-CN" sz="2000" b="0" i="0" u="none" strike="noStrike" kern="1200" cap="none" spc="0" normalizeH="0" baseline="0" noProof="0" dirty="0" smtClean="0" bmk="">
                          <a:ln>
                            <a:noFill/>
                          </a:ln>
                          <a:solidFill>
                            <a:srgbClr val="FFC000"/>
                          </a:solidFill>
                          <a:effectLst/>
                          <a:uLnTx/>
                          <a:uFillTx/>
                          <a:latin typeface="+mn-lt"/>
                          <a:ea typeface="+mn-ea"/>
                          <a:cs typeface="+mn-cs"/>
                        </a:rPr>
                        <a:t> </a:t>
                      </a:r>
                      <a:r>
                        <a:rPr kumimoji="0" lang="en-GB" altLang="zh-CN" sz="2000" b="0" i="0" u="none" strike="noStrike" kern="1200" cap="none" spc="0" normalizeH="0" baseline="0" noProof="0" dirty="0" smtClean="0">
                          <a:ln>
                            <a:noFill/>
                          </a:ln>
                          <a:solidFill>
                            <a:srgbClr val="FFC000"/>
                          </a:solidFill>
                          <a:effectLst/>
                          <a:uLnTx/>
                          <a:uFillTx/>
                          <a:latin typeface="+mn-lt"/>
                          <a:ea typeface="+mn-ea"/>
                          <a:cs typeface="+mn-cs"/>
                        </a:rPr>
                        <a:t>[with at least one spatial Rx filter]</a:t>
                      </a:r>
                      <a:r>
                        <a:rPr kumimoji="0" lang="en-GB" altLang="zh-CN" sz="2000" b="0" i="0" u="none" strike="noStrike" kern="1200" cap="none" spc="0" normalizeH="0" baseline="0" noProof="0" dirty="0" smtClean="0">
                          <a:ln>
                            <a:noFill/>
                          </a:ln>
                          <a:solidFill>
                            <a:srgbClr val="4F81BD"/>
                          </a:solidFill>
                          <a:effectLst/>
                          <a:uLnTx/>
                          <a:uFillTx/>
                          <a:latin typeface="+mn-lt"/>
                          <a:ea typeface="+mn-ea"/>
                          <a:cs typeface="+mn-cs"/>
                        </a:rPr>
                        <a:t> </a:t>
                      </a:r>
                      <a:r>
                        <a:rPr kumimoji="0" lang="en-GB" altLang="zh-CN" sz="2000" b="0" i="0" u="none" strike="noStrike" kern="1200" cap="none" spc="0" normalizeH="0" baseline="0" noProof="0" dirty="0" smtClean="0" bmk="">
                          <a:ln>
                            <a:noFill/>
                          </a:ln>
                          <a:solidFill>
                            <a:srgbClr val="4F81BD"/>
                          </a:solidFill>
                          <a:effectLst/>
                          <a:uLnTx/>
                          <a:uFillTx/>
                          <a:latin typeface="+mn-lt"/>
                          <a:ea typeface="+mn-ea"/>
                          <a:cs typeface="+mn-cs"/>
                        </a:rPr>
                        <a:t>from </a:t>
                      </a:r>
                      <a:r>
                        <a:rPr kumimoji="0" lang="en-GB" altLang="zh-CN" sz="2000" b="0" i="0" u="none" strike="noStrike" kern="1200" cap="none" spc="0" normalizeH="0" baseline="0" noProof="0" dirty="0" smtClean="0">
                          <a:ln>
                            <a:noFill/>
                          </a:ln>
                          <a:solidFill>
                            <a:srgbClr val="4F81BD"/>
                          </a:solidFill>
                          <a:effectLst/>
                          <a:uLnTx/>
                          <a:uFillTx/>
                          <a:latin typeface="+mn-lt"/>
                          <a:ea typeface="+mn-ea"/>
                          <a:cs typeface="+mn-cs"/>
                        </a:rPr>
                        <a:t>the last transmission of the RS resource for </a:t>
                      </a:r>
                      <a:r>
                        <a:rPr kumimoji="0" lang="en-GB" sz="2000" b="0" i="0" u="none" strike="noStrike" kern="1200" cap="none" spc="0" normalizeH="0" baseline="0" noProof="0" dirty="0" smtClean="0">
                          <a:ln>
                            <a:noFill/>
                          </a:ln>
                          <a:solidFill>
                            <a:srgbClr val="4F81BD"/>
                          </a:solidFill>
                          <a:effectLst/>
                          <a:uLnTx/>
                          <a:uFillTx/>
                          <a:latin typeface="+mn-lt"/>
                          <a:ea typeface="+mn-ea"/>
                          <a:cs typeface="+mn-cs"/>
                        </a:rPr>
                        <a:t>the L1-RSRP measurement reporting</a:t>
                      </a:r>
                      <a:r>
                        <a:rPr kumimoji="0" lang="en-GB" altLang="zh-CN" sz="2000" b="0" i="0" u="none" strike="noStrike" kern="1200" cap="none" spc="0" normalizeH="0" baseline="0" noProof="0" dirty="0" smtClean="0">
                          <a:ln>
                            <a:noFill/>
                          </a:ln>
                          <a:solidFill>
                            <a:srgbClr val="4F81BD"/>
                          </a:solidFill>
                          <a:effectLst/>
                          <a:uLnTx/>
                          <a:uFillTx/>
                          <a:latin typeface="+mn-lt"/>
                          <a:ea typeface="+mn-ea"/>
                          <a:cs typeface="+mn-cs"/>
                        </a:rPr>
                        <a:t> </a:t>
                      </a:r>
                      <a:r>
                        <a:rPr kumimoji="0" lang="en-GB" altLang="zh-CN" sz="2000" b="0" i="0" u="none" strike="sngStrike" kern="1200" cap="none" spc="0" normalizeH="0" baseline="0" noProof="0" dirty="0" smtClean="0" bmk="_Hlk18067072">
                          <a:ln>
                            <a:noFill/>
                          </a:ln>
                          <a:solidFill>
                            <a:srgbClr val="4F81BD"/>
                          </a:solidFill>
                          <a:effectLst/>
                          <a:uLnTx/>
                          <a:uFillTx/>
                          <a:latin typeface="+mn-lt"/>
                          <a:ea typeface="+mn-ea"/>
                          <a:cs typeface="+mn-cs"/>
                        </a:rPr>
                        <a:t>during the TCI switching period</a:t>
                      </a:r>
                      <a:endParaRPr kumimoji="0" lang="en-US" altLang="zh-CN" sz="2000" b="0" i="0" u="none" strike="sngStrike" kern="1200" cap="none" spc="0" normalizeH="0" baseline="0" noProof="0" dirty="0" smtClean="0">
                        <a:ln>
                          <a:noFill/>
                        </a:ln>
                        <a:solidFill>
                          <a:srgbClr val="4F81BD"/>
                        </a:solidFill>
                        <a:effectLst/>
                        <a:uLnTx/>
                        <a:uFillTx/>
                        <a:latin typeface="+mn-lt"/>
                        <a:ea typeface="+mn-ea"/>
                        <a:cs typeface="+mn-cs"/>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None/>
                        <a:tabLst/>
                        <a:defRPr/>
                      </a:pPr>
                      <a:r>
                        <a:rPr kumimoji="0" lang="en-GB" altLang="zh-CN" sz="2000" b="0" i="0" u="none" strike="noStrike" kern="1200" cap="none" spc="0" normalizeH="0" baseline="0" noProof="0" dirty="0" smtClean="0">
                          <a:ln>
                            <a:noFill/>
                          </a:ln>
                          <a:solidFill>
                            <a:prstClr val="black"/>
                          </a:solidFill>
                          <a:effectLst/>
                          <a:uLnTx/>
                          <a:uFillTx/>
                          <a:latin typeface="+mn-lt"/>
                          <a:ea typeface="+mn-ea"/>
                          <a:cs typeface="+mn-cs"/>
                        </a:rPr>
                        <a:t>-	SNR of the TCI state is ≥ -3dB</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2717416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For </a:t>
            </a:r>
            <a:r>
              <a:rPr lang="en-US" dirty="0" smtClean="0"/>
              <a:t>Information: Known </a:t>
            </a:r>
            <a:r>
              <a:rPr lang="en-US" dirty="0"/>
              <a:t>Condition</a:t>
            </a:r>
          </a:p>
        </p:txBody>
      </p:sp>
      <p:sp>
        <p:nvSpPr>
          <p:cNvPr id="3" name="内容占位符 2"/>
          <p:cNvSpPr>
            <a:spLocks noGrp="1"/>
          </p:cNvSpPr>
          <p:nvPr>
            <p:ph idx="1"/>
          </p:nvPr>
        </p:nvSpPr>
        <p:spPr/>
        <p:txBody>
          <a:bodyPr/>
          <a:lstStyle/>
          <a:p>
            <a:r>
              <a:rPr lang="en-GB" sz="2400" dirty="0"/>
              <a:t>I</a:t>
            </a:r>
            <a:r>
              <a:rPr lang="en-GB" sz="2400" dirty="0" smtClean="0"/>
              <a:t>n </a:t>
            </a:r>
            <a:r>
              <a:rPr lang="en-GB" sz="2400" dirty="0"/>
              <a:t>FR2, </a:t>
            </a:r>
            <a:r>
              <a:rPr lang="en-GB" sz="2400" dirty="0" smtClean="0"/>
              <a:t>it </a:t>
            </a:r>
            <a:r>
              <a:rPr lang="en-GB" sz="2400" dirty="0"/>
              <a:t>should be considered </a:t>
            </a:r>
            <a:r>
              <a:rPr lang="en-GB" sz="2400" dirty="0" smtClean="0"/>
              <a:t>whether </a:t>
            </a:r>
            <a:r>
              <a:rPr lang="en-GB" sz="2400" dirty="0"/>
              <a:t>the Rx beam has to be changed during the TCI state switch. </a:t>
            </a:r>
            <a:endParaRPr lang="en-GB" sz="2400" dirty="0" smtClean="0"/>
          </a:p>
          <a:p>
            <a:r>
              <a:rPr lang="en-GB" sz="2400" dirty="0" smtClean="0"/>
              <a:t>If </a:t>
            </a:r>
            <a:r>
              <a:rPr lang="en-GB" sz="2400" dirty="0"/>
              <a:t>the SNR side condition is only met with Rx beam #1 in the 1</a:t>
            </a:r>
            <a:r>
              <a:rPr lang="en-GB" sz="2400" baseline="30000" dirty="0"/>
              <a:t>st</a:t>
            </a:r>
            <a:r>
              <a:rPr lang="en-GB" sz="2400" dirty="0"/>
              <a:t> half of the switching delay and only met with Rx beam #2 in the 2</a:t>
            </a:r>
            <a:r>
              <a:rPr lang="en-GB" sz="2400" baseline="30000" dirty="0"/>
              <a:t>nd</a:t>
            </a:r>
            <a:r>
              <a:rPr lang="en-GB" sz="2400" dirty="0"/>
              <a:t> half, then UE actually has to search the new Rx beam during the TCI switching</a:t>
            </a:r>
            <a:r>
              <a:rPr lang="en-GB" sz="2400" dirty="0" smtClean="0"/>
              <a:t>. </a:t>
            </a:r>
            <a:r>
              <a:rPr lang="en-GB" sz="2400" dirty="0"/>
              <a:t>In this case, the TCI state should be unknown.</a:t>
            </a:r>
            <a:endParaRPr lang="en-US" sz="2400" dirty="0"/>
          </a:p>
        </p:txBody>
      </p:sp>
    </p:spTree>
    <p:extLst>
      <p:ext uri="{BB962C8B-B14F-4D97-AF65-F5344CB8AC3E}">
        <p14:creationId xmlns:p14="http://schemas.microsoft.com/office/powerpoint/2010/main" val="40416727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a:t>Issue </a:t>
            </a:r>
            <a:r>
              <a:rPr lang="en-US" altLang="ko-KR" dirty="0" smtClean="0"/>
              <a:t>3:Definition </a:t>
            </a:r>
            <a:r>
              <a:rPr lang="en-US" altLang="ko-KR" dirty="0"/>
              <a:t>of </a:t>
            </a:r>
            <a:r>
              <a:rPr lang="en-US" altLang="ko-KR" dirty="0" smtClean="0"/>
              <a:t>first-SSB</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sz="2400" dirty="0" smtClean="0"/>
                  <a:t>RAN4 should discuss whether </a:t>
                </a:r>
                <a14:m>
                  <m:oMath xmlns:m="http://schemas.openxmlformats.org/officeDocument/2006/math">
                    <m:sSub>
                      <m:sSubPr>
                        <m:ctrlPr>
                          <a:rPr lang="en-US" sz="2400" i="1">
                            <a:latin typeface="Cambria Math" panose="02040503050406030204" pitchFamily="18" charset="0"/>
                          </a:rPr>
                        </m:ctrlPr>
                      </m:sSubPr>
                      <m:e>
                        <m:r>
                          <m:rPr>
                            <m:sty m:val="p"/>
                          </m:rPr>
                          <a:rPr lang="en-US" sz="2400">
                            <a:latin typeface="Cambria Math" panose="02040503050406030204" pitchFamily="18" charset="0"/>
                          </a:rPr>
                          <m:t>T</m:t>
                        </m:r>
                      </m:e>
                      <m:sub>
                        <m:r>
                          <m:rPr>
                            <m:sty m:val="p"/>
                          </m:rPr>
                          <a:rPr lang="en-US" sz="2400">
                            <a:latin typeface="Cambria Math" panose="02040503050406030204" pitchFamily="18" charset="0"/>
                          </a:rPr>
                          <m:t>first</m:t>
                        </m:r>
                        <m:r>
                          <a:rPr lang="en-US" sz="2400">
                            <a:latin typeface="Cambria Math" panose="02040503050406030204" pitchFamily="18" charset="0"/>
                          </a:rPr>
                          <m:t>−</m:t>
                        </m:r>
                        <m:r>
                          <m:rPr>
                            <m:sty m:val="p"/>
                          </m:rPr>
                          <a:rPr lang="en-US" sz="2400">
                            <a:latin typeface="Cambria Math" panose="02040503050406030204" pitchFamily="18" charset="0"/>
                          </a:rPr>
                          <m:t>SSB</m:t>
                        </m:r>
                      </m:sub>
                    </m:sSub>
                  </m:oMath>
                </a14:m>
                <a:r>
                  <a:rPr lang="en-US" sz="2400" dirty="0"/>
                  <a:t> </a:t>
                </a:r>
                <a:r>
                  <a:rPr lang="en-US" sz="2400" dirty="0" smtClean="0"/>
                  <a:t>should </a:t>
                </a:r>
                <a:r>
                  <a:rPr lang="en-US" sz="2400" dirty="0"/>
                  <a:t>be further clarified.</a:t>
                </a:r>
              </a:p>
              <a:p>
                <a:pPr marL="800100" lvl="1" indent="-342900">
                  <a:buFont typeface="Arial" panose="020B0604020202020204" pitchFamily="34" charset="0"/>
                  <a:buChar char="•"/>
                </a:pPr>
                <a:r>
                  <a:rPr lang="en-GB" sz="2000" dirty="0" smtClean="0"/>
                  <a:t>In </a:t>
                </a:r>
                <a:r>
                  <a:rPr lang="en-GB" sz="2000" dirty="0"/>
                  <a:t>unknown TCI state switch with QCL Type-D</a:t>
                </a:r>
                <a:endParaRPr lang="en-US" sz="2000" dirty="0"/>
              </a:p>
              <a:p>
                <a:pPr marL="1200150" lvl="2" indent="-342900"/>
                <a14:m>
                  <m:oMath xmlns:m="http://schemas.openxmlformats.org/officeDocument/2006/math">
                    <m:sSub>
                      <m:sSubPr>
                        <m:ctrlPr>
                          <a:rPr lang="en-US" sz="2000" i="1">
                            <a:latin typeface="Cambria Math" panose="02040503050406030204" pitchFamily="18" charset="0"/>
                          </a:rPr>
                        </m:ctrlPr>
                      </m:sSubPr>
                      <m:e>
                        <m:r>
                          <m:rPr>
                            <m:sty m:val="p"/>
                          </m:rPr>
                          <a:rPr lang="en-US" sz="2000">
                            <a:latin typeface="Cambria Math" panose="02040503050406030204" pitchFamily="18" charset="0"/>
                          </a:rPr>
                          <m:t>T</m:t>
                        </m:r>
                      </m:e>
                      <m:sub>
                        <m:r>
                          <m:rPr>
                            <m:sty m:val="p"/>
                          </m:rPr>
                          <a:rPr lang="en-US" sz="2000">
                            <a:latin typeface="Cambria Math" panose="02040503050406030204" pitchFamily="18" charset="0"/>
                          </a:rPr>
                          <m:t>first</m:t>
                        </m:r>
                        <m:r>
                          <a:rPr lang="en-US" sz="2000">
                            <a:latin typeface="Cambria Math" panose="02040503050406030204" pitchFamily="18" charset="0"/>
                          </a:rPr>
                          <m:t>−</m:t>
                        </m:r>
                        <m:r>
                          <m:rPr>
                            <m:sty m:val="p"/>
                          </m:rPr>
                          <a:rPr lang="en-US" sz="2000">
                            <a:latin typeface="Cambria Math" panose="02040503050406030204" pitchFamily="18" charset="0"/>
                          </a:rPr>
                          <m:t>SSB</m:t>
                        </m:r>
                      </m:sub>
                    </m:sSub>
                  </m:oMath>
                </a14:m>
                <a:r>
                  <a:rPr lang="en-US" sz="2000" dirty="0"/>
                  <a:t> is time </a:t>
                </a:r>
                <a:r>
                  <a:rPr lang="en-GB" sz="2000" dirty="0"/>
                  <a:t>to first SSB transmission after L1-RSRP measurement by the </a:t>
                </a:r>
                <a:r>
                  <a:rPr lang="en-GB" sz="2000" dirty="0" smtClean="0"/>
                  <a:t>UE</a:t>
                </a:r>
              </a:p>
              <a:p>
                <a:pPr marL="800100" lvl="1" indent="-342900">
                  <a:buFont typeface="Arial" panose="020B0604020202020204" pitchFamily="34" charset="0"/>
                  <a:buChar char="•"/>
                </a:pPr>
                <a:r>
                  <a:rPr lang="en-GB" sz="2000" dirty="0" smtClean="0"/>
                  <a:t>In </a:t>
                </a:r>
                <a:r>
                  <a:rPr lang="en-GB" sz="2000" dirty="0"/>
                  <a:t>unknown TCI state switch involving with QCL Type-A, B, C </a:t>
                </a:r>
                <a:r>
                  <a:rPr lang="en-GB" sz="2000" dirty="0" smtClean="0"/>
                  <a:t>only</a:t>
                </a:r>
              </a:p>
              <a:p>
                <a:pPr marL="1200150" lvl="2" indent="-342900"/>
                <a14:m>
                  <m:oMath xmlns:m="http://schemas.openxmlformats.org/officeDocument/2006/math">
                    <m:sSub>
                      <m:sSubPr>
                        <m:ctrlPr>
                          <a:rPr lang="en-US" sz="2000" i="1">
                            <a:latin typeface="Cambria Math" panose="02040503050406030204" pitchFamily="18" charset="0"/>
                          </a:rPr>
                        </m:ctrlPr>
                      </m:sSubPr>
                      <m:e>
                        <m:r>
                          <m:rPr>
                            <m:sty m:val="p"/>
                          </m:rPr>
                          <a:rPr lang="en-US" sz="2000">
                            <a:latin typeface="Cambria Math" panose="02040503050406030204" pitchFamily="18" charset="0"/>
                          </a:rPr>
                          <m:t>T</m:t>
                        </m:r>
                      </m:e>
                      <m:sub>
                        <m:r>
                          <m:rPr>
                            <m:sty m:val="p"/>
                          </m:rPr>
                          <a:rPr lang="en-US" sz="2000">
                            <a:latin typeface="Cambria Math" panose="02040503050406030204" pitchFamily="18" charset="0"/>
                          </a:rPr>
                          <m:t>first</m:t>
                        </m:r>
                        <m:r>
                          <a:rPr lang="en-US" sz="2000">
                            <a:latin typeface="Cambria Math" panose="02040503050406030204" pitchFamily="18" charset="0"/>
                          </a:rPr>
                          <m:t>−</m:t>
                        </m:r>
                        <m:r>
                          <m:rPr>
                            <m:sty m:val="p"/>
                          </m:rPr>
                          <a:rPr lang="en-US" sz="2000">
                            <a:latin typeface="Cambria Math" panose="02040503050406030204" pitchFamily="18" charset="0"/>
                          </a:rPr>
                          <m:t>SSB</m:t>
                        </m:r>
                      </m:sub>
                    </m:sSub>
                  </m:oMath>
                </a14:m>
                <a:r>
                  <a:rPr lang="en-US" sz="2000" dirty="0"/>
                  <a:t> is time </a:t>
                </a:r>
                <a:r>
                  <a:rPr lang="en-GB" sz="2000" dirty="0"/>
                  <a:t>to first SSB transmission after </a:t>
                </a:r>
                <a:r>
                  <a:rPr lang="en-US" sz="2000" dirty="0"/>
                  <a:t>MAC CE command </a:t>
                </a:r>
                <a:r>
                  <a:rPr lang="en-GB" sz="2000" dirty="0"/>
                  <a:t>by the </a:t>
                </a:r>
                <a:r>
                  <a:rPr lang="en-GB" sz="2000" dirty="0" smtClean="0"/>
                  <a:t>UE. </a:t>
                </a:r>
                <a:endParaRPr lang="en-US" sz="2000" dirty="0"/>
              </a:p>
              <a:p>
                <a:pPr marL="800100" lvl="1" indent="-342900">
                  <a:buFont typeface="Arial" panose="020B0604020202020204" pitchFamily="34" charset="0"/>
                  <a:buChar char="•"/>
                </a:pPr>
                <a:r>
                  <a:rPr lang="en-GB" sz="2000" dirty="0" smtClean="0"/>
                  <a:t>In </a:t>
                </a:r>
                <a:r>
                  <a:rPr lang="en-GB" sz="2000" dirty="0"/>
                  <a:t>RRC based known TCI state switch </a:t>
                </a:r>
                <a:endParaRPr lang="en-US" sz="2000" i="1" dirty="0" smtClean="0">
                  <a:latin typeface="Cambria Math" panose="02040503050406030204" pitchFamily="18" charset="0"/>
                </a:endParaRPr>
              </a:p>
              <a:p>
                <a:pPr marL="1200150" lvl="2" indent="-342900"/>
                <a14:m>
                  <m:oMath xmlns:m="http://schemas.openxmlformats.org/officeDocument/2006/math">
                    <m:sSub>
                      <m:sSubPr>
                        <m:ctrlPr>
                          <a:rPr lang="en-US" sz="2000" i="1">
                            <a:latin typeface="Cambria Math" panose="02040503050406030204" pitchFamily="18" charset="0"/>
                          </a:rPr>
                        </m:ctrlPr>
                      </m:sSubPr>
                      <m:e>
                        <m:r>
                          <m:rPr>
                            <m:sty m:val="p"/>
                          </m:rPr>
                          <a:rPr lang="en-US" sz="2000">
                            <a:latin typeface="Cambria Math" panose="02040503050406030204" pitchFamily="18" charset="0"/>
                          </a:rPr>
                          <m:t>T</m:t>
                        </m:r>
                      </m:e>
                      <m:sub>
                        <m:r>
                          <m:rPr>
                            <m:sty m:val="p"/>
                          </m:rPr>
                          <a:rPr lang="en-US" sz="2000">
                            <a:latin typeface="Cambria Math" panose="02040503050406030204" pitchFamily="18" charset="0"/>
                          </a:rPr>
                          <m:t>first</m:t>
                        </m:r>
                        <m:r>
                          <a:rPr lang="en-US" sz="2000">
                            <a:latin typeface="Cambria Math" panose="02040503050406030204" pitchFamily="18" charset="0"/>
                          </a:rPr>
                          <m:t>−</m:t>
                        </m:r>
                        <m:r>
                          <m:rPr>
                            <m:sty m:val="p"/>
                          </m:rPr>
                          <a:rPr lang="en-US" sz="2000">
                            <a:latin typeface="Cambria Math" panose="02040503050406030204" pitchFamily="18" charset="0"/>
                          </a:rPr>
                          <m:t>SSB</m:t>
                        </m:r>
                      </m:sub>
                    </m:sSub>
                  </m:oMath>
                </a14:m>
                <a:r>
                  <a:rPr lang="en-US" sz="2000" dirty="0"/>
                  <a:t> is time </a:t>
                </a:r>
                <a:r>
                  <a:rPr lang="en-GB" sz="2000" dirty="0"/>
                  <a:t>to first SSB transmission after RRC processing by the </a:t>
                </a:r>
                <a:r>
                  <a:rPr lang="en-GB" sz="2000" dirty="0" smtClean="0"/>
                  <a:t>UE.</a:t>
                </a:r>
                <a:endParaRPr lang="en-US" altLang="ko-KR" sz="2000" dirty="0"/>
              </a:p>
              <a:p>
                <a:endParaRPr lang="en-GB" b="1"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963" t="-1078" r="-667"/>
                </a:stretch>
              </a:blipFill>
            </p:spPr>
            <p:txBody>
              <a:bodyPr/>
              <a:lstStyle/>
              <a:p>
                <a:r>
                  <a:rPr lang="en-US">
                    <a:noFill/>
                  </a:rPr>
                  <a:t> </a:t>
                </a:r>
              </a:p>
            </p:txBody>
          </p:sp>
        </mc:Fallback>
      </mc:AlternateContent>
    </p:spTree>
    <p:extLst>
      <p:ext uri="{BB962C8B-B14F-4D97-AF65-F5344CB8AC3E}">
        <p14:creationId xmlns:p14="http://schemas.microsoft.com/office/powerpoint/2010/main" val="42756948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For Information: </a:t>
            </a:r>
            <a:r>
              <a:rPr lang="en-US" altLang="ko-KR" dirty="0"/>
              <a:t>Definition of first-SSB</a:t>
            </a:r>
            <a:endParaRPr 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en-US" sz="2400" dirty="0"/>
                  <a:t>In current requirement, </a:t>
                </a:r>
                <a14:m>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𝑇</m:t>
                        </m:r>
                      </m:e>
                      <m:sub>
                        <m:r>
                          <a:rPr lang="en-US" sz="2400" i="1">
                            <a:latin typeface="Cambria Math" panose="02040503050406030204" pitchFamily="18" charset="0"/>
                          </a:rPr>
                          <m:t>𝑓𝑖𝑟𝑠𝑡</m:t>
                        </m:r>
                        <m:r>
                          <a:rPr lang="en-US" sz="2400" i="1">
                            <a:latin typeface="Cambria Math" panose="02040503050406030204" pitchFamily="18" charset="0"/>
                          </a:rPr>
                          <m:t>−</m:t>
                        </m:r>
                        <m:r>
                          <a:rPr lang="en-US" sz="2400" i="1">
                            <a:latin typeface="Cambria Math" panose="02040503050406030204" pitchFamily="18" charset="0"/>
                          </a:rPr>
                          <m:t>𝑆𝑆𝐵</m:t>
                        </m:r>
                      </m:sub>
                    </m:sSub>
                  </m:oMath>
                </a14:m>
                <a:r>
                  <a:rPr lang="en-US" sz="2400" dirty="0"/>
                  <a:t> is defined as the first SSB transmission after MAC CE command in MAC-CE based TCI state switching. However, in the case that UE should measure L1-RSRP after MAC CE decoded in unknown TCI state switch involving changes in QCL Type-D, UE should wait the first SSB to time tracking when UE finished the L1-RSRP measurement.</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0">
                <a:blip r:embed="rId3"/>
                <a:stretch>
                  <a:fillRect l="-963" t="-943" r="-296"/>
                </a:stretch>
              </a:blipFill>
            </p:spPr>
            <p:txBody>
              <a:bodyPr/>
              <a:lstStyle/>
              <a:p>
                <a:r>
                  <a:rPr lang="en-US">
                    <a:noFill/>
                  </a:rPr>
                  <a:t> </a:t>
                </a:r>
              </a:p>
            </p:txBody>
          </p:sp>
        </mc:Fallback>
      </mc:AlternateContent>
      <p:sp>
        <p:nvSpPr>
          <p:cNvPr id="4" name="Rectangle 2"/>
          <p:cNvSpPr>
            <a:spLocks noChangeArrowheads="1"/>
          </p:cNvSpPr>
          <p:nvPr/>
        </p:nvSpPr>
        <p:spPr bwMode="auto">
          <a:xfrm>
            <a:off x="-324543" y="2924943"/>
            <a:ext cx="647454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7" name="Rectangle 4"/>
          <p:cNvSpPr>
            <a:spLocks noChangeArrowheads="1"/>
          </p:cNvSpPr>
          <p:nvPr/>
        </p:nvSpPr>
        <p:spPr bwMode="auto">
          <a:xfrm>
            <a:off x="0" y="3356992"/>
            <a:ext cx="867736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8" name="对象 7"/>
          <p:cNvGraphicFramePr>
            <a:graphicFrameLocks noChangeAspect="1"/>
          </p:cNvGraphicFramePr>
          <p:nvPr>
            <p:extLst>
              <p:ext uri="{D42A27DB-BD31-4B8C-83A1-F6EECF244321}">
                <p14:modId xmlns:p14="http://schemas.microsoft.com/office/powerpoint/2010/main" val="2567192155"/>
              </p:ext>
            </p:extLst>
          </p:nvPr>
        </p:nvGraphicFramePr>
        <p:xfrm>
          <a:off x="220455" y="4133095"/>
          <a:ext cx="8703090" cy="1262685"/>
        </p:xfrm>
        <a:graphic>
          <a:graphicData uri="http://schemas.openxmlformats.org/presentationml/2006/ole">
            <mc:AlternateContent xmlns:mc="http://schemas.openxmlformats.org/markup-compatibility/2006">
              <mc:Choice xmlns:v="urn:schemas-microsoft-com:vml" Requires="v">
                <p:oleObj spid="_x0000_s1054" name="Visio" r:id="rId4" imgW="8086749" imgH="933563" progId="Visio.Drawing.15">
                  <p:embed/>
                </p:oleObj>
              </mc:Choice>
              <mc:Fallback>
                <p:oleObj name="Visio" r:id="rId4" imgW="8086749" imgH="933563" progId="Visio.Drawing.15">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455" y="4133095"/>
                        <a:ext cx="8703090" cy="1262685"/>
                      </a:xfrm>
                      <a:prstGeom prst="rect">
                        <a:avLst/>
                      </a:prstGeom>
                      <a:noFill/>
                    </p:spPr>
                  </p:pic>
                </p:oleObj>
              </mc:Fallback>
            </mc:AlternateContent>
          </a:graphicData>
        </a:graphic>
      </p:graphicFrame>
    </p:spTree>
    <p:extLst>
      <p:ext uri="{BB962C8B-B14F-4D97-AF65-F5344CB8AC3E}">
        <p14:creationId xmlns:p14="http://schemas.microsoft.com/office/powerpoint/2010/main" val="16251839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a:t>Issue </a:t>
            </a:r>
            <a:r>
              <a:rPr lang="en-US" altLang="ko-KR" dirty="0" smtClean="0"/>
              <a:t>4:</a:t>
            </a:r>
            <a:r>
              <a:rPr lang="en-US" dirty="0" smtClean="0"/>
              <a:t>QCL-related issues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514350" lvl="1" indent="-457200">
                  <a:buFont typeface="Arial" panose="020B0604020202020204" pitchFamily="34" charset="0"/>
                  <a:buChar char="•"/>
                </a:pPr>
                <a:r>
                  <a:rPr lang="en-US" sz="2400" dirty="0" smtClean="0"/>
                  <a:t>Issue 4-1: Whether </a:t>
                </a:r>
                <a14:m>
                  <m:oMath xmlns:m="http://schemas.openxmlformats.org/officeDocument/2006/math">
                    <m:sSub>
                      <m:sSubPr>
                        <m:ctrlPr>
                          <a:rPr lang="en-US" sz="2400" i="1">
                            <a:latin typeface="Cambria Math" panose="02040503050406030204" pitchFamily="18" charset="0"/>
                          </a:rPr>
                        </m:ctrlPr>
                      </m:sSubPr>
                      <m:e>
                        <m:r>
                          <m:rPr>
                            <m:sty m:val="p"/>
                          </m:rPr>
                          <a:rPr lang="en-US" sz="2400">
                            <a:latin typeface="Cambria Math" panose="02040503050406030204" pitchFamily="18" charset="0"/>
                          </a:rPr>
                          <m:t>TO</m:t>
                        </m:r>
                      </m:e>
                      <m:sub>
                        <m:r>
                          <m:rPr>
                            <m:sty m:val="p"/>
                          </m:rPr>
                          <a:rPr lang="en-US" sz="2400">
                            <a:latin typeface="Cambria Math" panose="02040503050406030204" pitchFamily="18" charset="0"/>
                          </a:rPr>
                          <m:t>uk</m:t>
                        </m:r>
                      </m:sub>
                    </m:sSub>
                  </m:oMath>
                </a14:m>
                <a:r>
                  <a:rPr lang="en-US" sz="2400" dirty="0"/>
                  <a:t> </a:t>
                </a:r>
                <a:r>
                  <a:rPr lang="en-US" sz="2400" dirty="0" smtClean="0"/>
                  <a:t>should be update to 1 when </a:t>
                </a:r>
                <a:r>
                  <a:rPr lang="en-US" sz="2400" dirty="0"/>
                  <a:t>TCI state switching involves QCL-Type A, B, C only for unknown case.</a:t>
                </a:r>
              </a:p>
              <a:p>
                <a:pPr marL="514350" lvl="1" indent="-457200">
                  <a:buFont typeface="Arial" panose="020B0604020202020204" pitchFamily="34" charset="0"/>
                  <a:buChar char="•"/>
                </a:pPr>
                <a:r>
                  <a:rPr lang="en-GB" sz="2400" dirty="0" smtClean="0"/>
                  <a:t>Issue 4-2: Whether the TCI state switch requirements should only </a:t>
                </a:r>
                <a:r>
                  <a:rPr lang="en-GB" sz="2400" dirty="0"/>
                  <a:t>apply to the case where the CSI-RS based TCI state is Type-A, B, C QCL-</a:t>
                </a:r>
                <a:r>
                  <a:rPr lang="en-GB" sz="2400" dirty="0" err="1"/>
                  <a:t>ed</a:t>
                </a:r>
                <a:r>
                  <a:rPr lang="en-GB" sz="2400" dirty="0"/>
                  <a:t> with an SSB.</a:t>
                </a:r>
              </a:p>
              <a:p>
                <a:endParaRPr lang="en-GB" sz="2400" b="1" dirty="0"/>
              </a:p>
              <a:p>
                <a:endParaRPr lang="en-US" sz="24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296" t="-1078" r="-1037"/>
                </a:stretch>
              </a:blipFill>
            </p:spPr>
            <p:txBody>
              <a:bodyPr/>
              <a:lstStyle/>
              <a:p>
                <a:r>
                  <a:rPr lang="en-US">
                    <a:noFill/>
                  </a:rPr>
                  <a:t> </a:t>
                </a:r>
              </a:p>
            </p:txBody>
          </p:sp>
        </mc:Fallback>
      </mc:AlternateContent>
    </p:spTree>
    <p:extLst>
      <p:ext uri="{BB962C8B-B14F-4D97-AF65-F5344CB8AC3E}">
        <p14:creationId xmlns:p14="http://schemas.microsoft.com/office/powerpoint/2010/main" val="4700234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1" ma:contentTypeDescription="Create a new document." ma:contentTypeScope="" ma:versionID="99f6751dbc8f6c9db939c24aed21b85c">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97a570d36a9bfe7447b480bcbafe877e"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9FDC7FD-A4EA-478E-AED3-CA1706B628A8}">
  <ds:schemaRefs>
    <ds:schemaRef ds:uri="http://schemas.microsoft.com/office/2006/documentManagement/types"/>
    <ds:schemaRef ds:uri="http://schemas.microsoft.com/office/infopath/2007/PartnerControls"/>
    <ds:schemaRef ds:uri="http://purl.org/dc/dcmitype/"/>
    <ds:schemaRef ds:uri="http://www.w3.org/XML/1998/namespace"/>
    <ds:schemaRef ds:uri="db33437f-65a5-48c5-b537-19efd290f967"/>
    <ds:schemaRef ds:uri="http://purl.org/dc/elements/1.1/"/>
    <ds:schemaRef ds:uri="http://schemas.microsoft.com/office/2006/metadata/properties"/>
    <ds:schemaRef ds:uri="http://purl.org/dc/terms/"/>
    <ds:schemaRef ds:uri="http://schemas.openxmlformats.org/package/2006/metadata/core-properties"/>
    <ds:schemaRef ds:uri="6f846979-0e6f-42ff-8b87-e1893efeda99"/>
  </ds:schemaRefs>
</ds:datastoreItem>
</file>

<file path=customXml/itemProps2.xml><?xml version="1.0" encoding="utf-8"?>
<ds:datastoreItem xmlns:ds="http://schemas.openxmlformats.org/officeDocument/2006/customXml" ds:itemID="{C40984D3-95C9-4B3D-A510-4088B6FE12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9752FF3-4EE6-413D-90B5-8E2961A1F1C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4874</TotalTime>
  <Words>677</Words>
  <Application>Microsoft Office PowerPoint</Application>
  <PresentationFormat>全屏显示(4:3)</PresentationFormat>
  <Paragraphs>62</Paragraphs>
  <Slides>14</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23" baseType="lpstr">
      <vt:lpstr>맑은 고딕</vt:lpstr>
      <vt:lpstr>Meiryo UI</vt:lpstr>
      <vt:lpstr>宋体</vt:lpstr>
      <vt:lpstr>Arial</vt:lpstr>
      <vt:lpstr>Calibri</vt:lpstr>
      <vt:lpstr>Cambria Math</vt:lpstr>
      <vt:lpstr>Times New Roman</vt:lpstr>
      <vt:lpstr>Office 主题</vt:lpstr>
      <vt:lpstr>Visio</vt:lpstr>
      <vt:lpstr>WF on TCI state and spatial relation switch</vt:lpstr>
      <vt:lpstr>Issue 1:TCI state switch of the CSI-RS for CQI and spatial relation switch</vt:lpstr>
      <vt:lpstr>Issue 1:TCI state switch of the CSI-RS for CQI and spatial relation switch</vt:lpstr>
      <vt:lpstr>For information: CSI-RS configuration update for CQI  </vt:lpstr>
      <vt:lpstr>Issue 2:Known Condition</vt:lpstr>
      <vt:lpstr>For Information: Known Condition</vt:lpstr>
      <vt:lpstr>Issue 3:Definition of first-SSB</vt:lpstr>
      <vt:lpstr>For Information: Definition of first-SSB</vt:lpstr>
      <vt:lpstr>Issue 4:QCL-related issues</vt:lpstr>
      <vt:lpstr>For Information: QCL-related issues</vt:lpstr>
      <vt:lpstr>For Information: QCL-related issues</vt:lpstr>
      <vt:lpstr>Issue 5:RRC based TCI state switching delay</vt:lpstr>
      <vt:lpstr>For Information: RRC based TCI state switching delay</vt:lpstr>
      <vt:lpstr>For Information: RRC based TCI state switching delay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RAN4</dc:title>
  <dc:creator>Wubin,Zhou, ZTE</dc:creator>
  <cp:lastModifiedBy>Zhixun Tang-Mediatek</cp:lastModifiedBy>
  <cp:revision>324</cp:revision>
  <dcterms:created xsi:type="dcterms:W3CDTF">2016-01-12T08:39:00Z</dcterms:created>
  <dcterms:modified xsi:type="dcterms:W3CDTF">2019-10-18T01:31:39Z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(3)fNMoUHtv8KgDhPgdkuuEXuKzJdSFkx4XCcyQjX+5bjxRH+lAbVnSRU+QL+SogrPBnqCOKMFC
UhYVbcpPRK30LRzSaFnySEnAPj7nOgU92cRdCsbphOXiEmcmMujWUe67nuI4p0Ej2DCAQhZl
Q+btQFJBIt+YFyrXU7zKOY/xuLif/f7kVkMSDXhznYww4gJ5wT0HEUyaF6x14Bo1M949wCco
OgFV7ceo6HqyD2O0gM</vt:lpwstr>
  </property>
  <property fmtid="{D5CDD505-2E9C-101B-9397-08002B2CF9AE}" pid="3" name="_2015_ms_pID_7253431">
    <vt:lpwstr>QnCXaZ4iJ95hJiTMmmmKvOM0LvOxFHPWFbEtnRXsgUZJB0hw2OHPZU
BezHIkDBoXc88zTbtzkx96mYfU6I3ZnGsojpv4K34p/LEPYsitMT8J1U4/5XOSWBYmDwO7fO
Td8KWI+0l9bCWGwWj3tVqz/0ytbWbgAAji0qr3Hu3tvVt5sNYvKZXgZf9e1UFFYZk8fjKLd0
kiFV/hp9YEVVSF1cFuxte6Jn0OfNxPh3dZ/r</vt:lpwstr>
  </property>
  <property fmtid="{D5CDD505-2E9C-101B-9397-08002B2CF9AE}" pid="4" name="_2015_ms_pID_7253432">
    <vt:lpwstr>PL7MSKrVZUNflBSg72euQYcE1XmHa+ALaEPv
kaJxsrOzr3gXyVJ0GXUtXsy9X0j2KpW89zsecR/rCh7r1tx9Fb8=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1533929405</vt:lpwstr>
  </property>
  <property fmtid="{D5CDD505-2E9C-101B-9397-08002B2CF9AE}" pid="9" name="KSOProductBuildVer">
    <vt:lpwstr>2052-10.8.2.7027</vt:lpwstr>
  </property>
  <property fmtid="{D5CDD505-2E9C-101B-9397-08002B2CF9AE}" pid="10" name="ContentTypeId">
    <vt:lpwstr>0x0101003AA7AC0C743A294CADF60F661720E3E6</vt:lpwstr>
  </property>
</Properties>
</file>