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56" r:id="rId2"/>
    <p:sldId id="258" r:id="rId3"/>
    <p:sldId id="260" r:id="rId4"/>
    <p:sldId id="257" r:id="rId5"/>
    <p:sldId id="269" r:id="rId6"/>
    <p:sldId id="261" r:id="rId7"/>
    <p:sldId id="262" r:id="rId8"/>
    <p:sldId id="263" r:id="rId9"/>
    <p:sldId id="264" r:id="rId10"/>
    <p:sldId id="259" r:id="rId11"/>
    <p:sldId id="266" r:id="rId12"/>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1642" autoAdjust="0"/>
  </p:normalViewPr>
  <p:slideViewPr>
    <p:cSldViewPr>
      <p:cViewPr varScale="1">
        <p:scale>
          <a:sx n="91" d="100"/>
          <a:sy n="91" d="100"/>
        </p:scale>
        <p:origin x="-1200" y="-72"/>
      </p:cViewPr>
      <p:guideLst>
        <p:guide orient="horz" pos="162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055CA40-0D7F-4BE4-B4AF-B4BB727E59F2}" type="datetimeFigureOut">
              <a:rPr lang="zh-CN" altLang="en-US" smtClean="0"/>
              <a:pPr/>
              <a:t>2019-10-17</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FD96FCE-6A4F-4F7B-A5FC-070969246C89}"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a:t>1910819</a:t>
            </a:r>
            <a:endParaRPr lang="zh-CN" altLang="en-US" dirty="0"/>
          </a:p>
        </p:txBody>
      </p:sp>
      <p:sp>
        <p:nvSpPr>
          <p:cNvPr id="4" name="灯片编号占位符 3"/>
          <p:cNvSpPr>
            <a:spLocks noGrp="1"/>
          </p:cNvSpPr>
          <p:nvPr>
            <p:ph type="sldNum" sz="quarter" idx="10"/>
          </p:nvPr>
        </p:nvSpPr>
        <p:spPr/>
        <p:txBody>
          <a:bodyPr/>
          <a:lstStyle/>
          <a:p>
            <a:fld id="{4FD96FCE-6A4F-4F7B-A5FC-070969246C89}" type="slidenum">
              <a:rPr lang="zh-CN" altLang="en-US" smtClean="0"/>
              <a:pPr/>
              <a:t>4</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FE980DA8-4574-4789-AD47-D2C1E9125373}" type="datetimeFigureOut">
              <a:rPr lang="zh-CN" altLang="en-US" smtClean="0"/>
              <a:pPr/>
              <a:t>2019-10-17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E980DA8-4574-4789-AD47-D2C1E9125373}" type="datetimeFigureOut">
              <a:rPr lang="zh-CN" altLang="en-US" smtClean="0"/>
              <a:pPr/>
              <a:t>2019-10-17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E980DA8-4574-4789-AD47-D2C1E9125373}" type="datetimeFigureOut">
              <a:rPr lang="zh-CN" altLang="en-US" smtClean="0"/>
              <a:pPr/>
              <a:t>2019-10-17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E980DA8-4574-4789-AD47-D2C1E9125373}" type="datetimeFigureOut">
              <a:rPr lang="zh-CN" altLang="en-US" smtClean="0"/>
              <a:pPr/>
              <a:t>2019-10-17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FE980DA8-4574-4789-AD47-D2C1E9125373}" type="datetimeFigureOut">
              <a:rPr lang="zh-CN" altLang="en-US" smtClean="0"/>
              <a:pPr/>
              <a:t>2019-10-17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FE980DA8-4574-4789-AD47-D2C1E9125373}" type="datetimeFigureOut">
              <a:rPr lang="zh-CN" altLang="en-US" smtClean="0"/>
              <a:pPr/>
              <a:t>2019-10-17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FE980DA8-4574-4789-AD47-D2C1E9125373}" type="datetimeFigureOut">
              <a:rPr lang="zh-CN" altLang="en-US" smtClean="0"/>
              <a:pPr/>
              <a:t>2019-10-17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FE980DA8-4574-4789-AD47-D2C1E9125373}" type="datetimeFigureOut">
              <a:rPr lang="zh-CN" altLang="en-US" smtClean="0"/>
              <a:pPr/>
              <a:t>2019-10-17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E980DA8-4574-4789-AD47-D2C1E9125373}" type="datetimeFigureOut">
              <a:rPr lang="zh-CN" altLang="en-US" smtClean="0"/>
              <a:pPr/>
              <a:t>2019-10-17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E980DA8-4574-4789-AD47-D2C1E9125373}" type="datetimeFigureOut">
              <a:rPr lang="zh-CN" altLang="en-US" smtClean="0"/>
              <a:pPr/>
              <a:t>2019-10-17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E980DA8-4574-4789-AD47-D2C1E9125373}" type="datetimeFigureOut">
              <a:rPr lang="zh-CN" altLang="en-US" smtClean="0"/>
              <a:pPr/>
              <a:t>2019-10-17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FE980DA8-4574-4789-AD47-D2C1E9125373}" type="datetimeFigureOut">
              <a:rPr lang="zh-CN" altLang="en-US" smtClean="0"/>
              <a:pPr/>
              <a:t>2019-10-17</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D9F83E9C-471E-4653-83A3-9EE19105D01A}"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fontScale="90000"/>
          </a:bodyPr>
          <a:lstStyle/>
          <a:p>
            <a:r>
              <a:rPr lang="en-US" altLang="zh-CN" dirty="0"/>
              <a:t>WF on inter-frequency without MG</a:t>
            </a:r>
            <a:endParaRPr lang="zh-CN" altLang="en-US" dirty="0"/>
          </a:p>
        </p:txBody>
      </p:sp>
      <p:sp>
        <p:nvSpPr>
          <p:cNvPr id="3" name="副标题 2"/>
          <p:cNvSpPr>
            <a:spLocks noGrp="1"/>
          </p:cNvSpPr>
          <p:nvPr>
            <p:ph type="subTitle" idx="1"/>
          </p:nvPr>
        </p:nvSpPr>
        <p:spPr/>
        <p:txBody>
          <a:bodyPr/>
          <a:lstStyle/>
          <a:p>
            <a:r>
              <a:rPr lang="en-US" altLang="zh-CN"/>
              <a:t>CMCC</a:t>
            </a:r>
            <a:endParaRPr lang="zh-CN" altLang="en-US"/>
          </a:p>
        </p:txBody>
      </p:sp>
      <p:sp>
        <p:nvSpPr>
          <p:cNvPr id="4" name="矩形 3"/>
          <p:cNvSpPr/>
          <p:nvPr/>
        </p:nvSpPr>
        <p:spPr>
          <a:xfrm>
            <a:off x="6858016" y="357172"/>
            <a:ext cx="2031325" cy="400110"/>
          </a:xfrm>
          <a:prstGeom prst="rect">
            <a:avLst/>
          </a:prstGeom>
        </p:spPr>
        <p:txBody>
          <a:bodyPr wrap="none">
            <a:spAutoFit/>
          </a:bodyPr>
          <a:lstStyle/>
          <a:p>
            <a:r>
              <a:rPr lang="en-US" altLang="zh-CN" sz="2000" b="1" dirty="0" smtClean="0"/>
              <a:t>R4-1912739</a:t>
            </a:r>
            <a:r>
              <a:rPr lang="en-US" altLang="zh-CN" sz="2000" b="1" dirty="0"/>
              <a:t>	</a:t>
            </a:r>
            <a:endParaRPr lang="zh-CN" altLang="en-US" sz="2000" b="1" dirty="0"/>
          </a:p>
        </p:txBody>
      </p:sp>
      <p:sp>
        <p:nvSpPr>
          <p:cNvPr id="12289" name="Rectangle 1"/>
          <p:cNvSpPr>
            <a:spLocks noChangeArrowheads="1"/>
          </p:cNvSpPr>
          <p:nvPr/>
        </p:nvSpPr>
        <p:spPr bwMode="auto">
          <a:xfrm>
            <a:off x="285720" y="357172"/>
            <a:ext cx="4363695" cy="615553"/>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1371600" algn="l"/>
              </a:tabLst>
            </a:pPr>
            <a:r>
              <a:rPr kumimoji="0" lang="en-US" altLang="zh-CN" sz="1600" b="1" i="0" u="none" strike="noStrike" cap="none" normalizeH="0" baseline="0" dirty="0">
                <a:ln>
                  <a:noFill/>
                </a:ln>
                <a:solidFill>
                  <a:schemeClr val="tx1"/>
                </a:solidFill>
                <a:effectLst/>
                <a:latin typeface="Arial" pitchFamily="34" charset="0"/>
                <a:ea typeface="MS Mincho" pitchFamily="49" charset="-128"/>
                <a:cs typeface="Arial" pitchFamily="34" charset="0"/>
              </a:rPr>
              <a:t>3GPP TSG-RAN WG4 Meeting #92bis</a:t>
            </a:r>
            <a:r>
              <a:rPr kumimoji="0" lang="en-GB" altLang="zh-CN" b="1" i="1" u="none" strike="noStrike" cap="none" normalizeH="0" baseline="0" dirty="0">
                <a:ln>
                  <a:noFill/>
                </a:ln>
                <a:solidFill>
                  <a:schemeClr val="tx1"/>
                </a:solidFill>
                <a:effectLst/>
                <a:latin typeface="Arial" pitchFamily="34" charset="0"/>
                <a:ea typeface="MS Mincho" pitchFamily="49" charset="-128"/>
                <a:cs typeface="Times New Roman" pitchFamily="18" charset="0"/>
              </a:rPr>
              <a:t>	</a:t>
            </a:r>
            <a:endParaRPr kumimoji="0" lang="en-US" altLang="zh-CN" sz="800" b="0" i="0" u="none" strike="noStrike" cap="none" normalizeH="0" baseline="0" dirty="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tab pos="1371600" algn="l"/>
              </a:tabLst>
            </a:pPr>
            <a:r>
              <a:rPr kumimoji="0" lang="en-US" altLang="zh-CN" sz="1600" b="1" i="0" u="none" strike="noStrike" cap="none" normalizeH="0" baseline="0" dirty="0">
                <a:ln>
                  <a:noFill/>
                </a:ln>
                <a:solidFill>
                  <a:schemeClr val="tx1"/>
                </a:solidFill>
                <a:effectLst/>
                <a:latin typeface="Arial" pitchFamily="34" charset="0"/>
                <a:ea typeface="MS Mincho" pitchFamily="49" charset="-128"/>
                <a:cs typeface="Times New Roman" pitchFamily="18" charset="0"/>
              </a:rPr>
              <a:t>Chongqing, China, 14</a:t>
            </a:r>
            <a:r>
              <a:rPr kumimoji="0" lang="en-US" altLang="zh-CN" sz="1600" b="1" i="0" u="none" strike="noStrike" cap="none" normalizeH="0" baseline="30000" dirty="0">
                <a:ln>
                  <a:noFill/>
                </a:ln>
                <a:solidFill>
                  <a:schemeClr val="tx1"/>
                </a:solidFill>
                <a:effectLst/>
                <a:latin typeface="Arial" pitchFamily="34" charset="0"/>
                <a:ea typeface="MS Mincho" pitchFamily="49" charset="-128"/>
                <a:cs typeface="Times New Roman" pitchFamily="18" charset="0"/>
              </a:rPr>
              <a:t>th</a:t>
            </a:r>
            <a:r>
              <a:rPr kumimoji="0" lang="en-US" altLang="zh-CN" sz="1600" b="1" i="0" u="none" strike="noStrike" cap="none" normalizeH="0" baseline="0" dirty="0">
                <a:ln>
                  <a:noFill/>
                </a:ln>
                <a:solidFill>
                  <a:schemeClr val="tx1"/>
                </a:solidFill>
                <a:effectLst/>
                <a:latin typeface="Arial" pitchFamily="34" charset="0"/>
                <a:ea typeface="MS Mincho" pitchFamily="49" charset="-128"/>
                <a:cs typeface="Times New Roman" pitchFamily="18" charset="0"/>
              </a:rPr>
              <a:t> – 18</a:t>
            </a:r>
            <a:r>
              <a:rPr kumimoji="0" lang="en-US" altLang="zh-CN" sz="1600" b="1" i="0" u="none" strike="noStrike" cap="none" normalizeH="0" baseline="30000" dirty="0">
                <a:ln>
                  <a:noFill/>
                </a:ln>
                <a:solidFill>
                  <a:schemeClr val="tx1"/>
                </a:solidFill>
                <a:effectLst/>
                <a:latin typeface="Arial" pitchFamily="34" charset="0"/>
                <a:ea typeface="MS Mincho" pitchFamily="49" charset="-128"/>
                <a:cs typeface="Times New Roman" pitchFamily="18" charset="0"/>
              </a:rPr>
              <a:t>th</a:t>
            </a:r>
            <a:r>
              <a:rPr kumimoji="0" lang="en-US" altLang="zh-CN" sz="1600" b="1" i="0" u="none" strike="noStrike" cap="none" normalizeH="0" baseline="0" dirty="0">
                <a:ln>
                  <a:noFill/>
                </a:ln>
                <a:solidFill>
                  <a:schemeClr val="tx1"/>
                </a:solidFill>
                <a:effectLst/>
                <a:latin typeface="Arial" pitchFamily="34" charset="0"/>
                <a:ea typeface="MS Mincho" pitchFamily="49" charset="-128"/>
                <a:cs typeface="Times New Roman" pitchFamily="18" charset="0"/>
              </a:rPr>
              <a:t> October </a:t>
            </a:r>
            <a:r>
              <a:rPr kumimoji="0" lang="en-US" altLang="zh-CN" sz="1600" b="1" i="0" u="none" strike="noStrike" cap="none" normalizeH="0" baseline="0" dirty="0">
                <a:ln>
                  <a:noFill/>
                </a:ln>
                <a:solidFill>
                  <a:schemeClr val="tx1"/>
                </a:solidFill>
                <a:effectLst/>
                <a:latin typeface="Arial" pitchFamily="34" charset="0"/>
                <a:ea typeface="MS Mincho" pitchFamily="49" charset="-128"/>
                <a:cs typeface="Arial" pitchFamily="34" charset="0"/>
              </a:rPr>
              <a:t>2019</a:t>
            </a:r>
            <a:endParaRPr kumimoji="0" lang="en-US" altLang="zh-CN" sz="2400" b="0" i="0" u="none" strike="noStrike" cap="none" normalizeH="0" baseline="0" dirty="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Scheduling and measurement restriction</a:t>
            </a:r>
            <a:endParaRPr lang="zh-CN" altLang="en-US" sz="3600" dirty="0"/>
          </a:p>
        </p:txBody>
      </p:sp>
      <p:sp>
        <p:nvSpPr>
          <p:cNvPr id="3" name="内容占位符 2"/>
          <p:cNvSpPr>
            <a:spLocks noGrp="1"/>
          </p:cNvSpPr>
          <p:nvPr>
            <p:ph idx="1"/>
          </p:nvPr>
        </p:nvSpPr>
        <p:spPr/>
        <p:txBody>
          <a:bodyPr>
            <a:normAutofit/>
          </a:bodyPr>
          <a:lstStyle/>
          <a:p>
            <a:r>
              <a:rPr lang="en-US" altLang="zh-CN" dirty="0">
                <a:solidFill>
                  <a:srgbClr val="FF0000"/>
                </a:solidFill>
              </a:rPr>
              <a:t>The scheduling and measurement restriction for intra-frequency measurements under the condition of </a:t>
            </a:r>
            <a:r>
              <a:rPr lang="en-US" altLang="zh-CN" i="1" dirty="0" err="1">
                <a:solidFill>
                  <a:srgbClr val="FF0000"/>
                </a:solidFill>
              </a:rPr>
              <a:t>deriveSSB_IndexFromCell</a:t>
            </a:r>
            <a:r>
              <a:rPr lang="en-US" altLang="zh-CN" dirty="0">
                <a:solidFill>
                  <a:srgbClr val="FF0000"/>
                </a:solidFill>
              </a:rPr>
              <a:t> is not enabled </a:t>
            </a:r>
            <a:r>
              <a:rPr lang="en-US" altLang="zh-CN" dirty="0"/>
              <a:t>can be used as baseline for inter-frequency measurement without measurement gaps</a:t>
            </a:r>
          </a:p>
          <a:p>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UE capability</a:t>
            </a:r>
            <a:endParaRPr lang="zh-CN" altLang="en-US" dirty="0"/>
          </a:p>
        </p:txBody>
      </p:sp>
      <p:sp>
        <p:nvSpPr>
          <p:cNvPr id="3" name="内容占位符 2"/>
          <p:cNvSpPr>
            <a:spLocks noGrp="1"/>
          </p:cNvSpPr>
          <p:nvPr>
            <p:ph idx="1"/>
          </p:nvPr>
        </p:nvSpPr>
        <p:spPr/>
        <p:txBody>
          <a:bodyPr>
            <a:normAutofit fontScale="85000" lnSpcReduction="20000"/>
          </a:bodyPr>
          <a:lstStyle/>
          <a:p>
            <a:r>
              <a:rPr lang="en-US" altLang="zh-CN" dirty="0">
                <a:solidFill>
                  <a:srgbClr val="FF0000"/>
                </a:solidFill>
              </a:rPr>
              <a:t>FFS on the need of UE capability for UE supporting inter-frequency without MG.</a:t>
            </a:r>
          </a:p>
          <a:p>
            <a:r>
              <a:rPr lang="en-US" altLang="zh-CN" dirty="0">
                <a:solidFill>
                  <a:schemeClr val="accent1"/>
                </a:solidFill>
              </a:rPr>
              <a:t>For release 16 UE which supports inter-frequency measurement without gap, a measurement gap pattern may still be provided by the network. </a:t>
            </a:r>
          </a:p>
          <a:p>
            <a:pPr lvl="1"/>
            <a:r>
              <a:rPr lang="en-US" altLang="zh-CN" dirty="0">
                <a:solidFill>
                  <a:srgbClr val="0070C0"/>
                </a:solidFill>
              </a:rPr>
              <a:t>When </a:t>
            </a:r>
            <a:r>
              <a:rPr lang="en-US" altLang="zh-CN" dirty="0" smtClean="0">
                <a:solidFill>
                  <a:srgbClr val="0070C0"/>
                </a:solidFill>
              </a:rPr>
              <a:t>configured MG is fully overlapped with </a:t>
            </a:r>
            <a:r>
              <a:rPr lang="en-US" altLang="zh-CN" dirty="0" err="1" smtClean="0">
                <a:solidFill>
                  <a:srgbClr val="0070C0"/>
                </a:solidFill>
              </a:rPr>
              <a:t>interfrequency</a:t>
            </a:r>
            <a:r>
              <a:rPr lang="en-US" altLang="zh-CN" dirty="0" smtClean="0">
                <a:solidFill>
                  <a:srgbClr val="0070C0"/>
                </a:solidFill>
              </a:rPr>
              <a:t> SMTC and </a:t>
            </a:r>
            <a:r>
              <a:rPr lang="en-US" altLang="zh-CN" dirty="0" err="1">
                <a:solidFill>
                  <a:srgbClr val="0070C0"/>
                </a:solidFill>
              </a:rPr>
              <a:t>interfrequency</a:t>
            </a:r>
            <a:r>
              <a:rPr lang="en-US" altLang="zh-CN" dirty="0">
                <a:solidFill>
                  <a:srgbClr val="0070C0"/>
                </a:solidFill>
              </a:rPr>
              <a:t> SSB is completely contained in the active BWP of the UE, the UE is expected to meet rel-15 gap based requirements.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Impact on specs</a:t>
            </a:r>
            <a:endParaRPr lang="zh-CN" altLang="en-US" dirty="0"/>
          </a:p>
        </p:txBody>
      </p:sp>
      <p:sp>
        <p:nvSpPr>
          <p:cNvPr id="3" name="内容占位符 2"/>
          <p:cNvSpPr>
            <a:spLocks noGrp="1"/>
          </p:cNvSpPr>
          <p:nvPr>
            <p:ph idx="1"/>
          </p:nvPr>
        </p:nvSpPr>
        <p:spPr/>
        <p:txBody>
          <a:bodyPr>
            <a:normAutofit fontScale="92500" lnSpcReduction="10000"/>
          </a:bodyPr>
          <a:lstStyle/>
          <a:p>
            <a:r>
              <a:rPr lang="en-US" altLang="zh-CN" dirty="0"/>
              <a:t>Definition of inter-frequency measurement without MG</a:t>
            </a:r>
          </a:p>
          <a:p>
            <a:r>
              <a:rPr lang="en-US" altLang="zh-CN" dirty="0"/>
              <a:t>CSSF within gap and CSSF outside gap</a:t>
            </a:r>
          </a:p>
          <a:p>
            <a:r>
              <a:rPr lang="en-US" altLang="zh-CN" dirty="0"/>
              <a:t>The delay requirements for inter-frequency measurement without MG</a:t>
            </a:r>
          </a:p>
          <a:p>
            <a:r>
              <a:rPr lang="en-US" altLang="zh-CN" dirty="0"/>
              <a:t>Scheduling and measurement restriction</a:t>
            </a:r>
          </a:p>
          <a:p>
            <a:r>
              <a:rPr lang="en-US" altLang="zh-CN" dirty="0">
                <a:solidFill>
                  <a:srgbClr val="FF0000"/>
                </a:solidFill>
              </a:rPr>
              <a:t>UE capability</a:t>
            </a:r>
            <a:endParaRPr lang="zh-CN" altLang="en-US" dirty="0">
              <a:solidFill>
                <a:srgbClr val="FF0000"/>
              </a:solidFill>
            </a:endParaRPr>
          </a:p>
          <a:p>
            <a:pPr>
              <a:buNone/>
            </a:pPr>
            <a:endParaRPr lang="en-US" altLang="zh-CN"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zh-CN" sz="4000" dirty="0"/>
              <a:t>Definition</a:t>
            </a:r>
            <a:endParaRPr lang="zh-CN" altLang="en-US" sz="3200" dirty="0"/>
          </a:p>
        </p:txBody>
      </p:sp>
      <p:sp>
        <p:nvSpPr>
          <p:cNvPr id="3" name="内容占位符 2"/>
          <p:cNvSpPr>
            <a:spLocks noGrp="1"/>
          </p:cNvSpPr>
          <p:nvPr>
            <p:ph idx="1"/>
          </p:nvPr>
        </p:nvSpPr>
        <p:spPr/>
        <p:txBody>
          <a:bodyPr/>
          <a:lstStyle/>
          <a:p>
            <a:r>
              <a:rPr lang="en-GB" altLang="zh-CN" dirty="0"/>
              <a:t>The UE can perform inter-frequency SSB based measurements without measurement gaps if</a:t>
            </a:r>
            <a:endParaRPr lang="en-US" altLang="zh-CN" dirty="0"/>
          </a:p>
          <a:p>
            <a:pPr lvl="1"/>
            <a:r>
              <a:rPr lang="en-GB" altLang="zh-CN" dirty="0"/>
              <a:t>the SSB is completely contained in the active BWP of the UE.</a:t>
            </a:r>
            <a:endParaRPr lang="zh-CN" altLang="zh-CN" dirty="0"/>
          </a:p>
          <a:p>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CSSF factor</a:t>
            </a:r>
            <a:endParaRPr lang="zh-CN" altLang="en-US" dirty="0"/>
          </a:p>
        </p:txBody>
      </p:sp>
      <p:sp>
        <p:nvSpPr>
          <p:cNvPr id="3" name="内容占位符 2"/>
          <p:cNvSpPr>
            <a:spLocks noGrp="1"/>
          </p:cNvSpPr>
          <p:nvPr>
            <p:ph idx="1"/>
          </p:nvPr>
        </p:nvSpPr>
        <p:spPr>
          <a:xfrm>
            <a:off x="428596" y="928676"/>
            <a:ext cx="8229600" cy="3394472"/>
          </a:xfrm>
        </p:spPr>
        <p:txBody>
          <a:bodyPr>
            <a:noAutofit/>
          </a:bodyPr>
          <a:lstStyle/>
          <a:p>
            <a:pPr lvl="1"/>
            <a:endParaRPr lang="en-US" altLang="zh-CN" sz="2000" dirty="0"/>
          </a:p>
          <a:p>
            <a:r>
              <a:rPr lang="en-US" altLang="zh-CN" sz="2000" dirty="0"/>
              <a:t>The definitions of CSSF within gap and outside gap are not changed.</a:t>
            </a:r>
          </a:p>
          <a:p>
            <a:r>
              <a:rPr lang="en-US" altLang="zh-CN" sz="2000" dirty="0" smtClean="0"/>
              <a:t>The </a:t>
            </a:r>
            <a:r>
              <a:rPr lang="en-US" altLang="zh-CN" sz="2000" dirty="0"/>
              <a:t>number of searchers is up to 2 when discussing the requirement of CSSF outside gap.</a:t>
            </a:r>
          </a:p>
          <a:p>
            <a:r>
              <a:rPr lang="en-US" altLang="zh-CN" sz="2000" dirty="0"/>
              <a:t>For CSSF outside gap, the performance of PCC in NR SA should remain the same. Therefore, the inter frequency MO without gap shares the same searcher as all the other SCCs. </a:t>
            </a:r>
          </a:p>
          <a:p>
            <a:endParaRPr lang="zh-CN" altLang="en-US" sz="20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The delay requirements</a:t>
            </a:r>
            <a:endParaRPr lang="zh-CN" altLang="en-US" dirty="0"/>
          </a:p>
        </p:txBody>
      </p:sp>
      <p:sp>
        <p:nvSpPr>
          <p:cNvPr id="3" name="内容占位符 2"/>
          <p:cNvSpPr>
            <a:spLocks noGrp="1"/>
          </p:cNvSpPr>
          <p:nvPr>
            <p:ph idx="1"/>
          </p:nvPr>
        </p:nvSpPr>
        <p:spPr/>
        <p:txBody>
          <a:bodyPr>
            <a:normAutofit/>
          </a:bodyPr>
          <a:lstStyle/>
          <a:p>
            <a:r>
              <a:rPr lang="en-US" altLang="zh-CN" sz="2800" dirty="0" smtClean="0"/>
              <a:t>Option 1: proposal in slide 6~9 </a:t>
            </a:r>
            <a:r>
              <a:rPr lang="en-US" altLang="zh-CN" sz="2800" dirty="0"/>
              <a:t>with </a:t>
            </a:r>
            <a:r>
              <a:rPr lang="en-GB" sz="2800" dirty="0" err="1"/>
              <a:t>CSSF</a:t>
            </a:r>
            <a:r>
              <a:rPr lang="en-GB" sz="2800" baseline="-25000" dirty="0" err="1"/>
              <a:t>inter</a:t>
            </a:r>
            <a:r>
              <a:rPr lang="en-US" sz="2800" dirty="0"/>
              <a:t>=</a:t>
            </a:r>
            <a:r>
              <a:rPr lang="en-GB" sz="2800" dirty="0"/>
              <a:t> </a:t>
            </a:r>
            <a:r>
              <a:rPr lang="en-GB" sz="2800" dirty="0" err="1" smtClean="0"/>
              <a:t>CSSF</a:t>
            </a:r>
            <a:r>
              <a:rPr lang="en-GB" sz="2800" baseline="-25000" dirty="0" err="1" smtClean="0"/>
              <a:t>outside_gap,i</a:t>
            </a:r>
            <a:endParaRPr lang="en-US" altLang="zh-CN" sz="2800" baseline="-25000" dirty="0"/>
          </a:p>
          <a:p>
            <a:r>
              <a:rPr lang="en-US" altLang="zh-CN" sz="2800" dirty="0" smtClean="0"/>
              <a:t>Option 2: same as inter-frequency measurement requirements in </a:t>
            </a:r>
            <a:r>
              <a:rPr lang="en-US" altLang="zh-CN" sz="2800" dirty="0" smtClean="0"/>
              <a:t>Rel-15</a:t>
            </a:r>
            <a:endParaRPr lang="en-US" altLang="zh-CN" sz="2800" dirty="0" smtClean="0"/>
          </a:p>
          <a:p>
            <a:r>
              <a:rPr lang="en-US" altLang="zh-CN" sz="2800" dirty="0" smtClean="0"/>
              <a:t>Other options are not precluded</a:t>
            </a:r>
          </a:p>
          <a:p>
            <a:r>
              <a:rPr lang="en-US" altLang="zh-CN" sz="2800" dirty="0" smtClean="0"/>
              <a:t>Decision will be made in next meeting</a:t>
            </a:r>
            <a:endParaRPr lang="zh-CN" altLang="en-US" sz="28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zh-CN" sz="3600" dirty="0"/>
              <a:t>The delay requirements (1)</a:t>
            </a:r>
            <a:endParaRPr lang="zh-CN" altLang="en-US" sz="3600" dirty="0"/>
          </a:p>
        </p:txBody>
      </p:sp>
      <p:graphicFrame>
        <p:nvGraphicFramePr>
          <p:cNvPr id="4" name="内容占位符 3"/>
          <p:cNvGraphicFramePr>
            <a:graphicFrameLocks noGrp="1"/>
          </p:cNvGraphicFramePr>
          <p:nvPr>
            <p:ph idx="1"/>
          </p:nvPr>
        </p:nvGraphicFramePr>
        <p:xfrm>
          <a:off x="1643042" y="1714494"/>
          <a:ext cx="5868035" cy="1097280"/>
        </p:xfrm>
        <a:graphic>
          <a:graphicData uri="http://schemas.openxmlformats.org/drawingml/2006/table">
            <a:tbl>
              <a:tblPr/>
              <a:tblGrid>
                <a:gridCol w="2933700">
                  <a:extLst>
                    <a:ext uri="{9D8B030D-6E8A-4147-A177-3AD203B41FA5}">
                      <a16:colId xmlns="" xmlns:a16="http://schemas.microsoft.com/office/drawing/2014/main" val="20000"/>
                    </a:ext>
                  </a:extLst>
                </a:gridCol>
                <a:gridCol w="2934335">
                  <a:extLst>
                    <a:ext uri="{9D8B030D-6E8A-4147-A177-3AD203B41FA5}">
                      <a16:colId xmlns="" xmlns:a16="http://schemas.microsoft.com/office/drawing/2014/main" val="20001"/>
                    </a:ext>
                  </a:extLst>
                </a:gridCol>
              </a:tblGrid>
              <a:tr h="0">
                <a:tc>
                  <a:txBody>
                    <a:bodyPr/>
                    <a:lstStyle/>
                    <a:p>
                      <a:pPr algn="ctr">
                        <a:spcAft>
                          <a:spcPts val="0"/>
                        </a:spcAft>
                      </a:pPr>
                      <a:r>
                        <a:rPr lang="en-GB" sz="900" b="1" kern="100" dirty="0">
                          <a:latin typeface="Arial"/>
                          <a:ea typeface="宋体"/>
                          <a:cs typeface="Times New Roman"/>
                        </a:rPr>
                        <a:t>DRX cycle</a:t>
                      </a:r>
                      <a:endParaRPr lang="zh-CN" sz="1200"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b="1" kern="100">
                          <a:latin typeface="Arial"/>
                          <a:ea typeface="宋体"/>
                          <a:cs typeface="Times New Roman"/>
                        </a:rPr>
                        <a:t>T</a:t>
                      </a:r>
                      <a:r>
                        <a:rPr lang="en-GB" sz="900" b="1" kern="100" baseline="-25000">
                          <a:latin typeface="Arial"/>
                          <a:ea typeface="宋体"/>
                          <a:cs typeface="Times New Roman"/>
                        </a:rPr>
                        <a:t>PSS/SSS_sync_inter</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0"/>
                  </a:ext>
                </a:extLst>
              </a:tr>
              <a:tr h="0">
                <a:tc>
                  <a:txBody>
                    <a:bodyPr/>
                    <a:lstStyle/>
                    <a:p>
                      <a:pPr algn="ctr">
                        <a:spcAft>
                          <a:spcPts val="0"/>
                        </a:spcAft>
                      </a:pPr>
                      <a:r>
                        <a:rPr lang="en-GB" sz="900" kern="100">
                          <a:latin typeface="Arial"/>
                          <a:ea typeface="宋体"/>
                          <a:cs typeface="Times New Roman"/>
                        </a:rPr>
                        <a:t>No DRX</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kern="100">
                          <a:latin typeface="Arial"/>
                          <a:ea typeface="宋体"/>
                          <a:cs typeface="Times New Roman"/>
                        </a:rPr>
                        <a:t>max( 600ms, ceil( 5 x K</a:t>
                      </a:r>
                      <a:r>
                        <a:rPr lang="en-GB" sz="900" kern="100" baseline="-25000">
                          <a:latin typeface="Arial"/>
                          <a:ea typeface="宋体"/>
                          <a:cs typeface="Times New Roman"/>
                        </a:rPr>
                        <a:t>p</a:t>
                      </a:r>
                      <a:r>
                        <a:rPr lang="en-GB" sz="900" kern="100">
                          <a:latin typeface="Arial"/>
                          <a:ea typeface="宋体"/>
                          <a:cs typeface="Times New Roman"/>
                        </a:rPr>
                        <a:t>) x SMTC period )</a:t>
                      </a:r>
                      <a:r>
                        <a:rPr lang="en-GB" sz="900" kern="100" baseline="30000">
                          <a:latin typeface="Arial"/>
                          <a:ea typeface="宋体"/>
                          <a:cs typeface="Times New Roman"/>
                        </a:rPr>
                        <a:t>Note 1</a:t>
                      </a:r>
                      <a:r>
                        <a:rPr lang="en-GB" sz="900" kern="100">
                          <a:latin typeface="Arial"/>
                          <a:ea typeface="宋体"/>
                          <a:cs typeface="Times New Roman"/>
                        </a:rPr>
                        <a:t> x CSSF</a:t>
                      </a:r>
                      <a:r>
                        <a:rPr lang="en-GB" sz="900" kern="100" baseline="-25000">
                          <a:latin typeface="Arial"/>
                          <a:ea typeface="宋体"/>
                          <a:cs typeface="Times New Roman"/>
                        </a:rPr>
                        <a:t>inter</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1"/>
                  </a:ext>
                </a:extLst>
              </a:tr>
              <a:tr h="0">
                <a:tc>
                  <a:txBody>
                    <a:bodyPr/>
                    <a:lstStyle/>
                    <a:p>
                      <a:pPr algn="ctr">
                        <a:spcAft>
                          <a:spcPts val="0"/>
                        </a:spcAft>
                      </a:pPr>
                      <a:r>
                        <a:rPr lang="en-GB" sz="900" kern="100">
                          <a:latin typeface="Arial"/>
                          <a:ea typeface="宋体"/>
                          <a:cs typeface="Times New Roman"/>
                        </a:rPr>
                        <a:t>DRX cycle</a:t>
                      </a:r>
                      <a:r>
                        <a:rPr lang="en-US" sz="900" kern="100">
                          <a:latin typeface="宋体"/>
                          <a:ea typeface="宋体"/>
                          <a:cs typeface="Times New Roman"/>
                        </a:rPr>
                        <a:t>≤</a:t>
                      </a:r>
                      <a:r>
                        <a:rPr lang="en-GB" sz="900" kern="100">
                          <a:latin typeface="Arial"/>
                          <a:ea typeface="宋体"/>
                          <a:cs typeface="Times New Roman"/>
                        </a:rPr>
                        <a:t> 320ms</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kern="100" dirty="0">
                          <a:latin typeface="Arial"/>
                          <a:ea typeface="宋体"/>
                          <a:cs typeface="Times New Roman"/>
                        </a:rPr>
                        <a:t>max( 600ms, ceil(1.5x 5 x </a:t>
                      </a:r>
                      <a:r>
                        <a:rPr lang="en-GB" sz="900" kern="100" dirty="0" err="1">
                          <a:latin typeface="Arial"/>
                          <a:ea typeface="宋体"/>
                          <a:cs typeface="Times New Roman"/>
                        </a:rPr>
                        <a:t>K</a:t>
                      </a:r>
                      <a:r>
                        <a:rPr lang="en-GB" sz="900" kern="100" baseline="-25000" dirty="0" err="1">
                          <a:latin typeface="Arial"/>
                          <a:ea typeface="宋体"/>
                          <a:cs typeface="Times New Roman"/>
                        </a:rPr>
                        <a:t>p</a:t>
                      </a:r>
                      <a:r>
                        <a:rPr lang="en-GB" sz="900" kern="100" dirty="0">
                          <a:latin typeface="Arial"/>
                          <a:ea typeface="宋体"/>
                          <a:cs typeface="Times New Roman"/>
                        </a:rPr>
                        <a:t>) x max(SMTC </a:t>
                      </a:r>
                      <a:r>
                        <a:rPr lang="en-GB" sz="900" kern="100" dirty="0" err="1">
                          <a:latin typeface="Arial"/>
                          <a:ea typeface="宋体"/>
                          <a:cs typeface="Times New Roman"/>
                        </a:rPr>
                        <a:t>period,DRX</a:t>
                      </a:r>
                      <a:r>
                        <a:rPr lang="en-GB" sz="900" kern="100" dirty="0">
                          <a:latin typeface="Arial"/>
                          <a:ea typeface="宋体"/>
                          <a:cs typeface="Times New Roman"/>
                        </a:rPr>
                        <a:t> cycle)) x </a:t>
                      </a:r>
                      <a:r>
                        <a:rPr lang="en-GB" sz="900" kern="100" dirty="0" err="1">
                          <a:latin typeface="Arial"/>
                          <a:ea typeface="宋体"/>
                          <a:cs typeface="Times New Roman"/>
                        </a:rPr>
                        <a:t>CSSF</a:t>
                      </a:r>
                      <a:r>
                        <a:rPr lang="en-GB" sz="900" kern="100" baseline="-25000" dirty="0" err="1">
                          <a:latin typeface="Arial"/>
                          <a:ea typeface="宋体"/>
                          <a:cs typeface="Times New Roman"/>
                        </a:rPr>
                        <a:t>inter</a:t>
                      </a:r>
                      <a:endParaRPr lang="zh-CN" sz="1200"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2"/>
                  </a:ext>
                </a:extLst>
              </a:tr>
              <a:tr h="0">
                <a:tc>
                  <a:txBody>
                    <a:bodyPr/>
                    <a:lstStyle/>
                    <a:p>
                      <a:pPr algn="ctr">
                        <a:spcAft>
                          <a:spcPts val="0"/>
                        </a:spcAft>
                      </a:pPr>
                      <a:r>
                        <a:rPr lang="en-GB" sz="900" kern="100" dirty="0">
                          <a:latin typeface="Arial"/>
                          <a:ea typeface="宋体"/>
                          <a:cs typeface="Times New Roman"/>
                        </a:rPr>
                        <a:t>DRX cycle&gt;320ms</a:t>
                      </a:r>
                      <a:endParaRPr lang="zh-CN" sz="1200"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kern="100" dirty="0">
                          <a:latin typeface="Arial"/>
                          <a:ea typeface="宋体"/>
                          <a:cs typeface="Times New Roman"/>
                        </a:rPr>
                        <a:t>ceil(5 x </a:t>
                      </a:r>
                      <a:r>
                        <a:rPr lang="en-GB" sz="900" kern="100" dirty="0" err="1">
                          <a:latin typeface="Arial"/>
                          <a:ea typeface="宋体"/>
                          <a:cs typeface="Times New Roman"/>
                        </a:rPr>
                        <a:t>K</a:t>
                      </a:r>
                      <a:r>
                        <a:rPr lang="en-GB" sz="900" kern="100" baseline="-25000" dirty="0" err="1">
                          <a:latin typeface="Arial"/>
                          <a:ea typeface="宋体"/>
                          <a:cs typeface="Times New Roman"/>
                        </a:rPr>
                        <a:t>p</a:t>
                      </a:r>
                      <a:r>
                        <a:rPr lang="en-GB" sz="900" kern="100" dirty="0">
                          <a:latin typeface="Arial"/>
                          <a:ea typeface="宋体"/>
                          <a:cs typeface="Times New Roman"/>
                        </a:rPr>
                        <a:t>) x DRX cycle x </a:t>
                      </a:r>
                      <a:r>
                        <a:rPr lang="en-GB" sz="900" kern="100" dirty="0" err="1">
                          <a:latin typeface="Arial"/>
                          <a:ea typeface="宋体"/>
                          <a:cs typeface="Times New Roman"/>
                        </a:rPr>
                        <a:t>CSSF</a:t>
                      </a:r>
                      <a:r>
                        <a:rPr lang="en-GB" sz="900" kern="100" baseline="-25000" dirty="0" err="1">
                          <a:latin typeface="Arial"/>
                          <a:ea typeface="宋体"/>
                          <a:cs typeface="Times New Roman"/>
                        </a:rPr>
                        <a:t>inter</a:t>
                      </a:r>
                      <a:endParaRPr lang="zh-CN" sz="1200"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3"/>
                  </a:ext>
                </a:extLst>
              </a:tr>
              <a:tr h="0">
                <a:tc gridSpan="2">
                  <a:txBody>
                    <a:bodyPr/>
                    <a:lstStyle/>
                    <a:p>
                      <a:pPr marL="540385" indent="-540385">
                        <a:spcAft>
                          <a:spcPts val="0"/>
                        </a:spcAft>
                      </a:pPr>
                      <a:r>
                        <a:rPr lang="en-GB" sz="900" kern="100" dirty="0">
                          <a:latin typeface="Arial"/>
                          <a:ea typeface="宋体"/>
                          <a:cs typeface="Times New Roman"/>
                        </a:rPr>
                        <a:t>NOTE 1:	If different SMTC periodicities are configured for different cells, the SMTC period in the requirement is the one used by the cell being identified</a:t>
                      </a:r>
                      <a:endParaRPr lang="zh-CN" sz="1200"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 xmlns:a16="http://schemas.microsoft.com/office/drawing/2014/main" val="10004"/>
                  </a:ext>
                </a:extLst>
              </a:tr>
            </a:tbl>
          </a:graphicData>
        </a:graphic>
      </p:graphicFrame>
      <p:sp>
        <p:nvSpPr>
          <p:cNvPr id="1025" name="Rectangle 1"/>
          <p:cNvSpPr>
            <a:spLocks noChangeArrowheads="1"/>
          </p:cNvSpPr>
          <p:nvPr/>
        </p:nvSpPr>
        <p:spPr bwMode="auto">
          <a:xfrm>
            <a:off x="-214346" y="1214428"/>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000" b="1" i="0" u="none" strike="noStrike" cap="none" normalizeH="0" baseline="0" dirty="0">
                <a:ln>
                  <a:noFill/>
                </a:ln>
                <a:solidFill>
                  <a:schemeClr val="tx1"/>
                </a:solidFill>
                <a:effectLst/>
                <a:latin typeface="Times New Roman" pitchFamily="18" charset="0"/>
                <a:ea typeface="宋体" pitchFamily="2" charset="-122"/>
                <a:cs typeface="Times New Roman" pitchFamily="18" charset="0"/>
              </a:rPr>
              <a:t>Table1: Time period for PSS/SSS detection, (Frequency range FR1)</a:t>
            </a:r>
            <a:endParaRPr kumimoji="0" lang="en-GB" altLang="zh-CN" sz="1800" b="0" i="0" u="none" strike="noStrike" cap="none" normalizeH="0" baseline="0" dirty="0">
              <a:ln>
                <a:noFill/>
              </a:ln>
              <a:solidFill>
                <a:schemeClr val="tx1"/>
              </a:solidFill>
              <a:effectLst/>
              <a:latin typeface="Arial" pitchFamily="34" charset="0"/>
              <a:ea typeface="宋体" pitchFamily="2" charset="-122"/>
              <a:cs typeface="宋体" pitchFamily="2" charset="-122"/>
            </a:endParaRPr>
          </a:p>
        </p:txBody>
      </p:sp>
      <p:graphicFrame>
        <p:nvGraphicFramePr>
          <p:cNvPr id="6" name="表格 5"/>
          <p:cNvGraphicFramePr>
            <a:graphicFrameLocks noGrp="1"/>
          </p:cNvGraphicFramePr>
          <p:nvPr/>
        </p:nvGraphicFramePr>
        <p:xfrm>
          <a:off x="1643042" y="3714758"/>
          <a:ext cx="5868035" cy="1097280"/>
        </p:xfrm>
        <a:graphic>
          <a:graphicData uri="http://schemas.openxmlformats.org/drawingml/2006/table">
            <a:tbl>
              <a:tblPr/>
              <a:tblGrid>
                <a:gridCol w="2933700">
                  <a:extLst>
                    <a:ext uri="{9D8B030D-6E8A-4147-A177-3AD203B41FA5}">
                      <a16:colId xmlns="" xmlns:a16="http://schemas.microsoft.com/office/drawing/2014/main" val="20000"/>
                    </a:ext>
                  </a:extLst>
                </a:gridCol>
                <a:gridCol w="2934335">
                  <a:extLst>
                    <a:ext uri="{9D8B030D-6E8A-4147-A177-3AD203B41FA5}">
                      <a16:colId xmlns="" xmlns:a16="http://schemas.microsoft.com/office/drawing/2014/main" val="20001"/>
                    </a:ext>
                  </a:extLst>
                </a:gridCol>
              </a:tblGrid>
              <a:tr h="0">
                <a:tc>
                  <a:txBody>
                    <a:bodyPr/>
                    <a:lstStyle/>
                    <a:p>
                      <a:pPr algn="ctr">
                        <a:spcAft>
                          <a:spcPts val="0"/>
                        </a:spcAft>
                      </a:pPr>
                      <a:r>
                        <a:rPr lang="en-GB" sz="900" b="1" kern="100">
                          <a:latin typeface="Arial"/>
                          <a:ea typeface="宋体"/>
                          <a:cs typeface="Times New Roman"/>
                        </a:rPr>
                        <a:t>DRX cycle</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b="1" kern="100">
                          <a:latin typeface="Arial"/>
                          <a:ea typeface="宋体"/>
                          <a:cs typeface="Times New Roman"/>
                        </a:rPr>
                        <a:t>T</a:t>
                      </a:r>
                      <a:r>
                        <a:rPr lang="en-GB" sz="900" b="1" kern="100" baseline="-25000">
                          <a:latin typeface="Arial"/>
                          <a:ea typeface="宋体"/>
                          <a:cs typeface="Times New Roman"/>
                        </a:rPr>
                        <a:t>PSS/SSS_sync_inter</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0"/>
                  </a:ext>
                </a:extLst>
              </a:tr>
              <a:tr h="0">
                <a:tc>
                  <a:txBody>
                    <a:bodyPr/>
                    <a:lstStyle/>
                    <a:p>
                      <a:pPr algn="ctr">
                        <a:spcAft>
                          <a:spcPts val="0"/>
                        </a:spcAft>
                      </a:pPr>
                      <a:r>
                        <a:rPr lang="en-GB" sz="900" kern="100">
                          <a:latin typeface="Arial"/>
                          <a:ea typeface="宋体"/>
                          <a:cs typeface="Times New Roman"/>
                        </a:rPr>
                        <a:t>No DRX</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kern="100">
                          <a:latin typeface="Arial"/>
                          <a:ea typeface="宋体"/>
                          <a:cs typeface="Times New Roman"/>
                        </a:rPr>
                        <a:t>max(600ms, ceil(</a:t>
                      </a:r>
                      <a:r>
                        <a:rPr lang="en-US" sz="900" kern="100">
                          <a:latin typeface="Arial"/>
                          <a:ea typeface="宋体"/>
                          <a:cs typeface="Times New Roman"/>
                        </a:rPr>
                        <a:t>M</a:t>
                      </a:r>
                      <a:r>
                        <a:rPr lang="en-US" sz="900" kern="100" baseline="-25000">
                          <a:latin typeface="Arial"/>
                          <a:ea typeface="宋体"/>
                          <a:cs typeface="Times New Roman"/>
                        </a:rPr>
                        <a:t>pss/sss_sync_inter</a:t>
                      </a:r>
                      <a:r>
                        <a:rPr lang="en-GB" sz="900" kern="100">
                          <a:latin typeface="Arial"/>
                          <a:ea typeface="宋体"/>
                          <a:cs typeface="Times New Roman"/>
                        </a:rPr>
                        <a:t>  x K</a:t>
                      </a:r>
                      <a:r>
                        <a:rPr lang="en-GB" sz="900" kern="100" baseline="-25000">
                          <a:latin typeface="Arial"/>
                          <a:ea typeface="宋体"/>
                          <a:cs typeface="Times New Roman"/>
                        </a:rPr>
                        <a:t>p</a:t>
                      </a:r>
                      <a:r>
                        <a:rPr lang="en-GB" sz="900" kern="100">
                          <a:latin typeface="Arial"/>
                          <a:ea typeface="宋体"/>
                          <a:cs typeface="Times New Roman"/>
                        </a:rPr>
                        <a:t>)</a:t>
                      </a:r>
                      <a:r>
                        <a:rPr lang="en-GB" sz="900" kern="100" baseline="-25000">
                          <a:latin typeface="Arial"/>
                          <a:ea typeface="宋体"/>
                          <a:cs typeface="Times New Roman"/>
                        </a:rPr>
                        <a:t>  </a:t>
                      </a:r>
                      <a:r>
                        <a:rPr lang="en-GB" sz="900" kern="100">
                          <a:latin typeface="Arial"/>
                          <a:ea typeface="宋体"/>
                          <a:cs typeface="Times New Roman"/>
                        </a:rPr>
                        <a:t>x SMTC period)</a:t>
                      </a:r>
                      <a:r>
                        <a:rPr lang="en-GB" sz="900" kern="100" baseline="30000">
                          <a:latin typeface="Arial"/>
                          <a:ea typeface="宋体"/>
                          <a:cs typeface="Times New Roman"/>
                        </a:rPr>
                        <a:t>Note 1</a:t>
                      </a:r>
                      <a:r>
                        <a:rPr lang="en-GB" sz="900" kern="100">
                          <a:latin typeface="Arial"/>
                          <a:ea typeface="宋体"/>
                          <a:cs typeface="Times New Roman"/>
                        </a:rPr>
                        <a:t> x CSSF</a:t>
                      </a:r>
                      <a:r>
                        <a:rPr lang="en-GB" sz="900" kern="100" baseline="-25000">
                          <a:latin typeface="Arial"/>
                          <a:ea typeface="宋体"/>
                          <a:cs typeface="Times New Roman"/>
                        </a:rPr>
                        <a:t>inter</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1"/>
                  </a:ext>
                </a:extLst>
              </a:tr>
              <a:tr h="155575">
                <a:tc>
                  <a:txBody>
                    <a:bodyPr/>
                    <a:lstStyle/>
                    <a:p>
                      <a:pPr algn="ctr">
                        <a:spcAft>
                          <a:spcPts val="0"/>
                        </a:spcAft>
                      </a:pPr>
                      <a:r>
                        <a:rPr lang="en-GB" sz="900" kern="100">
                          <a:latin typeface="Arial"/>
                          <a:ea typeface="宋体"/>
                          <a:cs typeface="Times New Roman"/>
                        </a:rPr>
                        <a:t>DRX cycle</a:t>
                      </a:r>
                      <a:r>
                        <a:rPr lang="en-US" sz="900" kern="100">
                          <a:latin typeface="宋体"/>
                          <a:ea typeface="宋体"/>
                          <a:cs typeface="Times New Roman"/>
                        </a:rPr>
                        <a:t>≤</a:t>
                      </a:r>
                      <a:r>
                        <a:rPr lang="en-GB" sz="900" kern="100">
                          <a:latin typeface="Arial"/>
                          <a:ea typeface="宋体"/>
                          <a:cs typeface="Times New Roman"/>
                        </a:rPr>
                        <a:t> 320ms</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kern="100">
                          <a:latin typeface="Arial"/>
                          <a:ea typeface="宋体"/>
                          <a:cs typeface="Times New Roman"/>
                        </a:rPr>
                        <a:t>max(600ms, ceil(1.5 x </a:t>
                      </a:r>
                      <a:r>
                        <a:rPr lang="en-US" sz="900" kern="100">
                          <a:latin typeface="Arial"/>
                          <a:ea typeface="宋体"/>
                          <a:cs typeface="Times New Roman"/>
                        </a:rPr>
                        <a:t>M</a:t>
                      </a:r>
                      <a:r>
                        <a:rPr lang="en-US" sz="900" kern="100" baseline="-25000">
                          <a:latin typeface="Arial"/>
                          <a:ea typeface="宋体"/>
                          <a:cs typeface="Times New Roman"/>
                        </a:rPr>
                        <a:t>pss/sss_sync_inter</a:t>
                      </a:r>
                      <a:r>
                        <a:rPr lang="en-GB" sz="900" kern="100">
                          <a:latin typeface="Arial"/>
                          <a:ea typeface="宋体"/>
                          <a:cs typeface="Times New Roman"/>
                        </a:rPr>
                        <a:t>  x K</a:t>
                      </a:r>
                      <a:r>
                        <a:rPr lang="en-GB" sz="900" kern="100" baseline="-25000">
                          <a:latin typeface="Arial"/>
                          <a:ea typeface="宋体"/>
                          <a:cs typeface="Times New Roman"/>
                        </a:rPr>
                        <a:t>p</a:t>
                      </a:r>
                      <a:r>
                        <a:rPr lang="en-GB" sz="900" kern="100">
                          <a:latin typeface="Arial"/>
                          <a:ea typeface="宋体"/>
                          <a:cs typeface="Times New Roman"/>
                        </a:rPr>
                        <a:t>)</a:t>
                      </a:r>
                      <a:r>
                        <a:rPr lang="en-GB" sz="900" kern="100" baseline="-25000">
                          <a:latin typeface="Arial"/>
                          <a:ea typeface="宋体"/>
                          <a:cs typeface="Times New Roman"/>
                        </a:rPr>
                        <a:t> </a:t>
                      </a:r>
                      <a:r>
                        <a:rPr lang="en-GB" sz="900" kern="100">
                          <a:latin typeface="Arial"/>
                          <a:ea typeface="宋体"/>
                          <a:cs typeface="Times New Roman"/>
                        </a:rPr>
                        <a:t>x max(SMTC period,DRX cycle)) x CSSF</a:t>
                      </a:r>
                      <a:r>
                        <a:rPr lang="en-GB" sz="900" kern="100" baseline="-25000">
                          <a:latin typeface="Arial"/>
                          <a:ea typeface="宋体"/>
                          <a:cs typeface="Times New Roman"/>
                        </a:rPr>
                        <a:t>inter</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2"/>
                  </a:ext>
                </a:extLst>
              </a:tr>
              <a:tr h="0">
                <a:tc>
                  <a:txBody>
                    <a:bodyPr/>
                    <a:lstStyle/>
                    <a:p>
                      <a:pPr algn="ctr">
                        <a:spcAft>
                          <a:spcPts val="0"/>
                        </a:spcAft>
                      </a:pPr>
                      <a:r>
                        <a:rPr lang="en-GB" sz="900" kern="100">
                          <a:latin typeface="Arial"/>
                          <a:ea typeface="宋体"/>
                          <a:cs typeface="Times New Roman"/>
                        </a:rPr>
                        <a:t>DRX cycle&gt;320ms</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kern="100">
                          <a:latin typeface="Arial"/>
                          <a:ea typeface="宋体"/>
                          <a:cs typeface="Times New Roman"/>
                        </a:rPr>
                        <a:t>ceil(</a:t>
                      </a:r>
                      <a:r>
                        <a:rPr lang="en-US" sz="900" kern="100">
                          <a:latin typeface="Arial"/>
                          <a:ea typeface="宋体"/>
                          <a:cs typeface="Times New Roman"/>
                        </a:rPr>
                        <a:t>M</a:t>
                      </a:r>
                      <a:r>
                        <a:rPr lang="en-US" sz="900" kern="100" baseline="-25000">
                          <a:latin typeface="Arial"/>
                          <a:ea typeface="宋体"/>
                          <a:cs typeface="Times New Roman"/>
                        </a:rPr>
                        <a:t>pss/sss_sync_inter</a:t>
                      </a:r>
                      <a:r>
                        <a:rPr lang="en-GB" sz="900" kern="100">
                          <a:latin typeface="Arial"/>
                          <a:ea typeface="宋体"/>
                          <a:cs typeface="Times New Roman"/>
                        </a:rPr>
                        <a:t>  x K</a:t>
                      </a:r>
                      <a:r>
                        <a:rPr lang="en-GB" sz="900" kern="100" baseline="-25000">
                          <a:latin typeface="Arial"/>
                          <a:ea typeface="宋体"/>
                          <a:cs typeface="Times New Roman"/>
                        </a:rPr>
                        <a:t>p</a:t>
                      </a:r>
                      <a:r>
                        <a:rPr lang="en-GB" sz="900" kern="100">
                          <a:latin typeface="Arial"/>
                          <a:ea typeface="宋体"/>
                          <a:cs typeface="Times New Roman"/>
                        </a:rPr>
                        <a:t>) </a:t>
                      </a:r>
                      <a:r>
                        <a:rPr lang="en-GB" sz="900" kern="100" baseline="-25000">
                          <a:latin typeface="Arial"/>
                          <a:ea typeface="宋体"/>
                          <a:cs typeface="Times New Roman"/>
                        </a:rPr>
                        <a:t> </a:t>
                      </a:r>
                      <a:r>
                        <a:rPr lang="en-GB" sz="900" kern="100">
                          <a:latin typeface="Arial"/>
                          <a:ea typeface="宋体"/>
                          <a:cs typeface="Times New Roman"/>
                        </a:rPr>
                        <a:t>x DRX cycle x CSSF</a:t>
                      </a:r>
                      <a:r>
                        <a:rPr lang="en-GB" sz="900" kern="100" baseline="-25000">
                          <a:latin typeface="Arial"/>
                          <a:ea typeface="宋体"/>
                          <a:cs typeface="Times New Roman"/>
                        </a:rPr>
                        <a:t>inter</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3"/>
                  </a:ext>
                </a:extLst>
              </a:tr>
              <a:tr h="0">
                <a:tc gridSpan="2">
                  <a:txBody>
                    <a:bodyPr/>
                    <a:lstStyle/>
                    <a:p>
                      <a:pPr marL="540385" indent="-540385">
                        <a:spcAft>
                          <a:spcPts val="0"/>
                        </a:spcAft>
                      </a:pPr>
                      <a:r>
                        <a:rPr lang="en-GB" sz="900" kern="100" dirty="0">
                          <a:latin typeface="Arial"/>
                          <a:ea typeface="宋体"/>
                          <a:cs typeface="Times New Roman"/>
                        </a:rPr>
                        <a:t>NOTE 1:	If different SMTC periodicities are configured for different cells, the SMTC period in the requirement is the one used by the cell being identified</a:t>
                      </a:r>
                      <a:endParaRPr lang="zh-CN" sz="1200"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 xmlns:a16="http://schemas.microsoft.com/office/drawing/2014/main" val="10004"/>
                  </a:ext>
                </a:extLst>
              </a:tr>
            </a:tbl>
          </a:graphicData>
        </a:graphic>
      </p:graphicFrame>
      <p:sp>
        <p:nvSpPr>
          <p:cNvPr id="1026" name="Rectangle 2"/>
          <p:cNvSpPr>
            <a:spLocks noChangeArrowheads="1"/>
          </p:cNvSpPr>
          <p:nvPr/>
        </p:nvSpPr>
        <p:spPr bwMode="auto">
          <a:xfrm>
            <a:off x="-214346" y="3143254"/>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000" b="1" i="0" u="none" strike="noStrike" cap="none" normalizeH="0" baseline="0" dirty="0">
                <a:ln>
                  <a:noFill/>
                </a:ln>
                <a:solidFill>
                  <a:schemeClr val="tx1"/>
                </a:solidFill>
                <a:effectLst/>
                <a:latin typeface="Times New Roman" pitchFamily="18" charset="0"/>
                <a:ea typeface="宋体" pitchFamily="2" charset="-122"/>
                <a:cs typeface="Times New Roman" pitchFamily="18" charset="0"/>
              </a:rPr>
              <a:t>Table2: Time period for PSS/SSS detection, (Frequency range FR2)</a:t>
            </a:r>
            <a:endParaRPr kumimoji="0" lang="en-GB" altLang="zh-CN" sz="1800" b="0" i="0" u="none" strike="noStrike" cap="none" normalizeH="0" baseline="0" dirty="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zh-CN" sz="3600" dirty="0"/>
              <a:t>The delay requirements (2)</a:t>
            </a:r>
            <a:endParaRPr lang="zh-CN" altLang="en-US" sz="3600" dirty="0"/>
          </a:p>
        </p:txBody>
      </p:sp>
      <p:graphicFrame>
        <p:nvGraphicFramePr>
          <p:cNvPr id="8" name="表格 7"/>
          <p:cNvGraphicFramePr>
            <a:graphicFrameLocks noGrp="1"/>
          </p:cNvGraphicFramePr>
          <p:nvPr/>
        </p:nvGraphicFramePr>
        <p:xfrm>
          <a:off x="1643042" y="1500180"/>
          <a:ext cx="5868035" cy="1112520"/>
        </p:xfrm>
        <a:graphic>
          <a:graphicData uri="http://schemas.openxmlformats.org/drawingml/2006/table">
            <a:tbl>
              <a:tblPr/>
              <a:tblGrid>
                <a:gridCol w="2933700">
                  <a:extLst>
                    <a:ext uri="{9D8B030D-6E8A-4147-A177-3AD203B41FA5}">
                      <a16:colId xmlns="" xmlns:a16="http://schemas.microsoft.com/office/drawing/2014/main" val="20000"/>
                    </a:ext>
                  </a:extLst>
                </a:gridCol>
                <a:gridCol w="2934335">
                  <a:extLst>
                    <a:ext uri="{9D8B030D-6E8A-4147-A177-3AD203B41FA5}">
                      <a16:colId xmlns="" xmlns:a16="http://schemas.microsoft.com/office/drawing/2014/main" val="20001"/>
                    </a:ext>
                  </a:extLst>
                </a:gridCol>
              </a:tblGrid>
              <a:tr h="0">
                <a:tc>
                  <a:txBody>
                    <a:bodyPr/>
                    <a:lstStyle/>
                    <a:p>
                      <a:pPr algn="ctr">
                        <a:spcAft>
                          <a:spcPts val="0"/>
                        </a:spcAft>
                      </a:pPr>
                      <a:r>
                        <a:rPr lang="en-GB" sz="900" b="1" kern="100" dirty="0">
                          <a:latin typeface="Arial"/>
                          <a:ea typeface="宋体"/>
                          <a:cs typeface="Times New Roman"/>
                        </a:rPr>
                        <a:t>DRX cycle</a:t>
                      </a:r>
                      <a:endParaRPr lang="zh-CN" sz="1200"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b="1" kern="100">
                          <a:latin typeface="Arial"/>
                          <a:ea typeface="宋体"/>
                          <a:cs typeface="Times New Roman"/>
                        </a:rPr>
                        <a:t>T</a:t>
                      </a:r>
                      <a:r>
                        <a:rPr lang="en-GB" sz="900" b="1" kern="100" baseline="-25000">
                          <a:latin typeface="Arial"/>
                          <a:ea typeface="宋体"/>
                          <a:cs typeface="Times New Roman"/>
                        </a:rPr>
                        <a:t>SSB_time_index</a:t>
                      </a:r>
                      <a:r>
                        <a:rPr lang="en-GB" sz="1000" b="1" kern="100" baseline="-25000">
                          <a:latin typeface="Times New Roman"/>
                          <a:ea typeface="宋体"/>
                          <a:cs typeface="Times New Roman"/>
                        </a:rPr>
                        <a:t>_intra</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0"/>
                  </a:ext>
                </a:extLst>
              </a:tr>
              <a:tr h="0">
                <a:tc>
                  <a:txBody>
                    <a:bodyPr/>
                    <a:lstStyle/>
                    <a:p>
                      <a:pPr algn="ctr">
                        <a:spcAft>
                          <a:spcPts val="0"/>
                        </a:spcAft>
                      </a:pPr>
                      <a:r>
                        <a:rPr lang="en-GB" sz="900" kern="100">
                          <a:latin typeface="Arial"/>
                          <a:ea typeface="宋体"/>
                          <a:cs typeface="Times New Roman"/>
                        </a:rPr>
                        <a:t>No DRX</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kern="100">
                          <a:latin typeface="Arial"/>
                          <a:ea typeface="宋体"/>
                          <a:cs typeface="Times New Roman"/>
                        </a:rPr>
                        <a:t>max(120ms, ceil( 3 x K</a:t>
                      </a:r>
                      <a:r>
                        <a:rPr lang="en-GB" sz="900" kern="100" baseline="-25000">
                          <a:latin typeface="Arial"/>
                          <a:ea typeface="宋体"/>
                          <a:cs typeface="Times New Roman"/>
                        </a:rPr>
                        <a:t>p </a:t>
                      </a:r>
                      <a:r>
                        <a:rPr lang="en-GB" sz="900" kern="100">
                          <a:latin typeface="Arial"/>
                          <a:ea typeface="宋体"/>
                          <a:cs typeface="Times New Roman"/>
                        </a:rPr>
                        <a:t>)</a:t>
                      </a:r>
                      <a:r>
                        <a:rPr lang="en-GB" sz="900" kern="100" baseline="-25000">
                          <a:latin typeface="Arial"/>
                          <a:ea typeface="宋体"/>
                          <a:cs typeface="Times New Roman"/>
                        </a:rPr>
                        <a:t> </a:t>
                      </a:r>
                      <a:r>
                        <a:rPr lang="en-GB" sz="900" kern="100">
                          <a:latin typeface="Arial"/>
                          <a:ea typeface="宋体"/>
                          <a:cs typeface="Times New Roman"/>
                        </a:rPr>
                        <a:t>x SMTC period)</a:t>
                      </a:r>
                      <a:r>
                        <a:rPr lang="en-GB" sz="900" kern="100" baseline="30000">
                          <a:latin typeface="Arial"/>
                          <a:ea typeface="宋体"/>
                          <a:cs typeface="Times New Roman"/>
                        </a:rPr>
                        <a:t>Note 1</a:t>
                      </a:r>
                      <a:r>
                        <a:rPr lang="en-GB" sz="900" kern="100">
                          <a:latin typeface="Arial"/>
                          <a:ea typeface="宋体"/>
                          <a:cs typeface="Times New Roman"/>
                        </a:rPr>
                        <a:t> x CSSF</a:t>
                      </a:r>
                      <a:r>
                        <a:rPr lang="en-GB" sz="900" kern="100" baseline="-25000">
                          <a:latin typeface="Arial"/>
                          <a:ea typeface="宋体"/>
                          <a:cs typeface="Times New Roman"/>
                        </a:rPr>
                        <a:t>inter</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1"/>
                  </a:ext>
                </a:extLst>
              </a:tr>
              <a:tr h="0">
                <a:tc>
                  <a:txBody>
                    <a:bodyPr/>
                    <a:lstStyle/>
                    <a:p>
                      <a:pPr algn="ctr">
                        <a:spcAft>
                          <a:spcPts val="0"/>
                        </a:spcAft>
                      </a:pPr>
                      <a:r>
                        <a:rPr lang="en-GB" sz="900" kern="100">
                          <a:latin typeface="Arial"/>
                          <a:ea typeface="宋体"/>
                          <a:cs typeface="Times New Roman"/>
                        </a:rPr>
                        <a:t>DRX cycle</a:t>
                      </a:r>
                      <a:r>
                        <a:rPr lang="en-US" sz="900" kern="100">
                          <a:latin typeface="宋体"/>
                          <a:ea typeface="宋体"/>
                          <a:cs typeface="Times New Roman"/>
                        </a:rPr>
                        <a:t>≤</a:t>
                      </a:r>
                      <a:r>
                        <a:rPr lang="en-GB" sz="900" kern="100">
                          <a:latin typeface="Arial"/>
                          <a:ea typeface="宋体"/>
                          <a:cs typeface="Times New Roman"/>
                        </a:rPr>
                        <a:t> 320ms</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kern="100" dirty="0">
                          <a:latin typeface="Arial"/>
                          <a:ea typeface="宋体"/>
                          <a:cs typeface="Times New Roman"/>
                        </a:rPr>
                        <a:t>max(120ms, ceil (1.5 x 3 x </a:t>
                      </a:r>
                      <a:r>
                        <a:rPr lang="en-GB" sz="900" kern="100" dirty="0" err="1">
                          <a:latin typeface="Arial"/>
                          <a:ea typeface="宋体"/>
                          <a:cs typeface="Times New Roman"/>
                        </a:rPr>
                        <a:t>K</a:t>
                      </a:r>
                      <a:r>
                        <a:rPr lang="en-GB" sz="900" kern="100" baseline="-25000" dirty="0" err="1">
                          <a:latin typeface="Arial"/>
                          <a:ea typeface="宋体"/>
                          <a:cs typeface="Times New Roman"/>
                        </a:rPr>
                        <a:t>p</a:t>
                      </a:r>
                      <a:r>
                        <a:rPr lang="en-GB" sz="900" kern="100" dirty="0">
                          <a:latin typeface="Arial"/>
                          <a:ea typeface="宋体"/>
                          <a:cs typeface="Times New Roman"/>
                        </a:rPr>
                        <a:t>) x max(SMTC </a:t>
                      </a:r>
                      <a:r>
                        <a:rPr lang="en-GB" sz="900" kern="100" dirty="0" err="1">
                          <a:latin typeface="Arial"/>
                          <a:ea typeface="宋体"/>
                          <a:cs typeface="Times New Roman"/>
                        </a:rPr>
                        <a:t>period,DRX</a:t>
                      </a:r>
                      <a:r>
                        <a:rPr lang="en-GB" sz="900" kern="100" dirty="0">
                          <a:latin typeface="Arial"/>
                          <a:ea typeface="宋体"/>
                          <a:cs typeface="Times New Roman"/>
                        </a:rPr>
                        <a:t> cycle)) x </a:t>
                      </a:r>
                      <a:r>
                        <a:rPr lang="en-GB" sz="900" kern="100" dirty="0" err="1">
                          <a:latin typeface="Arial"/>
                          <a:ea typeface="宋体"/>
                          <a:cs typeface="Times New Roman"/>
                        </a:rPr>
                        <a:t>CSSF</a:t>
                      </a:r>
                      <a:r>
                        <a:rPr lang="en-GB" sz="900" kern="100" baseline="-25000" dirty="0" err="1">
                          <a:latin typeface="Arial"/>
                          <a:ea typeface="宋体"/>
                          <a:cs typeface="Times New Roman"/>
                        </a:rPr>
                        <a:t>inter</a:t>
                      </a:r>
                      <a:endParaRPr lang="zh-CN" sz="1200"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2"/>
                  </a:ext>
                </a:extLst>
              </a:tr>
              <a:tr h="0">
                <a:tc>
                  <a:txBody>
                    <a:bodyPr/>
                    <a:lstStyle/>
                    <a:p>
                      <a:pPr algn="ctr">
                        <a:spcAft>
                          <a:spcPts val="0"/>
                        </a:spcAft>
                      </a:pPr>
                      <a:r>
                        <a:rPr lang="en-GB" sz="900" kern="100">
                          <a:latin typeface="Arial"/>
                          <a:ea typeface="宋体"/>
                          <a:cs typeface="Times New Roman"/>
                        </a:rPr>
                        <a:t>DRX cycle&gt;320ms</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kern="100">
                          <a:latin typeface="Arial"/>
                          <a:ea typeface="宋体"/>
                          <a:cs typeface="Times New Roman"/>
                        </a:rPr>
                        <a:t>Ceil(3 x K</a:t>
                      </a:r>
                      <a:r>
                        <a:rPr lang="en-GB" sz="900" kern="100" baseline="-25000">
                          <a:latin typeface="Arial"/>
                          <a:ea typeface="宋体"/>
                          <a:cs typeface="Times New Roman"/>
                        </a:rPr>
                        <a:t>p</a:t>
                      </a:r>
                      <a:r>
                        <a:rPr lang="en-GB" sz="900" kern="100">
                          <a:latin typeface="Arial"/>
                          <a:ea typeface="宋体"/>
                          <a:cs typeface="Times New Roman"/>
                        </a:rPr>
                        <a:t>) x DRX cycle x CSSF</a:t>
                      </a:r>
                      <a:r>
                        <a:rPr lang="en-GB" sz="900" kern="100" baseline="-25000">
                          <a:latin typeface="Arial"/>
                          <a:ea typeface="宋体"/>
                          <a:cs typeface="Times New Roman"/>
                        </a:rPr>
                        <a:t>inter</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3"/>
                  </a:ext>
                </a:extLst>
              </a:tr>
              <a:tr h="0">
                <a:tc gridSpan="2">
                  <a:txBody>
                    <a:bodyPr/>
                    <a:lstStyle/>
                    <a:p>
                      <a:pPr marL="540385" indent="-540385">
                        <a:spcAft>
                          <a:spcPts val="0"/>
                        </a:spcAft>
                      </a:pPr>
                      <a:r>
                        <a:rPr lang="en-GB" sz="900" kern="100" dirty="0">
                          <a:latin typeface="Arial"/>
                          <a:ea typeface="宋体"/>
                          <a:cs typeface="Times New Roman"/>
                        </a:rPr>
                        <a:t>NOTE 1:	If different SMTC periodicities are configured for different cells, the SMTC period in the requirement is the one used by the cell being identified</a:t>
                      </a:r>
                      <a:endParaRPr lang="zh-CN" sz="1200"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 xmlns:a16="http://schemas.microsoft.com/office/drawing/2014/main" val="10004"/>
                  </a:ext>
                </a:extLst>
              </a:tr>
            </a:tbl>
          </a:graphicData>
        </a:graphic>
      </p:graphicFrame>
      <p:sp>
        <p:nvSpPr>
          <p:cNvPr id="21505" name="Rectangle 1"/>
          <p:cNvSpPr>
            <a:spLocks noChangeArrowheads="1"/>
          </p:cNvSpPr>
          <p:nvPr/>
        </p:nvSpPr>
        <p:spPr bwMode="auto">
          <a:xfrm>
            <a:off x="0" y="114299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000" b="1" i="0" u="none" strike="noStrike" cap="none" normalizeH="0" baseline="0" dirty="0">
                <a:ln>
                  <a:noFill/>
                </a:ln>
                <a:solidFill>
                  <a:schemeClr val="tx1"/>
                </a:solidFill>
                <a:effectLst/>
                <a:latin typeface="Times New Roman" pitchFamily="18" charset="0"/>
                <a:ea typeface="宋体" pitchFamily="2" charset="-122"/>
                <a:cs typeface="Times New Roman" pitchFamily="18" charset="0"/>
              </a:rPr>
              <a:t>Table3: Time period for time index detection (Frequency range FR1)</a:t>
            </a:r>
            <a:endParaRPr kumimoji="0" lang="en-GB" altLang="zh-CN" sz="1800" b="0" i="0" u="none" strike="noStrike" cap="none" normalizeH="0" baseline="0" dirty="0">
              <a:ln>
                <a:noFill/>
              </a:ln>
              <a:solidFill>
                <a:schemeClr val="tx1"/>
              </a:solidFill>
              <a:effectLst/>
              <a:latin typeface="Arial" pitchFamily="34" charset="0"/>
              <a:ea typeface="宋体" pitchFamily="2" charset="-122"/>
              <a:cs typeface="宋体" pitchFamily="2" charset="-122"/>
            </a:endParaRPr>
          </a:p>
        </p:txBody>
      </p:sp>
      <p:graphicFrame>
        <p:nvGraphicFramePr>
          <p:cNvPr id="10" name="表格 9"/>
          <p:cNvGraphicFramePr>
            <a:graphicFrameLocks noGrp="1"/>
          </p:cNvGraphicFramePr>
          <p:nvPr/>
        </p:nvGraphicFramePr>
        <p:xfrm>
          <a:off x="1643042" y="3357568"/>
          <a:ext cx="5868035" cy="1234440"/>
        </p:xfrm>
        <a:graphic>
          <a:graphicData uri="http://schemas.openxmlformats.org/drawingml/2006/table">
            <a:tbl>
              <a:tblPr/>
              <a:tblGrid>
                <a:gridCol w="2933700">
                  <a:extLst>
                    <a:ext uri="{9D8B030D-6E8A-4147-A177-3AD203B41FA5}">
                      <a16:colId xmlns="" xmlns:a16="http://schemas.microsoft.com/office/drawing/2014/main" val="20000"/>
                    </a:ext>
                  </a:extLst>
                </a:gridCol>
                <a:gridCol w="2934335">
                  <a:extLst>
                    <a:ext uri="{9D8B030D-6E8A-4147-A177-3AD203B41FA5}">
                      <a16:colId xmlns="" xmlns:a16="http://schemas.microsoft.com/office/drawing/2014/main" val="20001"/>
                    </a:ext>
                  </a:extLst>
                </a:gridCol>
              </a:tblGrid>
              <a:tr h="71438">
                <a:tc>
                  <a:txBody>
                    <a:bodyPr/>
                    <a:lstStyle/>
                    <a:p>
                      <a:pPr algn="ctr">
                        <a:spcAft>
                          <a:spcPts val="0"/>
                        </a:spcAft>
                      </a:pPr>
                      <a:r>
                        <a:rPr lang="en-GB" sz="900" b="1" kern="100">
                          <a:latin typeface="Arial"/>
                          <a:ea typeface="宋体"/>
                          <a:cs typeface="Times New Roman"/>
                        </a:rPr>
                        <a:t>Condition</a:t>
                      </a:r>
                      <a:r>
                        <a:rPr lang="en-GB" sz="900" b="1" kern="100" baseline="30000">
                          <a:latin typeface="Arial"/>
                          <a:ea typeface="宋体"/>
                          <a:cs typeface="Times New Roman"/>
                        </a:rPr>
                        <a:t> NOTE1,2</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b="1" kern="100">
                          <a:latin typeface="Arial"/>
                          <a:ea typeface="宋体"/>
                          <a:cs typeface="Times New Roman"/>
                        </a:rPr>
                        <a:t>T</a:t>
                      </a:r>
                      <a:r>
                        <a:rPr lang="en-GB" sz="900" b="1" kern="100" baseline="-25000">
                          <a:latin typeface="Arial"/>
                          <a:ea typeface="宋体"/>
                          <a:cs typeface="Times New Roman"/>
                        </a:rPr>
                        <a:t>SSB_time_index_inter</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0"/>
                  </a:ext>
                </a:extLst>
              </a:tr>
              <a:tr h="0">
                <a:tc>
                  <a:txBody>
                    <a:bodyPr/>
                    <a:lstStyle/>
                    <a:p>
                      <a:pPr algn="ctr">
                        <a:spcAft>
                          <a:spcPts val="0"/>
                        </a:spcAft>
                      </a:pPr>
                      <a:r>
                        <a:rPr lang="en-GB" sz="900" kern="100">
                          <a:latin typeface="Arial"/>
                          <a:ea typeface="宋体"/>
                          <a:cs typeface="Times New Roman"/>
                        </a:rPr>
                        <a:t>No DRX</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kern="100">
                          <a:latin typeface="Arial"/>
                          <a:ea typeface="宋体"/>
                          <a:cs typeface="Times New Roman"/>
                        </a:rPr>
                        <a:t>max(200ms, M</a:t>
                      </a:r>
                      <a:r>
                        <a:rPr lang="en-GB" sz="900" kern="100" baseline="-25000">
                          <a:latin typeface="Arial"/>
                          <a:ea typeface="宋体"/>
                          <a:cs typeface="Times New Roman"/>
                        </a:rPr>
                        <a:t>SSB_index_inter </a:t>
                      </a:r>
                      <a:r>
                        <a:rPr lang="en-GB" sz="900" kern="100">
                          <a:latin typeface="Arial"/>
                          <a:ea typeface="宋体"/>
                          <a:cs typeface="Times New Roman"/>
                        </a:rPr>
                        <a:t>x max(MGRP, SMTC period)) x CSSF</a:t>
                      </a:r>
                      <a:r>
                        <a:rPr lang="en-GB" sz="900" kern="100" baseline="-25000">
                          <a:latin typeface="Arial"/>
                          <a:ea typeface="宋体"/>
                          <a:cs typeface="Times New Roman"/>
                        </a:rPr>
                        <a:t>inter</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1"/>
                  </a:ext>
                </a:extLst>
              </a:tr>
              <a:tr h="0">
                <a:tc>
                  <a:txBody>
                    <a:bodyPr/>
                    <a:lstStyle/>
                    <a:p>
                      <a:pPr algn="ctr">
                        <a:spcAft>
                          <a:spcPts val="0"/>
                        </a:spcAft>
                      </a:pPr>
                      <a:r>
                        <a:rPr lang="en-GB" sz="900" kern="100">
                          <a:latin typeface="Arial"/>
                          <a:ea typeface="宋体"/>
                          <a:cs typeface="Times New Roman"/>
                        </a:rPr>
                        <a:t>DRX cycle </a:t>
                      </a:r>
                      <a:r>
                        <a:rPr lang="en-US" sz="900" kern="100">
                          <a:latin typeface="宋体"/>
                          <a:ea typeface="宋体"/>
                          <a:cs typeface="Times New Roman"/>
                        </a:rPr>
                        <a:t>≤</a:t>
                      </a:r>
                      <a:r>
                        <a:rPr lang="en-GB" sz="900" kern="100">
                          <a:latin typeface="Arial"/>
                          <a:ea typeface="宋体"/>
                          <a:cs typeface="Times New Roman"/>
                        </a:rPr>
                        <a:t> 320ms</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kern="100">
                          <a:latin typeface="Arial"/>
                          <a:ea typeface="宋体"/>
                          <a:cs typeface="Times New Roman"/>
                        </a:rPr>
                        <a:t>max(200ms, (1.5 x M</a:t>
                      </a:r>
                      <a:r>
                        <a:rPr lang="en-GB" sz="900" kern="100" baseline="-25000">
                          <a:latin typeface="Arial"/>
                          <a:ea typeface="宋体"/>
                          <a:cs typeface="Times New Roman"/>
                        </a:rPr>
                        <a:t>SSB_index_inter</a:t>
                      </a:r>
                      <a:r>
                        <a:rPr lang="en-GB" sz="900" kern="100">
                          <a:latin typeface="Arial"/>
                          <a:ea typeface="宋体"/>
                          <a:cs typeface="Times New Roman"/>
                        </a:rPr>
                        <a:t>) x max(MGRP, SMTC period, DRX cycle)) x CSSF</a:t>
                      </a:r>
                      <a:r>
                        <a:rPr lang="en-GB" sz="900" kern="100" baseline="-25000">
                          <a:latin typeface="Arial"/>
                          <a:ea typeface="宋体"/>
                          <a:cs typeface="Times New Roman"/>
                        </a:rPr>
                        <a:t>inter</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2"/>
                  </a:ext>
                </a:extLst>
              </a:tr>
              <a:tr h="0">
                <a:tc>
                  <a:txBody>
                    <a:bodyPr/>
                    <a:lstStyle/>
                    <a:p>
                      <a:pPr algn="ctr">
                        <a:spcAft>
                          <a:spcPts val="0"/>
                        </a:spcAft>
                      </a:pPr>
                      <a:r>
                        <a:rPr lang="en-GB" sz="900" kern="100">
                          <a:latin typeface="Arial"/>
                          <a:ea typeface="宋体"/>
                          <a:cs typeface="Times New Roman"/>
                        </a:rPr>
                        <a:t>DRX cycle &gt; 320ms</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kern="100">
                          <a:latin typeface="Arial"/>
                          <a:ea typeface="宋体"/>
                          <a:cs typeface="Times New Roman"/>
                        </a:rPr>
                        <a:t>M</a:t>
                      </a:r>
                      <a:r>
                        <a:rPr lang="en-GB" sz="900" kern="100" baseline="-25000">
                          <a:latin typeface="Arial"/>
                          <a:ea typeface="宋体"/>
                          <a:cs typeface="Times New Roman"/>
                        </a:rPr>
                        <a:t>SSB_index_inter</a:t>
                      </a:r>
                      <a:r>
                        <a:rPr lang="en-GB" sz="900" kern="100">
                          <a:latin typeface="Arial"/>
                          <a:ea typeface="宋体"/>
                          <a:cs typeface="Times New Roman"/>
                        </a:rPr>
                        <a:t> x DRX cycle x CSSF</a:t>
                      </a:r>
                      <a:r>
                        <a:rPr lang="en-GB" sz="900" kern="100" baseline="-25000">
                          <a:latin typeface="Arial"/>
                          <a:ea typeface="宋体"/>
                          <a:cs typeface="Times New Roman"/>
                        </a:rPr>
                        <a:t>inter</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3"/>
                  </a:ext>
                </a:extLst>
              </a:tr>
              <a:tr h="0">
                <a:tc gridSpan="2">
                  <a:txBody>
                    <a:bodyPr/>
                    <a:lstStyle/>
                    <a:p>
                      <a:pPr marL="540385" indent="-540385">
                        <a:spcAft>
                          <a:spcPts val="0"/>
                        </a:spcAft>
                      </a:pPr>
                      <a:r>
                        <a:rPr lang="en-GB" sz="900" kern="100" dirty="0">
                          <a:latin typeface="Arial"/>
                          <a:ea typeface="宋体"/>
                          <a:cs typeface="Times New Roman"/>
                        </a:rPr>
                        <a:t>NOTE 1: 	DRX or non DRX requirements apply according to the conditions described in clause 3.6.1</a:t>
                      </a:r>
                      <a:endParaRPr lang="zh-CN" sz="1200" kern="100" dirty="0">
                        <a:latin typeface="Times New Roman"/>
                        <a:ea typeface="宋体"/>
                        <a:cs typeface="Times New Roman"/>
                      </a:endParaRPr>
                    </a:p>
                    <a:p>
                      <a:pPr marL="540385" indent="-540385">
                        <a:spcAft>
                          <a:spcPts val="0"/>
                        </a:spcAft>
                      </a:pPr>
                      <a:r>
                        <a:rPr lang="en-GB" sz="900" kern="100" dirty="0">
                          <a:latin typeface="Arial"/>
                          <a:ea typeface="宋体"/>
                          <a:cs typeface="Times New Roman"/>
                        </a:rPr>
                        <a:t>NOTE 2: 	In EN-DC operation, the parameters, timers and scheduling requests referred to in clause 3.6.1 are for the secondary cell group. The DRX cycle is the DRX cycle of the secondary cell group.</a:t>
                      </a:r>
                      <a:endParaRPr lang="zh-CN" sz="1200"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 xmlns:a16="http://schemas.microsoft.com/office/drawing/2014/main" val="10004"/>
                  </a:ext>
                </a:extLst>
              </a:tr>
            </a:tbl>
          </a:graphicData>
        </a:graphic>
      </p:graphicFrame>
      <p:sp>
        <p:nvSpPr>
          <p:cNvPr id="21506" name="Rectangle 2"/>
          <p:cNvSpPr>
            <a:spLocks noChangeArrowheads="1"/>
          </p:cNvSpPr>
          <p:nvPr/>
        </p:nvSpPr>
        <p:spPr bwMode="auto">
          <a:xfrm>
            <a:off x="0" y="292894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000" b="1" i="0" u="none" strike="noStrike" cap="none" normalizeH="0" baseline="0" dirty="0">
                <a:ln>
                  <a:noFill/>
                </a:ln>
                <a:solidFill>
                  <a:schemeClr val="tx1"/>
                </a:solidFill>
                <a:effectLst/>
                <a:latin typeface="Times New Roman" pitchFamily="18" charset="0"/>
                <a:ea typeface="宋体" pitchFamily="2" charset="-122"/>
                <a:cs typeface="Times New Roman" pitchFamily="18" charset="0"/>
              </a:rPr>
              <a:t>Table4: Time period for time index detection (Frequency range FR2)</a:t>
            </a:r>
            <a:endParaRPr kumimoji="0" lang="en-GB" altLang="zh-CN" sz="1800" b="0" i="0" u="none" strike="noStrike" cap="none" normalizeH="0" baseline="0" dirty="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4000" dirty="0"/>
              <a:t>The delay requirements (3)</a:t>
            </a:r>
            <a:endParaRPr lang="zh-CN" altLang="en-US" sz="4000" dirty="0"/>
          </a:p>
        </p:txBody>
      </p:sp>
      <p:graphicFrame>
        <p:nvGraphicFramePr>
          <p:cNvPr id="4" name="内容占位符 3"/>
          <p:cNvGraphicFramePr>
            <a:graphicFrameLocks noGrp="1"/>
          </p:cNvGraphicFramePr>
          <p:nvPr>
            <p:ph idx="1"/>
          </p:nvPr>
        </p:nvGraphicFramePr>
        <p:xfrm>
          <a:off x="1643042" y="1857370"/>
          <a:ext cx="5868035" cy="1097280"/>
        </p:xfrm>
        <a:graphic>
          <a:graphicData uri="http://schemas.openxmlformats.org/drawingml/2006/table">
            <a:tbl>
              <a:tblPr/>
              <a:tblGrid>
                <a:gridCol w="2933700">
                  <a:extLst>
                    <a:ext uri="{9D8B030D-6E8A-4147-A177-3AD203B41FA5}">
                      <a16:colId xmlns="" xmlns:a16="http://schemas.microsoft.com/office/drawing/2014/main" val="20000"/>
                    </a:ext>
                  </a:extLst>
                </a:gridCol>
                <a:gridCol w="2934335">
                  <a:extLst>
                    <a:ext uri="{9D8B030D-6E8A-4147-A177-3AD203B41FA5}">
                      <a16:colId xmlns="" xmlns:a16="http://schemas.microsoft.com/office/drawing/2014/main" val="20001"/>
                    </a:ext>
                  </a:extLst>
                </a:gridCol>
              </a:tblGrid>
              <a:tr h="0">
                <a:tc>
                  <a:txBody>
                    <a:bodyPr/>
                    <a:lstStyle/>
                    <a:p>
                      <a:pPr algn="ctr">
                        <a:spcAft>
                          <a:spcPts val="0"/>
                        </a:spcAft>
                      </a:pPr>
                      <a:r>
                        <a:rPr lang="en-GB" sz="900" b="1" kern="100" dirty="0">
                          <a:latin typeface="Arial"/>
                          <a:ea typeface="宋体"/>
                          <a:cs typeface="Times New Roman"/>
                        </a:rPr>
                        <a:t>DRX cycle</a:t>
                      </a:r>
                      <a:endParaRPr lang="zh-CN" sz="1200"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b="1" kern="100">
                          <a:latin typeface="Arial"/>
                          <a:ea typeface="宋体"/>
                          <a:cs typeface="Times New Roman"/>
                        </a:rPr>
                        <a:t>T</a:t>
                      </a:r>
                      <a:r>
                        <a:rPr lang="en-GB" sz="900" b="1" kern="100" baseline="-25000">
                          <a:latin typeface="Arial"/>
                          <a:ea typeface="宋体"/>
                          <a:cs typeface="Times New Roman"/>
                        </a:rPr>
                        <a:t> SSB_measurement_period_intra</a:t>
                      </a:r>
                      <a:r>
                        <a:rPr lang="en-GB" sz="900" b="1" kern="100">
                          <a:latin typeface="Arial"/>
                          <a:ea typeface="宋体"/>
                          <a:cs typeface="Times New Roman"/>
                        </a:rPr>
                        <a:t>  </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0"/>
                  </a:ext>
                </a:extLst>
              </a:tr>
              <a:tr h="0">
                <a:tc>
                  <a:txBody>
                    <a:bodyPr/>
                    <a:lstStyle/>
                    <a:p>
                      <a:pPr algn="ctr">
                        <a:spcAft>
                          <a:spcPts val="0"/>
                        </a:spcAft>
                      </a:pPr>
                      <a:r>
                        <a:rPr lang="en-GB" sz="900" kern="100">
                          <a:latin typeface="Arial"/>
                          <a:ea typeface="宋体"/>
                          <a:cs typeface="Times New Roman"/>
                        </a:rPr>
                        <a:t>No DRX</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kern="100">
                          <a:latin typeface="Arial"/>
                          <a:ea typeface="宋体"/>
                          <a:cs typeface="Times New Roman"/>
                        </a:rPr>
                        <a:t>max(200ms, ceil( 5 x K</a:t>
                      </a:r>
                      <a:r>
                        <a:rPr lang="en-GB" sz="900" kern="100" baseline="-25000">
                          <a:latin typeface="Arial"/>
                          <a:ea typeface="宋体"/>
                          <a:cs typeface="Times New Roman"/>
                        </a:rPr>
                        <a:t>p</a:t>
                      </a:r>
                      <a:r>
                        <a:rPr lang="en-GB" sz="900" kern="100">
                          <a:latin typeface="Arial"/>
                          <a:ea typeface="宋体"/>
                          <a:cs typeface="Times New Roman"/>
                        </a:rPr>
                        <a:t>) x SMTC period)</a:t>
                      </a:r>
                      <a:r>
                        <a:rPr lang="en-GB" sz="900" kern="100" baseline="30000">
                          <a:latin typeface="Arial"/>
                          <a:ea typeface="宋体"/>
                          <a:cs typeface="Times New Roman"/>
                        </a:rPr>
                        <a:t>Note 1</a:t>
                      </a:r>
                      <a:r>
                        <a:rPr lang="en-GB" sz="900" kern="100">
                          <a:latin typeface="Arial"/>
                          <a:ea typeface="宋体"/>
                          <a:cs typeface="Times New Roman"/>
                        </a:rPr>
                        <a:t> x CSSF</a:t>
                      </a:r>
                      <a:r>
                        <a:rPr lang="en-GB" sz="900" kern="100" baseline="-25000">
                          <a:latin typeface="Arial"/>
                          <a:ea typeface="宋体"/>
                          <a:cs typeface="Times New Roman"/>
                        </a:rPr>
                        <a:t>inter</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1"/>
                  </a:ext>
                </a:extLst>
              </a:tr>
              <a:tr h="0">
                <a:tc>
                  <a:txBody>
                    <a:bodyPr/>
                    <a:lstStyle/>
                    <a:p>
                      <a:pPr algn="ctr">
                        <a:spcAft>
                          <a:spcPts val="0"/>
                        </a:spcAft>
                      </a:pPr>
                      <a:r>
                        <a:rPr lang="en-GB" sz="900" kern="100">
                          <a:latin typeface="Arial"/>
                          <a:ea typeface="宋体"/>
                          <a:cs typeface="Times New Roman"/>
                        </a:rPr>
                        <a:t>DRX cycle</a:t>
                      </a:r>
                      <a:r>
                        <a:rPr lang="en-US" sz="900" kern="100">
                          <a:latin typeface="宋体"/>
                          <a:ea typeface="宋体"/>
                          <a:cs typeface="Times New Roman"/>
                        </a:rPr>
                        <a:t>≤</a:t>
                      </a:r>
                      <a:r>
                        <a:rPr lang="en-GB" sz="900" kern="100">
                          <a:latin typeface="Arial"/>
                          <a:ea typeface="宋体"/>
                          <a:cs typeface="Times New Roman"/>
                        </a:rPr>
                        <a:t> 320ms</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kern="100" dirty="0">
                          <a:latin typeface="Arial"/>
                          <a:ea typeface="宋体"/>
                          <a:cs typeface="Times New Roman"/>
                        </a:rPr>
                        <a:t>max(200ms, ceil(1.5x 5 x </a:t>
                      </a:r>
                      <a:r>
                        <a:rPr lang="en-GB" sz="900" kern="100" dirty="0" err="1">
                          <a:latin typeface="Arial"/>
                          <a:ea typeface="宋体"/>
                          <a:cs typeface="Times New Roman"/>
                        </a:rPr>
                        <a:t>K</a:t>
                      </a:r>
                      <a:r>
                        <a:rPr lang="en-GB" sz="900" kern="100" baseline="-25000" dirty="0" err="1">
                          <a:latin typeface="Arial"/>
                          <a:ea typeface="宋体"/>
                          <a:cs typeface="Times New Roman"/>
                        </a:rPr>
                        <a:t>p</a:t>
                      </a:r>
                      <a:r>
                        <a:rPr lang="en-GB" sz="900" kern="100" dirty="0">
                          <a:latin typeface="Arial"/>
                          <a:ea typeface="宋体"/>
                          <a:cs typeface="Times New Roman"/>
                        </a:rPr>
                        <a:t>) x max(SMTC </a:t>
                      </a:r>
                      <a:r>
                        <a:rPr lang="en-GB" sz="900" kern="100" dirty="0" err="1">
                          <a:latin typeface="Arial"/>
                          <a:ea typeface="宋体"/>
                          <a:cs typeface="Times New Roman"/>
                        </a:rPr>
                        <a:t>period,DRX</a:t>
                      </a:r>
                      <a:r>
                        <a:rPr lang="en-GB" sz="900" kern="100" dirty="0">
                          <a:latin typeface="Arial"/>
                          <a:ea typeface="宋体"/>
                          <a:cs typeface="Times New Roman"/>
                        </a:rPr>
                        <a:t> cycle)) x </a:t>
                      </a:r>
                      <a:r>
                        <a:rPr lang="en-GB" sz="900" kern="100" dirty="0" err="1">
                          <a:latin typeface="Arial"/>
                          <a:ea typeface="宋体"/>
                          <a:cs typeface="Times New Roman"/>
                        </a:rPr>
                        <a:t>CSSF</a:t>
                      </a:r>
                      <a:r>
                        <a:rPr lang="en-GB" sz="900" kern="100" baseline="-25000" dirty="0" err="1">
                          <a:latin typeface="Arial"/>
                          <a:ea typeface="宋体"/>
                          <a:cs typeface="Times New Roman"/>
                        </a:rPr>
                        <a:t>inter</a:t>
                      </a:r>
                      <a:endParaRPr lang="zh-CN" sz="1200"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2"/>
                  </a:ext>
                </a:extLst>
              </a:tr>
              <a:tr h="0">
                <a:tc>
                  <a:txBody>
                    <a:bodyPr/>
                    <a:lstStyle/>
                    <a:p>
                      <a:pPr algn="ctr">
                        <a:spcAft>
                          <a:spcPts val="0"/>
                        </a:spcAft>
                      </a:pPr>
                      <a:r>
                        <a:rPr lang="en-GB" sz="900" kern="100">
                          <a:latin typeface="Arial"/>
                          <a:ea typeface="宋体"/>
                          <a:cs typeface="Times New Roman"/>
                        </a:rPr>
                        <a:t>DRX cycle&gt;320ms</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kern="100" dirty="0">
                          <a:latin typeface="Arial"/>
                          <a:ea typeface="宋体"/>
                          <a:cs typeface="Times New Roman"/>
                        </a:rPr>
                        <a:t>ceil( 5 x </a:t>
                      </a:r>
                      <a:r>
                        <a:rPr lang="en-GB" sz="900" kern="100" dirty="0" err="1">
                          <a:latin typeface="Arial"/>
                          <a:ea typeface="宋体"/>
                          <a:cs typeface="Times New Roman"/>
                        </a:rPr>
                        <a:t>K</a:t>
                      </a:r>
                      <a:r>
                        <a:rPr lang="en-GB" sz="900" kern="100" baseline="-25000" dirty="0" err="1">
                          <a:latin typeface="Arial"/>
                          <a:ea typeface="宋体"/>
                          <a:cs typeface="Times New Roman"/>
                        </a:rPr>
                        <a:t>p</a:t>
                      </a:r>
                      <a:r>
                        <a:rPr lang="en-GB" sz="900" kern="100" baseline="-25000" dirty="0">
                          <a:latin typeface="Arial"/>
                          <a:ea typeface="宋体"/>
                          <a:cs typeface="Times New Roman"/>
                        </a:rPr>
                        <a:t> </a:t>
                      </a:r>
                      <a:r>
                        <a:rPr lang="en-GB" sz="900" kern="100" dirty="0">
                          <a:latin typeface="Arial"/>
                          <a:ea typeface="宋体"/>
                          <a:cs typeface="Times New Roman"/>
                        </a:rPr>
                        <a:t>) x DRX cycle x </a:t>
                      </a:r>
                      <a:r>
                        <a:rPr lang="en-GB" sz="900" kern="100" dirty="0" err="1">
                          <a:latin typeface="Arial"/>
                          <a:ea typeface="宋体"/>
                          <a:cs typeface="Times New Roman"/>
                        </a:rPr>
                        <a:t>CSSF</a:t>
                      </a:r>
                      <a:r>
                        <a:rPr lang="en-GB" sz="900" kern="100" baseline="-25000" dirty="0" err="1">
                          <a:latin typeface="Arial"/>
                          <a:ea typeface="宋体"/>
                          <a:cs typeface="Times New Roman"/>
                        </a:rPr>
                        <a:t>inter</a:t>
                      </a:r>
                      <a:endParaRPr lang="zh-CN" sz="1200"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3"/>
                  </a:ext>
                </a:extLst>
              </a:tr>
              <a:tr h="44450">
                <a:tc gridSpan="2">
                  <a:txBody>
                    <a:bodyPr/>
                    <a:lstStyle/>
                    <a:p>
                      <a:pPr marL="540385" indent="-540385">
                        <a:spcAft>
                          <a:spcPts val="0"/>
                        </a:spcAft>
                      </a:pPr>
                      <a:r>
                        <a:rPr lang="en-GB" sz="900" kern="100" dirty="0">
                          <a:latin typeface="Arial"/>
                          <a:ea typeface="宋体"/>
                          <a:cs typeface="Times New Roman"/>
                        </a:rPr>
                        <a:t>NOTE 1:	If different SMTC periodicities are configured for different cells, the SMTC period in the requirement is the one used by the cell being identified</a:t>
                      </a:r>
                      <a:endParaRPr lang="zh-CN" sz="1200"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 xmlns:a16="http://schemas.microsoft.com/office/drawing/2014/main" val="10004"/>
                  </a:ext>
                </a:extLst>
              </a:tr>
            </a:tbl>
          </a:graphicData>
        </a:graphic>
      </p:graphicFrame>
      <p:sp>
        <p:nvSpPr>
          <p:cNvPr id="22529" name="Rectangle 1"/>
          <p:cNvSpPr>
            <a:spLocks noChangeArrowheads="1"/>
          </p:cNvSpPr>
          <p:nvPr/>
        </p:nvSpPr>
        <p:spPr bwMode="auto">
          <a:xfrm>
            <a:off x="0" y="1357304"/>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000" b="1" i="0" u="none" strike="noStrike" cap="none" normalizeH="0" baseline="0" dirty="0">
                <a:ln>
                  <a:noFill/>
                </a:ln>
                <a:solidFill>
                  <a:schemeClr val="tx1"/>
                </a:solidFill>
                <a:effectLst/>
                <a:latin typeface="Times New Roman" pitchFamily="18" charset="0"/>
                <a:ea typeface="宋体" pitchFamily="2" charset="-122"/>
                <a:cs typeface="Times New Roman" pitchFamily="18" charset="0"/>
              </a:rPr>
              <a:t>Table5: Measurement period for </a:t>
            </a:r>
            <a:r>
              <a:rPr kumimoji="0" lang="en-GB" altLang="zh-CN" sz="1000" b="1" i="0" u="none" strike="noStrike" cap="none" normalizeH="0" baseline="0" dirty="0" err="1">
                <a:ln>
                  <a:noFill/>
                </a:ln>
                <a:solidFill>
                  <a:schemeClr val="tx1"/>
                </a:solidFill>
                <a:effectLst/>
                <a:latin typeface="Times New Roman" pitchFamily="18" charset="0"/>
                <a:ea typeface="宋体" pitchFamily="2" charset="-122"/>
                <a:cs typeface="Times New Roman" pitchFamily="18" charset="0"/>
              </a:rPr>
              <a:t>interfrequency</a:t>
            </a:r>
            <a:r>
              <a:rPr kumimoji="0" lang="en-GB" altLang="zh-CN" sz="1000" b="1" i="0" u="none" strike="noStrike" cap="none" normalizeH="0" baseline="0" dirty="0">
                <a:ln>
                  <a:noFill/>
                </a:ln>
                <a:solidFill>
                  <a:schemeClr val="tx1"/>
                </a:solidFill>
                <a:effectLst/>
                <a:latin typeface="Times New Roman" pitchFamily="18" charset="0"/>
                <a:ea typeface="宋体" pitchFamily="2" charset="-122"/>
                <a:cs typeface="Times New Roman" pitchFamily="18" charset="0"/>
              </a:rPr>
              <a:t> measurements without gaps(Frequency FR1)</a:t>
            </a:r>
            <a:endParaRPr kumimoji="0" lang="en-GB" altLang="zh-CN" sz="1800" b="0" i="0" u="none" strike="noStrike" cap="none" normalizeH="0" baseline="0" dirty="0">
              <a:ln>
                <a:noFill/>
              </a:ln>
              <a:solidFill>
                <a:schemeClr val="tx1"/>
              </a:solidFill>
              <a:effectLst/>
              <a:latin typeface="Arial" pitchFamily="34" charset="0"/>
              <a:ea typeface="宋体" pitchFamily="2" charset="-122"/>
              <a:cs typeface="宋体" pitchFamily="2" charset="-122"/>
            </a:endParaRPr>
          </a:p>
        </p:txBody>
      </p:sp>
      <p:graphicFrame>
        <p:nvGraphicFramePr>
          <p:cNvPr id="6" name="表格 5"/>
          <p:cNvGraphicFramePr>
            <a:graphicFrameLocks noGrp="1"/>
          </p:cNvGraphicFramePr>
          <p:nvPr/>
        </p:nvGraphicFramePr>
        <p:xfrm>
          <a:off x="1714480" y="3714758"/>
          <a:ext cx="5868035" cy="1097280"/>
        </p:xfrm>
        <a:graphic>
          <a:graphicData uri="http://schemas.openxmlformats.org/drawingml/2006/table">
            <a:tbl>
              <a:tblPr/>
              <a:tblGrid>
                <a:gridCol w="2933700">
                  <a:extLst>
                    <a:ext uri="{9D8B030D-6E8A-4147-A177-3AD203B41FA5}">
                      <a16:colId xmlns="" xmlns:a16="http://schemas.microsoft.com/office/drawing/2014/main" val="20000"/>
                    </a:ext>
                  </a:extLst>
                </a:gridCol>
                <a:gridCol w="2934335">
                  <a:extLst>
                    <a:ext uri="{9D8B030D-6E8A-4147-A177-3AD203B41FA5}">
                      <a16:colId xmlns="" xmlns:a16="http://schemas.microsoft.com/office/drawing/2014/main" val="20001"/>
                    </a:ext>
                  </a:extLst>
                </a:gridCol>
              </a:tblGrid>
              <a:tr h="0">
                <a:tc>
                  <a:txBody>
                    <a:bodyPr/>
                    <a:lstStyle/>
                    <a:p>
                      <a:pPr algn="ctr">
                        <a:spcAft>
                          <a:spcPts val="0"/>
                        </a:spcAft>
                      </a:pPr>
                      <a:r>
                        <a:rPr lang="en-GB" sz="900" b="1" kern="100" dirty="0">
                          <a:latin typeface="Arial"/>
                          <a:ea typeface="宋体"/>
                          <a:cs typeface="Times New Roman"/>
                        </a:rPr>
                        <a:t>DRX cycle</a:t>
                      </a:r>
                      <a:endParaRPr lang="zh-CN" sz="1200"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b="1" kern="100">
                          <a:latin typeface="Arial"/>
                          <a:ea typeface="宋体"/>
                          <a:cs typeface="Times New Roman"/>
                        </a:rPr>
                        <a:t>T</a:t>
                      </a:r>
                      <a:r>
                        <a:rPr lang="en-GB" sz="900" b="1" kern="100" baseline="-25000">
                          <a:latin typeface="Arial"/>
                          <a:ea typeface="宋体"/>
                          <a:cs typeface="Times New Roman"/>
                        </a:rPr>
                        <a:t> SSB_measurement_period_intra</a:t>
                      </a:r>
                      <a:r>
                        <a:rPr lang="en-GB" sz="900" b="1" kern="100">
                          <a:latin typeface="Arial"/>
                          <a:ea typeface="宋体"/>
                          <a:cs typeface="Times New Roman"/>
                        </a:rPr>
                        <a:t>  </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0"/>
                  </a:ext>
                </a:extLst>
              </a:tr>
              <a:tr h="0">
                <a:tc>
                  <a:txBody>
                    <a:bodyPr/>
                    <a:lstStyle/>
                    <a:p>
                      <a:pPr algn="ctr">
                        <a:spcAft>
                          <a:spcPts val="0"/>
                        </a:spcAft>
                      </a:pPr>
                      <a:r>
                        <a:rPr lang="en-GB" sz="900" kern="100">
                          <a:latin typeface="Arial"/>
                          <a:ea typeface="宋体"/>
                          <a:cs typeface="Times New Roman"/>
                        </a:rPr>
                        <a:t>No DRX</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kern="100">
                          <a:latin typeface="Arial"/>
                          <a:ea typeface="宋体"/>
                          <a:cs typeface="Times New Roman"/>
                        </a:rPr>
                        <a:t>max(400ms, ceil(M</a:t>
                      </a:r>
                      <a:r>
                        <a:rPr lang="en-GB" sz="900" kern="100" baseline="-25000">
                          <a:latin typeface="Arial"/>
                          <a:ea typeface="宋体"/>
                          <a:cs typeface="Times New Roman"/>
                        </a:rPr>
                        <a:t>meas_period_inter</a:t>
                      </a:r>
                      <a:r>
                        <a:rPr lang="en-GB" sz="900" kern="100">
                          <a:latin typeface="Arial"/>
                          <a:ea typeface="宋体"/>
                          <a:cs typeface="Times New Roman"/>
                        </a:rPr>
                        <a:t> x K</a:t>
                      </a:r>
                      <a:r>
                        <a:rPr lang="en-GB" sz="900" kern="100" baseline="-25000">
                          <a:latin typeface="Arial"/>
                          <a:ea typeface="宋体"/>
                          <a:cs typeface="Times New Roman"/>
                        </a:rPr>
                        <a:t>p</a:t>
                      </a:r>
                      <a:r>
                        <a:rPr lang="en-GB" sz="900" kern="100">
                          <a:latin typeface="Arial"/>
                          <a:ea typeface="宋体"/>
                          <a:cs typeface="Times New Roman"/>
                        </a:rPr>
                        <a:t>) x SMTC period)</a:t>
                      </a:r>
                      <a:r>
                        <a:rPr lang="en-GB" sz="900" kern="100" baseline="30000">
                          <a:latin typeface="Arial"/>
                          <a:ea typeface="宋体"/>
                          <a:cs typeface="Times New Roman"/>
                        </a:rPr>
                        <a:t>Note 1</a:t>
                      </a:r>
                      <a:r>
                        <a:rPr lang="en-GB" sz="900" kern="100">
                          <a:latin typeface="Arial"/>
                          <a:ea typeface="宋体"/>
                          <a:cs typeface="Times New Roman"/>
                        </a:rPr>
                        <a:t> x CSSF</a:t>
                      </a:r>
                      <a:r>
                        <a:rPr lang="en-GB" sz="900" kern="100" baseline="-25000">
                          <a:latin typeface="Arial"/>
                          <a:ea typeface="宋体"/>
                          <a:cs typeface="Times New Roman"/>
                        </a:rPr>
                        <a:t>inter</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1"/>
                  </a:ext>
                </a:extLst>
              </a:tr>
              <a:tr h="0">
                <a:tc>
                  <a:txBody>
                    <a:bodyPr/>
                    <a:lstStyle/>
                    <a:p>
                      <a:pPr algn="ctr">
                        <a:spcAft>
                          <a:spcPts val="0"/>
                        </a:spcAft>
                      </a:pPr>
                      <a:r>
                        <a:rPr lang="en-GB" sz="900" kern="100">
                          <a:latin typeface="Arial"/>
                          <a:ea typeface="宋体"/>
                          <a:cs typeface="Times New Roman"/>
                        </a:rPr>
                        <a:t>DRX cycle</a:t>
                      </a:r>
                      <a:r>
                        <a:rPr lang="en-US" sz="900" kern="100">
                          <a:latin typeface="宋体"/>
                          <a:ea typeface="宋体"/>
                          <a:cs typeface="Times New Roman"/>
                        </a:rPr>
                        <a:t>≤</a:t>
                      </a:r>
                      <a:r>
                        <a:rPr lang="en-GB" sz="900" kern="100">
                          <a:latin typeface="Arial"/>
                          <a:ea typeface="宋体"/>
                          <a:cs typeface="Times New Roman"/>
                        </a:rPr>
                        <a:t> 320ms</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kern="100">
                          <a:latin typeface="Arial"/>
                          <a:ea typeface="宋体"/>
                          <a:cs typeface="Times New Roman"/>
                        </a:rPr>
                        <a:t>max(400ms, ceil(1.5x M</a:t>
                      </a:r>
                      <a:r>
                        <a:rPr lang="en-GB" sz="900" kern="100" baseline="-25000">
                          <a:latin typeface="Arial"/>
                          <a:ea typeface="宋体"/>
                          <a:cs typeface="Times New Roman"/>
                        </a:rPr>
                        <a:t>meas_period_inter</a:t>
                      </a:r>
                      <a:r>
                        <a:rPr lang="en-GB" sz="900" kern="100">
                          <a:latin typeface="Arial"/>
                          <a:ea typeface="宋体"/>
                          <a:cs typeface="Times New Roman"/>
                        </a:rPr>
                        <a:t> x K</a:t>
                      </a:r>
                      <a:r>
                        <a:rPr lang="en-GB" sz="900" kern="100" baseline="-25000">
                          <a:latin typeface="Arial"/>
                          <a:ea typeface="宋体"/>
                          <a:cs typeface="Times New Roman"/>
                        </a:rPr>
                        <a:t>p</a:t>
                      </a:r>
                      <a:r>
                        <a:rPr lang="en-GB" sz="900" kern="100">
                          <a:latin typeface="Arial"/>
                          <a:ea typeface="宋体"/>
                          <a:cs typeface="Times New Roman"/>
                        </a:rPr>
                        <a:t>) x max(SMTC period,DRX cycle)) x CSSF</a:t>
                      </a:r>
                      <a:r>
                        <a:rPr lang="en-GB" sz="900" kern="100" baseline="-25000">
                          <a:latin typeface="Arial"/>
                          <a:ea typeface="宋体"/>
                          <a:cs typeface="Times New Roman"/>
                        </a:rPr>
                        <a:t>inter</a:t>
                      </a:r>
                      <a:r>
                        <a:rPr lang="en-GB" sz="900" kern="100">
                          <a:latin typeface="Arial"/>
                          <a:ea typeface="宋体"/>
                          <a:cs typeface="Times New Roman"/>
                        </a:rPr>
                        <a:t> </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2"/>
                  </a:ext>
                </a:extLst>
              </a:tr>
              <a:tr h="0">
                <a:tc>
                  <a:txBody>
                    <a:bodyPr/>
                    <a:lstStyle/>
                    <a:p>
                      <a:pPr algn="ctr">
                        <a:spcAft>
                          <a:spcPts val="0"/>
                        </a:spcAft>
                      </a:pPr>
                      <a:r>
                        <a:rPr lang="en-GB" sz="900" kern="100">
                          <a:latin typeface="Arial"/>
                          <a:ea typeface="宋体"/>
                          <a:cs typeface="Times New Roman"/>
                        </a:rPr>
                        <a:t>DRX cycle&gt;320ms</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kern="100" dirty="0">
                          <a:latin typeface="Arial"/>
                          <a:ea typeface="宋体"/>
                          <a:cs typeface="Times New Roman"/>
                        </a:rPr>
                        <a:t>ceil(</a:t>
                      </a:r>
                      <a:r>
                        <a:rPr lang="en-GB" sz="900" kern="100" dirty="0" err="1">
                          <a:latin typeface="Arial"/>
                          <a:ea typeface="宋体"/>
                          <a:cs typeface="Times New Roman"/>
                        </a:rPr>
                        <a:t>M</a:t>
                      </a:r>
                      <a:r>
                        <a:rPr lang="en-GB" sz="900" kern="100" baseline="-25000" dirty="0" err="1">
                          <a:latin typeface="Arial"/>
                          <a:ea typeface="宋体"/>
                          <a:cs typeface="Times New Roman"/>
                        </a:rPr>
                        <a:t>meas_period_inter</a:t>
                      </a:r>
                      <a:r>
                        <a:rPr lang="en-GB" sz="900" kern="100" dirty="0">
                          <a:latin typeface="Arial"/>
                          <a:ea typeface="宋体"/>
                          <a:cs typeface="Times New Roman"/>
                        </a:rPr>
                        <a:t> </a:t>
                      </a:r>
                      <a:r>
                        <a:rPr lang="en-GB" sz="900" kern="100" dirty="0" err="1">
                          <a:latin typeface="Arial"/>
                          <a:ea typeface="宋体"/>
                          <a:cs typeface="Times New Roman"/>
                        </a:rPr>
                        <a:t>xK</a:t>
                      </a:r>
                      <a:r>
                        <a:rPr lang="en-GB" sz="900" kern="100" baseline="-25000" dirty="0" err="1">
                          <a:latin typeface="Arial"/>
                          <a:ea typeface="宋体"/>
                          <a:cs typeface="Times New Roman"/>
                        </a:rPr>
                        <a:t>p</a:t>
                      </a:r>
                      <a:r>
                        <a:rPr lang="en-GB" sz="900" kern="100" dirty="0">
                          <a:latin typeface="Arial"/>
                          <a:ea typeface="宋体"/>
                          <a:cs typeface="Times New Roman"/>
                        </a:rPr>
                        <a:t>) x DRX cycle x </a:t>
                      </a:r>
                      <a:r>
                        <a:rPr lang="en-GB" sz="900" kern="100" dirty="0" err="1">
                          <a:latin typeface="Arial"/>
                          <a:ea typeface="宋体"/>
                          <a:cs typeface="Times New Roman"/>
                        </a:rPr>
                        <a:t>CSSF</a:t>
                      </a:r>
                      <a:r>
                        <a:rPr lang="en-GB" sz="900" kern="100" baseline="-25000" dirty="0" err="1">
                          <a:latin typeface="Arial"/>
                          <a:ea typeface="宋体"/>
                          <a:cs typeface="Times New Roman"/>
                        </a:rPr>
                        <a:t>inter</a:t>
                      </a:r>
                      <a:endParaRPr lang="zh-CN" sz="1200"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3"/>
                  </a:ext>
                </a:extLst>
              </a:tr>
              <a:tr h="44450">
                <a:tc gridSpan="2">
                  <a:txBody>
                    <a:bodyPr/>
                    <a:lstStyle/>
                    <a:p>
                      <a:pPr marL="540385" indent="-540385">
                        <a:spcAft>
                          <a:spcPts val="0"/>
                        </a:spcAft>
                      </a:pPr>
                      <a:r>
                        <a:rPr lang="en-GB" sz="900" kern="100" dirty="0">
                          <a:latin typeface="Arial"/>
                          <a:ea typeface="宋体"/>
                          <a:cs typeface="Times New Roman"/>
                        </a:rPr>
                        <a:t>NOTE 1:	If different SMTC periodicities are configured for different cells, the SMTC period in the requirement is the one used by the cell being identified</a:t>
                      </a:r>
                      <a:endParaRPr lang="zh-CN" sz="1200"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 xmlns:a16="http://schemas.microsoft.com/office/drawing/2014/main" val="10004"/>
                  </a:ext>
                </a:extLst>
              </a:tr>
            </a:tbl>
          </a:graphicData>
        </a:graphic>
      </p:graphicFrame>
      <p:sp>
        <p:nvSpPr>
          <p:cNvPr id="22530" name="Rectangle 2"/>
          <p:cNvSpPr>
            <a:spLocks noChangeArrowheads="1"/>
          </p:cNvSpPr>
          <p:nvPr/>
        </p:nvSpPr>
        <p:spPr bwMode="auto">
          <a:xfrm>
            <a:off x="0" y="328613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000" b="1" i="0" u="none" strike="noStrike" cap="none" normalizeH="0" baseline="0" dirty="0">
                <a:ln>
                  <a:noFill/>
                </a:ln>
                <a:solidFill>
                  <a:schemeClr val="tx1"/>
                </a:solidFill>
                <a:effectLst/>
                <a:latin typeface="Times New Roman" pitchFamily="18" charset="0"/>
                <a:ea typeface="宋体" pitchFamily="2" charset="-122"/>
                <a:cs typeface="Times New Roman" pitchFamily="18" charset="0"/>
              </a:rPr>
              <a:t>Table6: Measurement period for </a:t>
            </a:r>
            <a:r>
              <a:rPr kumimoji="0" lang="en-GB" altLang="zh-CN" sz="1000" b="1" i="0" u="none" strike="noStrike" cap="none" normalizeH="0" baseline="0" dirty="0" err="1">
                <a:ln>
                  <a:noFill/>
                </a:ln>
                <a:solidFill>
                  <a:schemeClr val="tx1"/>
                </a:solidFill>
                <a:effectLst/>
                <a:latin typeface="Times New Roman" pitchFamily="18" charset="0"/>
                <a:ea typeface="宋体" pitchFamily="2" charset="-122"/>
                <a:cs typeface="Times New Roman" pitchFamily="18" charset="0"/>
              </a:rPr>
              <a:t>interfrequency</a:t>
            </a:r>
            <a:r>
              <a:rPr kumimoji="0" lang="en-GB" altLang="zh-CN" sz="1000" b="1" i="0" u="none" strike="noStrike" cap="none" normalizeH="0" baseline="0" dirty="0">
                <a:ln>
                  <a:noFill/>
                </a:ln>
                <a:solidFill>
                  <a:schemeClr val="tx1"/>
                </a:solidFill>
                <a:effectLst/>
                <a:latin typeface="Times New Roman" pitchFamily="18" charset="0"/>
                <a:ea typeface="宋体" pitchFamily="2" charset="-122"/>
                <a:cs typeface="Times New Roman" pitchFamily="18" charset="0"/>
              </a:rPr>
              <a:t> measurements without gaps(Frequency FR2)</a:t>
            </a:r>
            <a:endParaRPr kumimoji="0" lang="en-GB" altLang="zh-CN" sz="1800" b="0" i="0" u="none" strike="noStrike" cap="none" normalizeH="0" baseline="0" dirty="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4000" dirty="0"/>
              <a:t>The delay requirements (4)</a:t>
            </a:r>
            <a:endParaRPr lang="zh-CN" altLang="en-US" sz="4000" dirty="0"/>
          </a:p>
        </p:txBody>
      </p:sp>
      <p:sp>
        <p:nvSpPr>
          <p:cNvPr id="3" name="内容占位符 2"/>
          <p:cNvSpPr>
            <a:spLocks noGrp="1"/>
          </p:cNvSpPr>
          <p:nvPr>
            <p:ph idx="1"/>
          </p:nvPr>
        </p:nvSpPr>
        <p:spPr>
          <a:xfrm>
            <a:off x="457200" y="1200151"/>
            <a:ext cx="8229600" cy="4086244"/>
          </a:xfrm>
        </p:spPr>
        <p:txBody>
          <a:bodyPr>
            <a:normAutofit fontScale="55000" lnSpcReduction="20000"/>
          </a:bodyPr>
          <a:lstStyle/>
          <a:p>
            <a:pPr hangingPunct="0"/>
            <a:r>
              <a:rPr lang="en-GB" altLang="zh-CN" sz="2900" dirty="0" err="1"/>
              <a:t>M</a:t>
            </a:r>
            <a:r>
              <a:rPr lang="en-GB" altLang="zh-CN" sz="2900" baseline="-25000" dirty="0" err="1"/>
              <a:t>pss</a:t>
            </a:r>
            <a:r>
              <a:rPr lang="en-GB" altLang="zh-CN" sz="2900" baseline="-25000" dirty="0"/>
              <a:t>/</a:t>
            </a:r>
            <a:r>
              <a:rPr lang="en-GB" altLang="zh-CN" sz="2900" baseline="-25000" dirty="0" err="1"/>
              <a:t>sss_sync_inter</a:t>
            </a:r>
            <a:r>
              <a:rPr lang="en-GB" altLang="zh-CN" sz="2900" dirty="0"/>
              <a:t>: For a UE supporting FR2 power class 1, </a:t>
            </a:r>
            <a:r>
              <a:rPr lang="en-GB" altLang="zh-CN" sz="2900" dirty="0" err="1"/>
              <a:t>M</a:t>
            </a:r>
            <a:r>
              <a:rPr lang="en-GB" altLang="zh-CN" sz="2900" baseline="-25000" dirty="0" err="1"/>
              <a:t>pss</a:t>
            </a:r>
            <a:r>
              <a:rPr lang="en-GB" altLang="zh-CN" sz="2900" baseline="-25000" dirty="0"/>
              <a:t>/</a:t>
            </a:r>
            <a:r>
              <a:rPr lang="en-GB" altLang="zh-CN" sz="2900" baseline="-25000" dirty="0" err="1"/>
              <a:t>sss_sync_inter</a:t>
            </a:r>
            <a:r>
              <a:rPr lang="en-GB" altLang="zh-CN" sz="2900" baseline="-25000" dirty="0"/>
              <a:t> </a:t>
            </a:r>
            <a:r>
              <a:rPr lang="en-GB" altLang="zh-CN" sz="2900" dirty="0"/>
              <a:t>= 64 samples. For a UE supporting FR2 power class 2, </a:t>
            </a:r>
            <a:r>
              <a:rPr lang="en-GB" altLang="zh-CN" sz="2900" dirty="0" err="1"/>
              <a:t>M</a:t>
            </a:r>
            <a:r>
              <a:rPr lang="en-GB" altLang="zh-CN" sz="2900" baseline="-25000" dirty="0" err="1"/>
              <a:t>pss</a:t>
            </a:r>
            <a:r>
              <a:rPr lang="en-GB" altLang="zh-CN" sz="2900" baseline="-25000" dirty="0"/>
              <a:t>/</a:t>
            </a:r>
            <a:r>
              <a:rPr lang="en-GB" altLang="zh-CN" sz="2900" baseline="-25000" dirty="0" err="1"/>
              <a:t>sss_sync_inter</a:t>
            </a:r>
            <a:r>
              <a:rPr lang="en-GB" altLang="zh-CN" sz="2900" baseline="-25000" dirty="0"/>
              <a:t> </a:t>
            </a:r>
            <a:r>
              <a:rPr lang="en-GB" altLang="zh-CN" sz="2900" dirty="0"/>
              <a:t>= 40 samples. For a UE supporting FR2 power class 3, </a:t>
            </a:r>
            <a:r>
              <a:rPr lang="en-GB" altLang="zh-CN" sz="2900" dirty="0" err="1"/>
              <a:t>M</a:t>
            </a:r>
            <a:r>
              <a:rPr lang="en-GB" altLang="zh-CN" sz="2900" baseline="-25000" dirty="0" err="1"/>
              <a:t>pss</a:t>
            </a:r>
            <a:r>
              <a:rPr lang="en-GB" altLang="zh-CN" sz="2900" baseline="-25000" dirty="0"/>
              <a:t>/</a:t>
            </a:r>
            <a:r>
              <a:rPr lang="en-GB" altLang="zh-CN" sz="2900" baseline="-25000" dirty="0" err="1"/>
              <a:t>sss_sync_inter</a:t>
            </a:r>
            <a:r>
              <a:rPr lang="en-GB" altLang="zh-CN" sz="2900" baseline="-25000" dirty="0"/>
              <a:t> </a:t>
            </a:r>
            <a:r>
              <a:rPr lang="en-GB" altLang="zh-CN" sz="2900" dirty="0"/>
              <a:t>= 40 samples. For a UE supporting FR2 power class 4, </a:t>
            </a:r>
            <a:r>
              <a:rPr lang="en-GB" altLang="zh-CN" sz="2900" dirty="0" err="1"/>
              <a:t>M</a:t>
            </a:r>
            <a:r>
              <a:rPr lang="en-GB" altLang="zh-CN" sz="2900" baseline="-25000" dirty="0" err="1"/>
              <a:t>pss</a:t>
            </a:r>
            <a:r>
              <a:rPr lang="en-GB" altLang="zh-CN" sz="2900" baseline="-25000" dirty="0"/>
              <a:t>/</a:t>
            </a:r>
            <a:r>
              <a:rPr lang="en-GB" altLang="zh-CN" sz="2900" baseline="-25000" dirty="0" err="1"/>
              <a:t>sss_sync</a:t>
            </a:r>
            <a:r>
              <a:rPr lang="en-GB" altLang="zh-CN" sz="2900" baseline="-25000" dirty="0"/>
              <a:t> </a:t>
            </a:r>
            <a:r>
              <a:rPr lang="en-GB" altLang="zh-CN" sz="2900" dirty="0"/>
              <a:t>= 40 samples.</a:t>
            </a:r>
            <a:endParaRPr lang="zh-CN" altLang="zh-CN" sz="2900" dirty="0"/>
          </a:p>
          <a:p>
            <a:pPr hangingPunct="0"/>
            <a:r>
              <a:rPr lang="en-GB" altLang="zh-CN" sz="2900" dirty="0" err="1"/>
              <a:t>M</a:t>
            </a:r>
            <a:r>
              <a:rPr lang="en-GB" altLang="zh-CN" sz="2900" baseline="-25000" dirty="0" err="1"/>
              <a:t>SSB_index_inter</a:t>
            </a:r>
            <a:r>
              <a:rPr lang="en-GB" altLang="zh-CN" sz="2900" dirty="0"/>
              <a:t>: For a UE supporting power class 1, </a:t>
            </a:r>
            <a:r>
              <a:rPr lang="en-GB" altLang="zh-CN" sz="2900" dirty="0" err="1"/>
              <a:t>M</a:t>
            </a:r>
            <a:r>
              <a:rPr lang="en-GB" altLang="zh-CN" sz="2900" baseline="-25000" dirty="0" err="1"/>
              <a:t>SSB_index_inter</a:t>
            </a:r>
            <a:r>
              <a:rPr lang="en-GB" altLang="zh-CN" sz="2900" dirty="0"/>
              <a:t> = 40 samples. For a vehicle mounted UE supporting power class 2, </a:t>
            </a:r>
            <a:r>
              <a:rPr lang="en-GB" altLang="zh-CN" sz="2900" dirty="0" err="1"/>
              <a:t>M</a:t>
            </a:r>
            <a:r>
              <a:rPr lang="en-GB" altLang="zh-CN" sz="2900" baseline="-25000" dirty="0" err="1"/>
              <a:t>pss</a:t>
            </a:r>
            <a:r>
              <a:rPr lang="en-GB" altLang="zh-CN" sz="2900" baseline="-25000" dirty="0"/>
              <a:t>/</a:t>
            </a:r>
            <a:r>
              <a:rPr lang="en-GB" altLang="zh-CN" sz="2900" baseline="-25000" dirty="0" err="1"/>
              <a:t>sss_sync_inter</a:t>
            </a:r>
            <a:r>
              <a:rPr lang="en-GB" altLang="zh-CN" sz="2900" baseline="-25000" dirty="0"/>
              <a:t> </a:t>
            </a:r>
            <a:r>
              <a:rPr lang="en-GB" altLang="zh-CN" sz="2900" dirty="0"/>
              <a:t>= 24 samples. For a UE supporting power class 3, </a:t>
            </a:r>
            <a:r>
              <a:rPr lang="en-GB" altLang="zh-CN" sz="2900" dirty="0" err="1"/>
              <a:t>M</a:t>
            </a:r>
            <a:r>
              <a:rPr lang="en-GB" altLang="zh-CN" sz="2900" baseline="-25000" dirty="0" err="1"/>
              <a:t>SSB_index_inter</a:t>
            </a:r>
            <a:r>
              <a:rPr lang="en-GB" altLang="zh-CN" sz="2900" dirty="0"/>
              <a:t> = 24 samples. For a UE supporting power class 4, </a:t>
            </a:r>
            <a:r>
              <a:rPr lang="en-GB" altLang="zh-CN" sz="2900" dirty="0" err="1"/>
              <a:t>M</a:t>
            </a:r>
            <a:r>
              <a:rPr lang="en-GB" altLang="zh-CN" sz="2900" baseline="-25000" dirty="0" err="1"/>
              <a:t>meas_period_inter</a:t>
            </a:r>
            <a:r>
              <a:rPr lang="en-GB" altLang="zh-CN" sz="2900" dirty="0"/>
              <a:t> = 24 samples.</a:t>
            </a:r>
            <a:endParaRPr lang="zh-CN" altLang="zh-CN" sz="2900" dirty="0"/>
          </a:p>
          <a:p>
            <a:pPr hangingPunct="0"/>
            <a:r>
              <a:rPr lang="en-GB" altLang="zh-CN" sz="2900" dirty="0" err="1"/>
              <a:t>M</a:t>
            </a:r>
            <a:r>
              <a:rPr lang="en-GB" altLang="zh-CN" sz="2900" baseline="-25000" dirty="0" err="1"/>
              <a:t>meas_period_inter</a:t>
            </a:r>
            <a:r>
              <a:rPr lang="en-GB" altLang="zh-CN" sz="2900" dirty="0"/>
              <a:t>: For a UE supporting FR2 power class 1, </a:t>
            </a:r>
            <a:r>
              <a:rPr lang="en-GB" altLang="zh-CN" sz="2900" dirty="0" err="1"/>
              <a:t>M</a:t>
            </a:r>
            <a:r>
              <a:rPr lang="en-GB" altLang="zh-CN" sz="2900" baseline="-25000" dirty="0" err="1"/>
              <a:t>meas_period_inter</a:t>
            </a:r>
            <a:r>
              <a:rPr lang="en-GB" altLang="zh-CN" sz="2900" dirty="0"/>
              <a:t> =64 samples. For a vehicle mounted UE supporting FR2 power class 2, </a:t>
            </a:r>
            <a:r>
              <a:rPr lang="en-GB" altLang="zh-CN" sz="2900" dirty="0" err="1"/>
              <a:t>M</a:t>
            </a:r>
            <a:r>
              <a:rPr lang="en-GB" altLang="zh-CN" sz="2900" baseline="-25000" dirty="0" err="1"/>
              <a:t>pss</a:t>
            </a:r>
            <a:r>
              <a:rPr lang="en-GB" altLang="zh-CN" sz="2900" baseline="-25000" dirty="0"/>
              <a:t>/</a:t>
            </a:r>
            <a:r>
              <a:rPr lang="en-GB" altLang="zh-CN" sz="2900" baseline="-25000" dirty="0" err="1"/>
              <a:t>sss_sync_inter</a:t>
            </a:r>
            <a:r>
              <a:rPr lang="en-GB" altLang="zh-CN" sz="2900" dirty="0"/>
              <a:t>=40 samples. For a UE supporting FR2 power class 3, </a:t>
            </a:r>
            <a:r>
              <a:rPr lang="en-GB" altLang="zh-CN" sz="2900" dirty="0" err="1"/>
              <a:t>M</a:t>
            </a:r>
            <a:r>
              <a:rPr lang="en-GB" altLang="zh-CN" sz="2900" baseline="-25000" dirty="0" err="1"/>
              <a:t>meas_period_inter</a:t>
            </a:r>
            <a:r>
              <a:rPr lang="en-GB" altLang="zh-CN" sz="2900" dirty="0"/>
              <a:t> =40 samples. For a UE supporting FR2 power class 4, </a:t>
            </a:r>
            <a:r>
              <a:rPr lang="en-GB" altLang="zh-CN" sz="2900" dirty="0" err="1"/>
              <a:t>M</a:t>
            </a:r>
            <a:r>
              <a:rPr lang="en-GB" altLang="zh-CN" sz="2900" baseline="-25000" dirty="0" err="1"/>
              <a:t>meas_period_inter</a:t>
            </a:r>
            <a:r>
              <a:rPr lang="en-GB" altLang="zh-CN" sz="2900" dirty="0"/>
              <a:t> = 40 samples.</a:t>
            </a:r>
          </a:p>
          <a:p>
            <a:pPr hangingPunct="0"/>
            <a:endParaRPr lang="en-US" altLang="zh-CN" sz="2900" dirty="0"/>
          </a:p>
          <a:p>
            <a:r>
              <a:rPr lang="en-US" altLang="zh-CN" sz="2900" dirty="0"/>
              <a:t>When </a:t>
            </a:r>
            <a:r>
              <a:rPr lang="en-US" altLang="zh-CN" sz="2900" dirty="0" err="1"/>
              <a:t>interfrequency</a:t>
            </a:r>
            <a:r>
              <a:rPr lang="en-US" altLang="zh-CN" sz="2900" dirty="0"/>
              <a:t> SMTC is fully non overlapping with measurement gaps or </a:t>
            </a:r>
            <a:r>
              <a:rPr lang="en-US" altLang="zh-CN" sz="2900" dirty="0" err="1"/>
              <a:t>interfrequency</a:t>
            </a:r>
            <a:r>
              <a:rPr lang="en-US" altLang="zh-CN" sz="2900" dirty="0"/>
              <a:t> SMTC is fully overlapping with MGs, </a:t>
            </a:r>
            <a:r>
              <a:rPr lang="en-US" altLang="zh-CN" sz="2900" dirty="0" err="1"/>
              <a:t>Kp</a:t>
            </a:r>
            <a:r>
              <a:rPr lang="en-US" altLang="zh-CN" sz="2900" dirty="0"/>
              <a:t>=1</a:t>
            </a:r>
          </a:p>
          <a:p>
            <a:r>
              <a:rPr lang="en-US" altLang="zh-CN" sz="2900" dirty="0"/>
              <a:t>When </a:t>
            </a:r>
            <a:r>
              <a:rPr lang="en-US" altLang="zh-CN" sz="2900" dirty="0" err="1"/>
              <a:t>interfrequency</a:t>
            </a:r>
            <a:r>
              <a:rPr lang="en-US" altLang="zh-CN" sz="2900" dirty="0"/>
              <a:t> SMTC is partially overlapping with measurement gaps, </a:t>
            </a:r>
            <a:r>
              <a:rPr lang="en-US" altLang="zh-CN" sz="2900" dirty="0" err="1"/>
              <a:t>Kp</a:t>
            </a:r>
            <a:r>
              <a:rPr lang="en-US" altLang="zh-CN" sz="2900" dirty="0"/>
              <a:t> =  1/(1- (SMTC period /MGRP)), where SMTC period &lt; MGRP</a:t>
            </a: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6361</TotalTime>
  <Words>911</Words>
  <Application>Microsoft Office PowerPoint</Application>
  <PresentationFormat>全屏显示(16:9)</PresentationFormat>
  <Paragraphs>103</Paragraphs>
  <Slides>11</Slides>
  <Notes>1</Notes>
  <HiddenSlides>0</HiddenSlides>
  <MMClips>0</MMClips>
  <ScaleCrop>false</ScaleCrop>
  <HeadingPairs>
    <vt:vector size="4" baseType="variant">
      <vt:variant>
        <vt:lpstr>主题</vt:lpstr>
      </vt:variant>
      <vt:variant>
        <vt:i4>1</vt:i4>
      </vt:variant>
      <vt:variant>
        <vt:lpstr>幻灯片标题</vt:lpstr>
      </vt:variant>
      <vt:variant>
        <vt:i4>11</vt:i4>
      </vt:variant>
    </vt:vector>
  </HeadingPairs>
  <TitlesOfParts>
    <vt:vector size="12" baseType="lpstr">
      <vt:lpstr>Office 主题</vt:lpstr>
      <vt:lpstr>WF on inter-frequency without MG</vt:lpstr>
      <vt:lpstr>Impact on specs</vt:lpstr>
      <vt:lpstr>Definition</vt:lpstr>
      <vt:lpstr>CSSF factor</vt:lpstr>
      <vt:lpstr>The delay requirements</vt:lpstr>
      <vt:lpstr>The delay requirements (1)</vt:lpstr>
      <vt:lpstr>The delay requirements (2)</vt:lpstr>
      <vt:lpstr>The delay requirements (3)</vt:lpstr>
      <vt:lpstr>The delay requirements (4)</vt:lpstr>
      <vt:lpstr>Scheduling and measurement restriction</vt:lpstr>
      <vt:lpstr>UE capability</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cmcc</dc:creator>
  <cp:lastModifiedBy>cmcc</cp:lastModifiedBy>
  <cp:revision>71</cp:revision>
  <dcterms:created xsi:type="dcterms:W3CDTF">2019-10-08T01:43:15Z</dcterms:created>
  <dcterms:modified xsi:type="dcterms:W3CDTF">2019-10-17T10:37:44Z</dcterms:modified>
</cp:coreProperties>
</file>