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7" r:id="rId3"/>
    <p:sldId id="264" r:id="rId4"/>
    <p:sldId id="266" r:id="rId5"/>
    <p:sldId id="269" r:id="rId6"/>
    <p:sldId id="27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460" autoAdjust="0"/>
  </p:normalViewPr>
  <p:slideViewPr>
    <p:cSldViewPr>
      <p:cViewPr>
        <p:scale>
          <a:sx n="80" d="100"/>
          <a:sy n="80" d="100"/>
        </p:scale>
        <p:origin x="-876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Samsung:</a:t>
            </a:r>
            <a:r>
              <a:rPr lang="en-US" altLang="zh-CN" baseline="0" dirty="0" smtClean="0"/>
              <a:t> the values are from LTE.</a:t>
            </a:r>
          </a:p>
          <a:p>
            <a:r>
              <a:rPr lang="en-US" altLang="zh-CN" baseline="0" dirty="0" smtClean="0"/>
              <a:t>Ericsson: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#92b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14- 18 Oct,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PRACH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R4-1912729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The following </a:t>
            </a:r>
            <a:r>
              <a:rPr lang="en-US" altLang="zh-CN" sz="2800" dirty="0" smtClean="0"/>
              <a:t>WF was approved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dirty="0" smtClean="0"/>
              <a:t>R4-1910128   WF on </a:t>
            </a:r>
            <a:r>
              <a:rPr lang="en-GB" altLang="zh-CN" dirty="0" smtClean="0"/>
              <a:t>demodulation </a:t>
            </a:r>
            <a:r>
              <a:rPr lang="en-GB" altLang="zh-CN" dirty="0"/>
              <a:t>for NR BS HST demodulation requirements</a:t>
            </a:r>
            <a:r>
              <a:rPr lang="en-US" altLang="zh-CN" dirty="0" smtClean="0"/>
              <a:t> , RAN4#92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2400" dirty="0"/>
              <a:t>Channel model</a:t>
            </a:r>
            <a:endParaRPr lang="zh-CN" altLang="zh-CN" sz="2400" dirty="0"/>
          </a:p>
          <a:p>
            <a:pPr lvl="1" hangingPunct="0"/>
            <a:r>
              <a:rPr lang="en-GB" altLang="zh-CN" sz="2400" dirty="0" smtClean="0"/>
              <a:t>AWGN </a:t>
            </a:r>
          </a:p>
          <a:p>
            <a:pPr lvl="1" hangingPunct="0"/>
            <a:r>
              <a:rPr lang="en-GB" altLang="zh-CN" sz="2400" dirty="0" smtClean="0"/>
              <a:t>TDL-C fading channel, Frequency offset is 400Hz</a:t>
            </a:r>
            <a:endParaRPr lang="en-US" altLang="zh-CN" sz="2400" dirty="0" smtClean="0"/>
          </a:p>
          <a:p>
            <a:pPr hangingPunct="0"/>
            <a:r>
              <a:rPr lang="en-US" altLang="zh-CN" sz="2400" dirty="0"/>
              <a:t>PRACH format</a:t>
            </a:r>
          </a:p>
          <a:p>
            <a:pPr lvl="1" hangingPunct="0"/>
            <a:r>
              <a:rPr lang="en-US" altLang="zh-CN" sz="2400" dirty="0"/>
              <a:t>For 350km/h velocity, use PRACH format 0</a:t>
            </a:r>
            <a:endParaRPr lang="zh-CN" altLang="zh-CN" sz="2400" dirty="0"/>
          </a:p>
          <a:p>
            <a:pPr lvl="1" hangingPunct="0"/>
            <a:r>
              <a:rPr lang="en-US" altLang="zh-CN" sz="2400" dirty="0"/>
              <a:t>For 500km/h velocity, </a:t>
            </a:r>
            <a:r>
              <a:rPr lang="en-US" altLang="zh-CN" sz="2400" dirty="0" smtClean="0"/>
              <a:t>use PRACH format A2/B4/C2</a:t>
            </a:r>
          </a:p>
          <a:p>
            <a:pPr lvl="2" hangingPunct="0"/>
            <a:r>
              <a:rPr lang="en-US" altLang="zh-CN" dirty="0" smtClean="0">
                <a:solidFill>
                  <a:prstClr val="black"/>
                </a:solidFill>
              </a:rPr>
              <a:t>FFS if PRACH format 0 shall be used</a:t>
            </a:r>
            <a:endParaRPr lang="en-US" altLang="zh-CN" dirty="0">
              <a:solidFill>
                <a:prstClr val="black"/>
              </a:solidFill>
            </a:endParaRPr>
          </a:p>
          <a:p>
            <a:pPr hangingPunct="0"/>
            <a:r>
              <a:rPr lang="en-US" altLang="zh-CN" sz="2400" dirty="0" smtClean="0"/>
              <a:t>Restricted set for PRACH format 0</a:t>
            </a:r>
          </a:p>
          <a:p>
            <a:pPr lvl="1" hangingPunct="0"/>
            <a:r>
              <a:rPr lang="en-US" altLang="zh-CN" sz="2400" dirty="0" smtClean="0"/>
              <a:t>Both Type A and Type B</a:t>
            </a:r>
          </a:p>
          <a:p>
            <a:pPr hangingPunct="0"/>
            <a:r>
              <a:rPr lang="en-US" altLang="zh-CN" sz="2400" dirty="0"/>
              <a:t>Test case applicability is FFS</a:t>
            </a:r>
            <a:endParaRPr lang="zh-CN" altLang="zh-CN" sz="2400" dirty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Frequency offset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2000" dirty="0" smtClean="0"/>
              <a:t>Frequency offset under AWGN for PRACH format 0 for 350km/h</a:t>
            </a:r>
            <a:endParaRPr lang="zh-CN" altLang="zh-CN" sz="2000" dirty="0"/>
          </a:p>
          <a:p>
            <a:pPr lvl="1" hangingPunct="0"/>
            <a:r>
              <a:rPr lang="en-US" altLang="zh-CN" sz="2000" dirty="0" smtClean="0"/>
              <a:t>Restricted set Type A</a:t>
            </a:r>
          </a:p>
          <a:p>
            <a:pPr lvl="2" hangingPunct="0"/>
            <a:r>
              <a:rPr lang="en-US" altLang="zh-CN" sz="2000" dirty="0" smtClean="0"/>
              <a:t>High-mobility scenario: 1340Hz</a:t>
            </a:r>
          </a:p>
          <a:p>
            <a:pPr lvl="2" hangingPunct="0"/>
            <a:r>
              <a:rPr lang="en-US" altLang="zh-CN" sz="2000" dirty="0" smtClean="0"/>
              <a:t>FFS: Low mobility scenario with 0Hz</a:t>
            </a:r>
          </a:p>
          <a:p>
            <a:pPr lvl="1" hangingPunct="0"/>
            <a:r>
              <a:rPr lang="en-US" altLang="zh-CN" sz="2000" dirty="0" smtClean="0"/>
              <a:t>Restricted set Type B</a:t>
            </a:r>
          </a:p>
          <a:p>
            <a:pPr lvl="2" hangingPunct="0"/>
            <a:r>
              <a:rPr lang="en-US" altLang="zh-CN" sz="2000" dirty="0"/>
              <a:t>High-mobility </a:t>
            </a:r>
            <a:r>
              <a:rPr lang="en-US" altLang="zh-CN" sz="2000" dirty="0" smtClean="0"/>
              <a:t>scenario</a:t>
            </a:r>
          </a:p>
          <a:p>
            <a:pPr lvl="3" hangingPunct="0"/>
            <a:r>
              <a:rPr lang="en-US" altLang="zh-CN" dirty="0" smtClean="0"/>
              <a:t>Option 1: 2334Hz</a:t>
            </a:r>
          </a:p>
          <a:p>
            <a:pPr lvl="3" hangingPunct="0"/>
            <a:r>
              <a:rPr lang="en-US" altLang="zh-CN" dirty="0" smtClean="0"/>
              <a:t>Option 2: 1875Hz</a:t>
            </a:r>
            <a:endParaRPr lang="en-US" altLang="zh-CN" dirty="0"/>
          </a:p>
          <a:p>
            <a:pPr lvl="2" hangingPunct="0"/>
            <a:r>
              <a:rPr lang="en-US" altLang="zh-CN" sz="2000" dirty="0"/>
              <a:t>FFS: Low mobility scenario with </a:t>
            </a:r>
            <a:r>
              <a:rPr lang="en-US" altLang="zh-CN" sz="2000" dirty="0" smtClean="0"/>
              <a:t>0Hz</a:t>
            </a:r>
            <a:endParaRPr lang="en-US" altLang="zh-CN" sz="2000" dirty="0"/>
          </a:p>
          <a:p>
            <a:pPr hangingPunct="0"/>
            <a:r>
              <a:rPr lang="en-US" altLang="zh-CN" sz="2000" dirty="0" smtClean="0"/>
              <a:t>Frequency offset for PRACH formats with short sequence length targeting 500km/h</a:t>
            </a:r>
          </a:p>
          <a:p>
            <a:pPr lvl="1" hangingPunct="0"/>
            <a:r>
              <a:rPr lang="en-US" altLang="zh-CN" sz="2000" dirty="0" smtClean="0">
                <a:solidFill>
                  <a:prstClr val="black"/>
                </a:solidFill>
              </a:rPr>
              <a:t>Align with PUSCH maximum Doppler shift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35696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184576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800" dirty="0" smtClean="0"/>
              <a:t>Format 0</a:t>
            </a:r>
            <a:endParaRPr lang="zh-CN" altLang="zh-CN" sz="1800" dirty="0"/>
          </a:p>
          <a:p>
            <a:pPr lvl="1" hangingPunct="0"/>
            <a:r>
              <a:rPr lang="en-GB" altLang="zh-CN" sz="1800" dirty="0" smtClean="0"/>
              <a:t>Restricted set type A</a:t>
            </a:r>
          </a:p>
          <a:p>
            <a:pPr lvl="2" hangingPunct="0"/>
            <a:r>
              <a:rPr lang="en-GB" altLang="zh-CN" sz="1800" dirty="0" smtClean="0"/>
              <a:t>Option 1:  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={15, 384,30}  (Reusing the existing LTE format 0 parameters with type A )</a:t>
            </a:r>
          </a:p>
          <a:p>
            <a:pPr lvl="2" hangingPunct="0"/>
            <a:r>
              <a:rPr lang="en-GB" altLang="zh-CN" sz="1800" dirty="0"/>
              <a:t>Option 2: {</a:t>
            </a:r>
            <a:r>
              <a:rPr lang="en-GB" altLang="zh-CN" sz="1800" dirty="0" err="1"/>
              <a:t>Ncs</a:t>
            </a:r>
            <a:r>
              <a:rPr lang="en-GB" altLang="zh-CN" sz="1800" dirty="0"/>
              <a:t>,  logical sequence index, V} ={15, 384,36}</a:t>
            </a:r>
          </a:p>
          <a:p>
            <a:pPr lvl="2" hangingPunct="0"/>
            <a:r>
              <a:rPr lang="en-GB" altLang="zh-CN" sz="1800" dirty="0" smtClean="0"/>
              <a:t>Other options are not precluded</a:t>
            </a:r>
          </a:p>
          <a:p>
            <a:pPr lvl="2" hangingPunct="0"/>
            <a:r>
              <a:rPr lang="en-GB" altLang="zh-CN" sz="1800" dirty="0"/>
              <a:t>Sequence should not have unusually good performance</a:t>
            </a:r>
          </a:p>
          <a:p>
            <a:pPr lvl="1" hangingPunct="0"/>
            <a:r>
              <a:rPr lang="en-GB" altLang="zh-CN" sz="1800" dirty="0" smtClean="0"/>
              <a:t>Restricted set type B</a:t>
            </a:r>
          </a:p>
          <a:p>
            <a:pPr lvl="2" hangingPunct="0"/>
            <a:r>
              <a:rPr lang="en-GB" altLang="zh-CN" sz="1800" dirty="0">
                <a:solidFill>
                  <a:prstClr val="black"/>
                </a:solidFill>
              </a:rPr>
              <a:t>Option 1:  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={15, </a:t>
            </a:r>
            <a:r>
              <a:rPr lang="en-GB" altLang="zh-CN" sz="1800" dirty="0" smtClean="0">
                <a:solidFill>
                  <a:prstClr val="black"/>
                </a:solidFill>
              </a:rPr>
              <a:t>30,30</a:t>
            </a:r>
            <a:r>
              <a:rPr lang="en-GB" altLang="zh-CN" sz="1800" dirty="0">
                <a:solidFill>
                  <a:prstClr val="black"/>
                </a:solidFill>
              </a:rPr>
              <a:t>}  (Reusing the existing LTE format 0 parameters with type </a:t>
            </a:r>
            <a:r>
              <a:rPr lang="en-GB" altLang="zh-CN" sz="1800" dirty="0" smtClean="0">
                <a:solidFill>
                  <a:prstClr val="black"/>
                </a:solidFill>
              </a:rPr>
              <a:t>B)</a:t>
            </a:r>
          </a:p>
          <a:p>
            <a:pPr lvl="2" hangingPunct="0"/>
            <a:r>
              <a:rPr lang="en-GB" altLang="zh-CN" sz="1800" dirty="0">
                <a:solidFill>
                  <a:prstClr val="black"/>
                </a:solidFill>
              </a:rPr>
              <a:t>Option 2: 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={15, 384,36}</a:t>
            </a:r>
          </a:p>
          <a:p>
            <a:pPr lvl="2" hangingPunct="0"/>
            <a:r>
              <a:rPr lang="en-GB" altLang="zh-CN" sz="1800" dirty="0" smtClean="0">
                <a:solidFill>
                  <a:prstClr val="black"/>
                </a:solidFill>
              </a:rPr>
              <a:t>Other options are not precluded</a:t>
            </a:r>
          </a:p>
          <a:p>
            <a:pPr lvl="2" hangingPunct="0"/>
            <a:r>
              <a:rPr lang="en-GB" altLang="zh-CN" sz="1800" dirty="0"/>
              <a:t>Sequence should not have unusually good performance</a:t>
            </a:r>
            <a:endParaRPr lang="zh-CN" altLang="zh-CN" sz="1800" dirty="0"/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34759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Short sequence format</a:t>
            </a:r>
          </a:p>
          <a:p>
            <a:pPr lvl="1" hangingPunct="0"/>
            <a:r>
              <a:rPr lang="en-GB" altLang="zh-CN" sz="1800" dirty="0" smtClean="0"/>
              <a:t>15kHZ</a:t>
            </a:r>
          </a:p>
          <a:p>
            <a:pPr lvl="2" hangingPunct="0"/>
            <a:r>
              <a:rPr lang="en-GB" altLang="zh-CN" sz="1800" dirty="0" smtClean="0"/>
              <a:t>Option 1:  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={23,0,0}  (Reusing the existing NR parameters  for short format under 15KHz)</a:t>
            </a:r>
          </a:p>
          <a:p>
            <a:pPr lvl="2" hangingPunct="0"/>
            <a:r>
              <a:rPr lang="en-GB" altLang="zh-CN" sz="1800" dirty="0" smtClean="0"/>
              <a:t>Other options are not precluded</a:t>
            </a:r>
          </a:p>
          <a:p>
            <a:pPr lvl="1" hangingPunct="0"/>
            <a:r>
              <a:rPr lang="en-GB" altLang="zh-CN" sz="1800" dirty="0" smtClean="0"/>
              <a:t>30KHZ</a:t>
            </a:r>
          </a:p>
          <a:p>
            <a:pPr lvl="2" hangingPunct="0"/>
            <a:r>
              <a:rPr lang="en-GB" altLang="zh-CN" sz="1800" dirty="0" smtClean="0"/>
              <a:t>Option 1:  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={46, 0,0}  (Reusing the existing NR parameters  for short format under 30KHz)</a:t>
            </a:r>
          </a:p>
          <a:p>
            <a:pPr lvl="2" hangingPunct="0"/>
            <a:r>
              <a:rPr lang="en-US" altLang="zh-CN" sz="1800" dirty="0" smtClean="0"/>
              <a:t>Other options are not precluded</a:t>
            </a:r>
          </a:p>
          <a:p>
            <a:r>
              <a:rPr lang="en-US" altLang="zh-CN" sz="1800" dirty="0"/>
              <a:t>Timing error tolerance for AWGN and TDLC 300-100</a:t>
            </a:r>
          </a:p>
          <a:p>
            <a:pPr lvl="1"/>
            <a:r>
              <a:rPr lang="en-US" altLang="zh-CN" sz="1400" dirty="0" smtClean="0"/>
              <a:t>Other values are not precluded.</a:t>
            </a:r>
          </a:p>
        </p:txBody>
      </p:sp>
      <p:graphicFrame>
        <p:nvGraphicFramePr>
          <p:cNvPr id="4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2712"/>
              </p:ext>
            </p:extLst>
          </p:nvPr>
        </p:nvGraphicFramePr>
        <p:xfrm>
          <a:off x="1428728" y="5157193"/>
          <a:ext cx="5760641" cy="1440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9939"/>
                <a:gridCol w="1440234"/>
                <a:gridCol w="1440234"/>
                <a:gridCol w="1440234"/>
              </a:tblGrid>
              <a:tr h="347526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Format</a:t>
                      </a:r>
                      <a:r>
                        <a:rPr lang="en-US" altLang="zh-CN" sz="1400" u="sng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err="1" smtClean="0">
                          <a:effectLst/>
                          <a:latin typeface="Times New Roman"/>
                          <a:ea typeface="宋体"/>
                        </a:rPr>
                        <a:t>Scs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AWGN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TDLC300-100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64211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1.25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1.04us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2.55us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64211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A2,B4,C2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0.52us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2.03us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64211">
                <a:tc vMerge="1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30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0.26us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1.77us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398</Words>
  <Application>Microsoft Office PowerPoint</Application>
  <PresentationFormat>On-screen Show (4:3)</PresentationFormat>
  <Paragraphs>74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#92b   Chongqing, China, 14- 18 Oct, 2019</vt:lpstr>
      <vt:lpstr>Background</vt:lpstr>
      <vt:lpstr>PRACH</vt:lpstr>
      <vt:lpstr>Frequency offset</vt:lpstr>
      <vt:lpstr>Test Preamble Parameters</vt:lpstr>
      <vt:lpstr>Test Preamble Parameters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samsung-3</cp:lastModifiedBy>
  <cp:revision>260</cp:revision>
  <dcterms:created xsi:type="dcterms:W3CDTF">2016-01-12T08:39:50Z</dcterms:created>
  <dcterms:modified xsi:type="dcterms:W3CDTF">2019-10-17T08:45:04Z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(3)dBwmA1j3Mgmcd8LqLwAqHj1vTFbqyalcVKSHVZCFzsg5mGkblZghN5s/O31NQpgxkP46EgAo
pplxhChgRxIX3gHTjtcJDRi1THy4Ceg3U4MbTxEKmGLBysvoNnjpcbltZgUqlSAyTAINEaw3
wEEsBFcRg9V6AD1MyRf407NfvVx4MfDh5qIYTo4hJvLZysUSMI3ku8ykvvpOyQI7SRhaSbxw
1TCqQMrl256V0AWmX1</vt:lpwstr>
  </property>
  <property fmtid="{D5CDD505-2E9C-101B-9397-08002B2CF9AE}" pid="3" name="_2015_ms_pID_7253431">
    <vt:lpwstr>8PJ3X+e7degSCWiLXCUAIP0SqTaCycz7LVVf1Tq2fBt6TntAsAYezN
mmlcN0VpGqWkNuON8fIWGVPNRFR1HwriuBToDYdCwakX8uHj/8B6al0dRy7thEx3dTBMrEh0
4PuzY7jvHkpDa8IivmwxtXlgXaf5DQ+T8wwefqfDVTxmRxfZPvt9rEDKtNsA3X57yQSz8gu1
5gHhoqXx73OjXTTGcuP8IfSdh+xXb2xBXaU5</vt:lpwstr>
  </property>
  <property fmtid="{D5CDD505-2E9C-101B-9397-08002B2CF9AE}" pid="4" name="_2015_ms_pID_7253432">
    <vt:lpwstr>gmK0O+vQL3XFDNhD+Nbs62m0eJb0gC0rXA/g
PIWH+z00qn5QBHs9PG+yHQLDTwm2LJFZ92UQCl6dE+27Oj64ses=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  <property fmtid="{D5CDD505-2E9C-101B-9397-08002B2CF9AE}" pid="9" name="NSCPROP_SA">
    <vt:lpwstr>D:\work\3GPP\RAN4#92b\R4-1910126 Way forward for NR HST BS demodulation v2.pptx</vt:lpwstr>
  </property>
</Properties>
</file>