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66" r:id="rId4"/>
    <p:sldId id="261" r:id="rId5"/>
    <p:sldId id="262" r:id="rId6"/>
    <p:sldId id="270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80" autoAdjust="0"/>
  </p:normalViewPr>
  <p:slideViewPr>
    <p:cSldViewPr>
      <p:cViewPr varScale="1">
        <p:scale>
          <a:sx n="101" d="100"/>
          <a:sy n="101" d="100"/>
        </p:scale>
        <p:origin x="843" y="51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5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4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5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9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Chongqing, China, 14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18 October,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PUSCH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R4-1912728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Maximum Doppler shift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dirty="0"/>
              <a:t>Maximum Doppler </a:t>
            </a:r>
            <a:r>
              <a:rPr lang="en-GB" altLang="zh-CN" dirty="0" smtClean="0"/>
              <a:t>shift</a:t>
            </a:r>
          </a:p>
          <a:p>
            <a:pPr lvl="1" hangingPunct="0"/>
            <a:r>
              <a:rPr lang="en-GB" altLang="zh-CN" dirty="0"/>
              <a:t>S</a:t>
            </a:r>
            <a:r>
              <a:rPr lang="en-GB" altLang="zh-CN" dirty="0" smtClean="0"/>
              <a:t>ingle </a:t>
            </a:r>
            <a:r>
              <a:rPr lang="en-GB" altLang="zh-CN" dirty="0"/>
              <a:t>tap HST</a:t>
            </a:r>
            <a:r>
              <a:rPr lang="en-US" altLang="zh-CN" dirty="0"/>
              <a:t> 350km/h</a:t>
            </a:r>
            <a:endParaRPr lang="zh-CN" altLang="zh-CN" dirty="0"/>
          </a:p>
          <a:p>
            <a:pPr lvl="2" hangingPunct="0"/>
            <a:r>
              <a:rPr lang="en-US" altLang="zh-CN" dirty="0"/>
              <a:t>15kHz SCS: 1340Hz</a:t>
            </a:r>
            <a:endParaRPr lang="zh-CN" altLang="zh-CN" sz="2000" dirty="0"/>
          </a:p>
          <a:p>
            <a:pPr lvl="2" hangingPunct="0"/>
            <a:r>
              <a:rPr lang="en-US" altLang="zh-CN" dirty="0"/>
              <a:t>30kHz SCS: 2334Hz</a:t>
            </a:r>
            <a:endParaRPr lang="zh-CN" altLang="zh-CN" dirty="0"/>
          </a:p>
          <a:p>
            <a:pPr marL="0" indent="0" hangingPunct="0">
              <a:buNone/>
            </a:pPr>
            <a:endParaRPr lang="zh-CN" altLang="zh-CN" dirty="0"/>
          </a:p>
          <a:p>
            <a:pPr lvl="1" hangingPunct="0"/>
            <a:r>
              <a:rPr lang="en-GB" altLang="zh-CN" dirty="0" smtClean="0"/>
              <a:t>Single </a:t>
            </a:r>
            <a:r>
              <a:rPr lang="en-GB" altLang="zh-CN" dirty="0"/>
              <a:t>tap HST 500km/h </a:t>
            </a:r>
            <a:endParaRPr lang="zh-CN" altLang="zh-CN" sz="2400" dirty="0"/>
          </a:p>
          <a:p>
            <a:pPr lvl="2" hangingPunct="0"/>
            <a:r>
              <a:rPr lang="en-GB" altLang="zh-CN" dirty="0"/>
              <a:t>15kHz </a:t>
            </a:r>
            <a:r>
              <a:rPr lang="en-GB" altLang="zh-CN" dirty="0" smtClean="0"/>
              <a:t>SCS : </a:t>
            </a:r>
            <a:endParaRPr lang="zh-CN" altLang="zh-CN" sz="2000" dirty="0"/>
          </a:p>
          <a:p>
            <a:pPr lvl="3" hangingPunct="0"/>
            <a:r>
              <a:rPr lang="en-GB" altLang="zh-CN" sz="2100" dirty="0"/>
              <a:t>Option </a:t>
            </a:r>
            <a:r>
              <a:rPr lang="en-GB" altLang="zh-CN" sz="2100" dirty="0"/>
              <a:t>1</a:t>
            </a:r>
            <a:r>
              <a:rPr lang="en-GB" altLang="zh-CN" sz="2100" dirty="0"/>
              <a:t>: 1944Hz</a:t>
            </a:r>
            <a:endParaRPr lang="zh-CN" altLang="zh-CN" sz="2100" dirty="0"/>
          </a:p>
          <a:p>
            <a:pPr lvl="3" hangingPunct="0"/>
            <a:r>
              <a:rPr lang="en-GB" altLang="zh-CN" dirty="0"/>
              <a:t>Option </a:t>
            </a:r>
            <a:r>
              <a:rPr lang="en-GB" altLang="zh-CN" dirty="0" smtClean="0"/>
              <a:t>2: </a:t>
            </a:r>
            <a:r>
              <a:rPr lang="en-GB" altLang="zh-CN" dirty="0" smtClean="0"/>
              <a:t>1750Hz</a:t>
            </a:r>
          </a:p>
          <a:p>
            <a:pPr lvl="2" hangingPunct="0"/>
            <a:r>
              <a:rPr lang="en-GB" altLang="zh-CN" dirty="0" smtClean="0"/>
              <a:t>30kHz </a:t>
            </a:r>
            <a:r>
              <a:rPr lang="en-GB" altLang="zh-CN" dirty="0"/>
              <a:t>SCS:  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1: 3334Hz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2</a:t>
            </a:r>
            <a:r>
              <a:rPr lang="en-GB" altLang="zh-CN" dirty="0" smtClean="0"/>
              <a:t>: 3000Hz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6449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3100" dirty="0" smtClean="0"/>
              <a:t>HST single tap channel model for 350km/h </a:t>
            </a:r>
            <a:r>
              <a:rPr lang="en-US" altLang="zh-CN" sz="3100" dirty="0"/>
              <a:t>and </a:t>
            </a:r>
            <a:r>
              <a:rPr lang="en-US" altLang="zh-CN" sz="3100" dirty="0" smtClean="0"/>
              <a:t>500km/h</a:t>
            </a:r>
          </a:p>
          <a:p>
            <a:pPr lvl="1"/>
            <a:r>
              <a:rPr lang="en-GB" altLang="zh-CN" dirty="0" smtClean="0"/>
              <a:t>Tunnel channel model</a:t>
            </a:r>
          </a:p>
          <a:p>
            <a:pPr lvl="2"/>
            <a:r>
              <a:rPr lang="en-GB" altLang="zh-CN" sz="2600" dirty="0" smtClean="0"/>
              <a:t>Ds = 300m</a:t>
            </a:r>
          </a:p>
          <a:p>
            <a:pPr lvl="2"/>
            <a:r>
              <a:rPr lang="en-GB" altLang="zh-CN" sz="2600" dirty="0" err="1" smtClean="0"/>
              <a:t>Dmin</a:t>
            </a:r>
            <a:r>
              <a:rPr lang="en-GB" altLang="zh-CN" sz="2600" dirty="0" smtClean="0"/>
              <a:t> = 2m</a:t>
            </a:r>
            <a:endParaRPr lang="en-GB" altLang="zh-CN" sz="2600" dirty="0"/>
          </a:p>
          <a:p>
            <a:pPr lvl="1"/>
            <a:r>
              <a:rPr lang="en-GB" altLang="zh-CN" dirty="0" smtClean="0"/>
              <a:t>Open space</a:t>
            </a:r>
          </a:p>
          <a:p>
            <a:pPr lvl="2"/>
            <a:r>
              <a:rPr lang="en-GB" altLang="zh-CN" sz="2600" dirty="0" smtClean="0"/>
              <a:t>Ds = 700m</a:t>
            </a:r>
          </a:p>
          <a:p>
            <a:pPr lvl="2"/>
            <a:r>
              <a:rPr lang="en-GB" altLang="zh-CN" sz="2600" dirty="0" err="1" smtClean="0"/>
              <a:t>Dmin</a:t>
            </a:r>
            <a:r>
              <a:rPr lang="en-GB" altLang="zh-CN" sz="2600" dirty="0" smtClean="0"/>
              <a:t> = 150m</a:t>
            </a:r>
          </a:p>
          <a:p>
            <a:r>
              <a:rPr lang="en-GB" altLang="zh-CN" sz="3100" dirty="0" smtClean="0"/>
              <a:t>Fading channel</a:t>
            </a:r>
          </a:p>
          <a:p>
            <a:pPr lvl="1" hangingPunct="0"/>
            <a:r>
              <a:rPr lang="x-none" altLang="zh-CN" dirty="0"/>
              <a:t>Focus on the PUSCH requirements with HST scenario </a:t>
            </a:r>
            <a:r>
              <a:rPr lang="x-none" altLang="zh-CN" dirty="0" smtClean="0"/>
              <a:t>firstly</a:t>
            </a:r>
            <a:endParaRPr lang="zh-CN" altLang="zh-CN" dirty="0"/>
          </a:p>
          <a:p>
            <a:pPr lvl="1"/>
            <a:r>
              <a:rPr lang="x-none" altLang="zh-CN" dirty="0"/>
              <a:t>Start after March on study of PUSCH requirements with multi-path fading channel under high Doppler </a:t>
            </a:r>
            <a:r>
              <a:rPr lang="x-none" altLang="zh-CN" dirty="0" smtClean="0"/>
              <a:t>value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5725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747" y="8371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88632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400" dirty="0"/>
              <a:t>Waveform</a:t>
            </a:r>
          </a:p>
          <a:p>
            <a:pPr lvl="1" hangingPunct="0"/>
            <a:r>
              <a:rPr lang="en-US" altLang="zh-CN" sz="1200" dirty="0"/>
              <a:t>Focus on </a:t>
            </a:r>
            <a:r>
              <a:rPr lang="en-US" altLang="zh-CN" sz="1200" dirty="0" smtClean="0"/>
              <a:t>CP-OFDM </a:t>
            </a:r>
            <a:r>
              <a:rPr lang="en-US" altLang="zh-CN" sz="1200" dirty="0"/>
              <a:t>waveform.</a:t>
            </a:r>
          </a:p>
          <a:p>
            <a:pPr lvl="1" hangingPunct="0"/>
            <a:r>
              <a:rPr lang="en-US" altLang="zh-CN" sz="1200" dirty="0"/>
              <a:t>Start on study of PUSCH requirements with DFT-s-OFDM waveform after March, 2020</a:t>
            </a:r>
          </a:p>
          <a:p>
            <a:pPr hangingPunct="0"/>
            <a:r>
              <a:rPr lang="en-US" altLang="zh-CN" sz="1400" dirty="0"/>
              <a:t>SCS</a:t>
            </a:r>
          </a:p>
          <a:p>
            <a:pPr lvl="1" hangingPunct="0"/>
            <a:r>
              <a:rPr lang="en-US" altLang="zh-CN" sz="1200" dirty="0" smtClean="0"/>
              <a:t>15kHz</a:t>
            </a:r>
          </a:p>
          <a:p>
            <a:pPr lvl="2" hangingPunct="0"/>
            <a:r>
              <a:rPr lang="en-US" altLang="zh-CN" sz="1100" dirty="0" smtClean="0"/>
              <a:t>350km/h: </a:t>
            </a:r>
            <a:r>
              <a:rPr lang="en-US" altLang="zh-CN" sz="1100" dirty="0" smtClean="0"/>
              <a:t>2.1GHz</a:t>
            </a:r>
          </a:p>
          <a:p>
            <a:pPr lvl="2" hangingPunct="0"/>
            <a:r>
              <a:rPr lang="en-US" altLang="zh-CN" sz="1100" dirty="0" smtClean="0"/>
              <a:t>500km/h: 1.9GHz or 2.1GHz</a:t>
            </a:r>
            <a:endParaRPr lang="en-US" altLang="zh-CN" sz="1100" dirty="0"/>
          </a:p>
          <a:p>
            <a:pPr lvl="1" hangingPunct="0"/>
            <a:r>
              <a:rPr lang="en-US" altLang="zh-CN" sz="1200" dirty="0"/>
              <a:t>30kHz for 3.6GHz</a:t>
            </a:r>
          </a:p>
          <a:p>
            <a:pPr lvl="1"/>
            <a:endParaRPr lang="en-US" altLang="zh-CN" sz="700" dirty="0"/>
          </a:p>
          <a:p>
            <a:pPr hangingPunct="0"/>
            <a:r>
              <a:rPr lang="en-US" altLang="zh-CN" sz="1400" dirty="0"/>
              <a:t>CBW for CP-OFDM</a:t>
            </a:r>
          </a:p>
          <a:p>
            <a:pPr lvl="1" hangingPunct="0"/>
            <a:r>
              <a:rPr lang="en-US" altLang="zh-CN" sz="1200" dirty="0"/>
              <a:t>Focus on </a:t>
            </a:r>
            <a:r>
              <a:rPr lang="en-US" altLang="zh-CN" sz="1200" dirty="0" smtClean="0"/>
              <a:t>10MHz CBW/15KHz SCS, 40MHz CBW/30KHz SCS</a:t>
            </a:r>
            <a:endParaRPr lang="en-US" altLang="zh-CN" sz="1200" dirty="0"/>
          </a:p>
          <a:p>
            <a:pPr lvl="1" hangingPunct="0"/>
            <a:r>
              <a:rPr lang="en-US" altLang="zh-CN" sz="1200" dirty="0"/>
              <a:t>Start to work on </a:t>
            </a:r>
            <a:r>
              <a:rPr lang="en-US" altLang="zh-CN" sz="1200" dirty="0" smtClean="0"/>
              <a:t>5MHz CBW/15KHz SCS, 10Mhz CBW/30KHz SCS after </a:t>
            </a:r>
            <a:r>
              <a:rPr lang="en-US" altLang="zh-CN" sz="1200" dirty="0"/>
              <a:t>March, 2020</a:t>
            </a:r>
          </a:p>
          <a:p>
            <a:pPr lvl="1" hangingPunct="0"/>
            <a:r>
              <a:rPr lang="en-US" altLang="zh-CN" sz="1200" dirty="0"/>
              <a:t>Similar applicability rule of channel bandwidths as existing PUSCH performance requirements will be used for </a:t>
            </a:r>
            <a:r>
              <a:rPr lang="en-US" altLang="zh-CN" sz="1200" dirty="0" smtClean="0"/>
              <a:t>HST</a:t>
            </a:r>
          </a:p>
          <a:p>
            <a:pPr lvl="1" hangingPunct="0"/>
            <a:endParaRPr lang="en-US" altLang="zh-CN" sz="1200" dirty="0" smtClean="0"/>
          </a:p>
          <a:p>
            <a:pPr lvl="0" hangingPunct="0"/>
            <a:r>
              <a:rPr lang="en-US" altLang="zh-CN" sz="1400" dirty="0" smtClean="0"/>
              <a:t>Antenna </a:t>
            </a:r>
            <a:r>
              <a:rPr lang="en-US" altLang="zh-CN" sz="1400" dirty="0" smtClean="0"/>
              <a:t>configuration</a:t>
            </a:r>
            <a:endParaRPr lang="zh-CN" altLang="zh-CN" sz="1400" dirty="0" smtClean="0"/>
          </a:p>
          <a:p>
            <a:pPr lvl="1" hangingPunct="0"/>
            <a:r>
              <a:rPr lang="en-US" altLang="zh-CN" sz="1200" dirty="0"/>
              <a:t>For tunnel</a:t>
            </a:r>
            <a:endParaRPr lang="zh-CN" altLang="zh-CN" sz="1200" dirty="0"/>
          </a:p>
          <a:p>
            <a:pPr marL="1200150" lvl="2" indent="-342900" hangingPunct="0"/>
            <a:r>
              <a:rPr lang="en-US" altLang="zh-CN" sz="1100" dirty="0"/>
              <a:t>Option </a:t>
            </a:r>
            <a:r>
              <a:rPr lang="en-US" altLang="zh-CN" sz="1100" dirty="0"/>
              <a:t>1: 1x1</a:t>
            </a:r>
            <a:endParaRPr lang="zh-CN" altLang="zh-CN" sz="1100" dirty="0"/>
          </a:p>
          <a:p>
            <a:pPr marL="1200150" lvl="2" indent="-342900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2: </a:t>
            </a:r>
            <a:r>
              <a:rPr lang="en-US" altLang="zh-CN" sz="1100" dirty="0" smtClean="0"/>
              <a:t>1x2 (baseline for simulation alignment)</a:t>
            </a:r>
            <a:endParaRPr lang="zh-CN" altLang="zh-CN" sz="1100" dirty="0"/>
          </a:p>
          <a:p>
            <a:pPr lvl="1" hangingPunct="0"/>
            <a:r>
              <a:rPr lang="en-US" altLang="zh-CN" sz="1200" dirty="0"/>
              <a:t>For open space</a:t>
            </a:r>
            <a:endParaRPr lang="zh-CN" altLang="zh-CN" sz="1200" dirty="0"/>
          </a:p>
          <a:p>
            <a:pPr lvl="2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1: </a:t>
            </a:r>
            <a:r>
              <a:rPr lang="en-US" altLang="zh-CN" sz="1100" dirty="0" smtClean="0"/>
              <a:t>1x2 (baseline for simulation alignment)</a:t>
            </a:r>
            <a:endParaRPr lang="zh-CN" altLang="zh-CN" sz="1100" dirty="0"/>
          </a:p>
          <a:p>
            <a:pPr lvl="2" hangingPunct="0"/>
            <a:r>
              <a:rPr lang="en-US" altLang="zh-CN" sz="1100" dirty="0" smtClean="0"/>
              <a:t>Option </a:t>
            </a:r>
            <a:r>
              <a:rPr lang="en-US" altLang="zh-CN" sz="1100" dirty="0"/>
              <a:t>2: </a:t>
            </a:r>
            <a:r>
              <a:rPr lang="en-US" altLang="zh-CN" sz="1100" dirty="0" smtClean="0"/>
              <a:t>1x8</a:t>
            </a:r>
            <a:endParaRPr lang="en-US" altLang="zh-CN" sz="1100" dirty="0"/>
          </a:p>
          <a:p>
            <a:pPr hangingPunct="0"/>
            <a:r>
              <a:rPr lang="en-GB" altLang="zh-CN" sz="1400" dirty="0"/>
              <a:t>MCS</a:t>
            </a:r>
            <a:endParaRPr lang="zh-CN" altLang="zh-CN" sz="1400" dirty="0"/>
          </a:p>
          <a:p>
            <a:pPr lvl="1" hangingPunct="0"/>
            <a:r>
              <a:rPr lang="en-GB" altLang="zh-CN" sz="1200" dirty="0"/>
              <a:t>Option 1: MCS#2</a:t>
            </a:r>
            <a:endParaRPr lang="zh-CN" altLang="zh-CN" sz="1200" dirty="0"/>
          </a:p>
          <a:p>
            <a:pPr lvl="1" hangingPunct="0"/>
            <a:r>
              <a:rPr lang="en-GB" altLang="zh-CN" sz="1200" dirty="0"/>
              <a:t>Option 2: MCS#16</a:t>
            </a:r>
            <a:endParaRPr lang="zh-CN" altLang="zh-CN" sz="1200" dirty="0"/>
          </a:p>
          <a:p>
            <a:pPr lvl="1" hangingPunct="0"/>
            <a:r>
              <a:rPr lang="en-GB" altLang="zh-CN" sz="1200" dirty="0"/>
              <a:t>Option 3: MCS#2 and MCS#16</a:t>
            </a:r>
          </a:p>
          <a:p>
            <a:pPr marL="457200" lvl="1" indent="0" hangingPunct="0">
              <a:buNone/>
            </a:pPr>
            <a:r>
              <a:rPr lang="en-GB" altLang="zh-CN" sz="1200" dirty="0"/>
              <a:t>MCS#2 and MCS#16 for simulation </a:t>
            </a:r>
            <a:r>
              <a:rPr lang="en-GB" altLang="zh-CN" sz="1200" dirty="0" smtClean="0"/>
              <a:t>alignment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856" y="-18091"/>
            <a:ext cx="8229600" cy="998819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856" y="836712"/>
            <a:ext cx="8229600" cy="561662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 smtClean="0"/>
              <a:t>Reference </a:t>
            </a:r>
            <a:r>
              <a:rPr lang="en-GB" altLang="zh-CN" sz="2000" dirty="0" smtClean="0"/>
              <a:t>signal</a:t>
            </a:r>
          </a:p>
          <a:p>
            <a:pPr lvl="1" hangingPunct="0"/>
            <a:r>
              <a:rPr lang="en-GB" altLang="zh-CN" sz="1600" dirty="0" smtClean="0"/>
              <a:t>Option 1: DMRS (Baseline)</a:t>
            </a:r>
            <a:endParaRPr lang="zh-CN" altLang="zh-CN" sz="1600" dirty="0">
              <a:solidFill>
                <a:srgbClr val="00B0F0"/>
              </a:solidFill>
            </a:endParaRPr>
          </a:p>
          <a:p>
            <a:pPr lvl="1" hangingPunct="0"/>
            <a:r>
              <a:rPr lang="en-GB" altLang="zh-CN" sz="1600" dirty="0" smtClean="0"/>
              <a:t>Option 2: DMRS </a:t>
            </a:r>
            <a:r>
              <a:rPr lang="en-GB" altLang="zh-CN" sz="1600" dirty="0"/>
              <a:t>+ </a:t>
            </a:r>
            <a:r>
              <a:rPr lang="en-GB" altLang="zh-CN" sz="1600" dirty="0" smtClean="0"/>
              <a:t>PT-RS</a:t>
            </a:r>
          </a:p>
          <a:p>
            <a:pPr lvl="2" hangingPunct="0"/>
            <a:r>
              <a:rPr lang="en-US" altLang="zh-CN" sz="1400" dirty="0" smtClean="0"/>
              <a:t>Option 1: 1+1 DMRS + PTRS L=1 or 2</a:t>
            </a:r>
          </a:p>
          <a:p>
            <a:pPr lvl="2" hangingPunct="0"/>
            <a:r>
              <a:rPr lang="en-US" altLang="zh-CN" sz="1400" dirty="0" smtClean="0"/>
              <a:t>Other options are not precluded</a:t>
            </a:r>
          </a:p>
          <a:p>
            <a:pPr lvl="1" hangingPunct="0"/>
            <a:endParaRPr lang="zh-CN" altLang="zh-CN" sz="1100" dirty="0"/>
          </a:p>
          <a:p>
            <a:pPr lvl="0" hangingPunct="0"/>
            <a:r>
              <a:rPr lang="en-US" altLang="zh-CN" sz="2000" dirty="0" smtClean="0"/>
              <a:t>DMRS  Configuration if no PTRS</a:t>
            </a:r>
          </a:p>
          <a:p>
            <a:pPr lvl="1" hangingPunct="0"/>
            <a:r>
              <a:rPr lang="en-US" altLang="zh-CN" sz="1600" dirty="0"/>
              <a:t>For 350km/h </a:t>
            </a:r>
            <a:r>
              <a:rPr lang="en-US" altLang="zh-CN" sz="1600" dirty="0" smtClean="0"/>
              <a:t>targeting velocity: DMRS 1+1+1 </a:t>
            </a:r>
            <a:r>
              <a:rPr lang="en-US" altLang="zh-CN" sz="1600" dirty="0"/>
              <a:t>(type 1, single-symbol DMRS</a:t>
            </a:r>
            <a:r>
              <a:rPr lang="en-US" altLang="zh-CN" sz="1600" dirty="0" smtClean="0"/>
              <a:t>).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For 500km/h targeting </a:t>
            </a:r>
            <a:r>
              <a:rPr lang="en-US" altLang="zh-CN" sz="1600" dirty="0" smtClean="0"/>
              <a:t>velocity</a:t>
            </a:r>
          </a:p>
          <a:p>
            <a:pPr lvl="2" hangingPunct="0"/>
            <a:r>
              <a:rPr lang="en-US" altLang="zh-CN" sz="1400" dirty="0"/>
              <a:t>30kHz SCS: DMRS 1+1+1 for simulation alignment</a:t>
            </a:r>
          </a:p>
          <a:p>
            <a:pPr lvl="2" hangingPunct="0"/>
            <a:r>
              <a:rPr lang="en-US" altLang="zh-CN" sz="1400" dirty="0"/>
              <a:t>15kHz SCS: </a:t>
            </a:r>
            <a:r>
              <a:rPr lang="en-US" altLang="zh-CN" sz="1400" dirty="0"/>
              <a:t>1: </a:t>
            </a:r>
            <a:r>
              <a:rPr lang="en-US" altLang="zh-CN" sz="1400" dirty="0"/>
              <a:t>1+1+1 (type 1, single-symbol DMRS)</a:t>
            </a:r>
          </a:p>
          <a:p>
            <a:pPr lvl="2" hangingPunct="0"/>
            <a:endParaRPr lang="zh-CN" altLang="zh-CN" sz="1100" dirty="0"/>
          </a:p>
          <a:p>
            <a:pPr lvl="0" hangingPunct="0"/>
            <a:r>
              <a:rPr lang="en-US" altLang="zh-CN" sz="2000" dirty="0" smtClean="0"/>
              <a:t>l</a:t>
            </a:r>
            <a:r>
              <a:rPr lang="en-US" altLang="zh-CN" sz="2000" baseline="-25000" dirty="0" smtClean="0"/>
              <a:t>0</a:t>
            </a:r>
            <a:r>
              <a:rPr lang="en-US" altLang="zh-CN" sz="2000" dirty="0" smtClean="0"/>
              <a:t>  for PUSCH mapping type A</a:t>
            </a:r>
          </a:p>
          <a:p>
            <a:pPr lvl="1" hangingPunct="0"/>
            <a:r>
              <a:rPr lang="en-US" altLang="zh-CN" sz="1600" dirty="0"/>
              <a:t>Provide the simulation results for 350km/h and 500km/h and evaluate the following configurations and make decision: </a:t>
            </a:r>
            <a:endParaRPr lang="zh-CN" altLang="zh-CN" sz="1600" dirty="0"/>
          </a:p>
          <a:p>
            <a:pPr lvl="2" hangingPunct="0"/>
            <a:r>
              <a:rPr lang="en-GB" altLang="zh-CN" sz="1200" dirty="0"/>
              <a:t>Option 1: </a:t>
            </a:r>
            <a:r>
              <a:rPr lang="en-US" altLang="zh-CN" sz="1200" i="1" dirty="0"/>
              <a:t>l</a:t>
            </a:r>
            <a:r>
              <a:rPr lang="en-US" altLang="zh-CN" sz="1200" i="1" baseline="-25000" dirty="0"/>
              <a:t>0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= 3 </a:t>
            </a:r>
            <a:endParaRPr lang="zh-CN" altLang="zh-CN" sz="1200" dirty="0"/>
          </a:p>
          <a:p>
            <a:pPr lvl="2" hangingPunct="0"/>
            <a:r>
              <a:rPr lang="en-GB" altLang="zh-CN" sz="1200" dirty="0"/>
              <a:t>Option 2: </a:t>
            </a:r>
            <a:r>
              <a:rPr lang="en-US" altLang="zh-CN" sz="1200" i="1" dirty="0"/>
              <a:t>l</a:t>
            </a:r>
            <a:r>
              <a:rPr lang="en-US" altLang="zh-CN" sz="1200" i="1" baseline="-25000" dirty="0"/>
              <a:t>0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= 2 </a:t>
            </a:r>
            <a:endParaRPr lang="zh-CN" altLang="zh-CN" sz="1200" dirty="0"/>
          </a:p>
          <a:p>
            <a:pPr lvl="1" hangingPunct="0"/>
            <a:r>
              <a:rPr lang="en-US" altLang="zh-CN" sz="1600" dirty="0"/>
              <a:t>Same value for both 350km/h and 500km/h can be </a:t>
            </a:r>
            <a:r>
              <a:rPr lang="en-US" altLang="zh-CN" sz="1600" dirty="0"/>
              <a:t>considered</a:t>
            </a:r>
          </a:p>
          <a:p>
            <a:pPr lvl="1" hangingPunct="0"/>
            <a:endParaRPr lang="en-US" altLang="zh-CN" sz="1100" dirty="0" smtClean="0"/>
          </a:p>
          <a:p>
            <a:pPr hangingPunct="0"/>
            <a:r>
              <a:rPr lang="en-US" altLang="zh-CN" sz="2000" dirty="0"/>
              <a:t>Test metric</a:t>
            </a:r>
            <a:endParaRPr lang="zh-CN" altLang="zh-CN" sz="2000" dirty="0"/>
          </a:p>
          <a:p>
            <a:pPr lvl="1" hangingPunct="0"/>
            <a:r>
              <a:rPr lang="en-US" altLang="zh-CN" sz="1600" dirty="0"/>
              <a:t>70% of maximum </a:t>
            </a:r>
            <a:r>
              <a:rPr lang="en-US" altLang="zh-CN" sz="1600" dirty="0"/>
              <a:t>throughput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PUSCH</a:t>
            </a:r>
            <a:endParaRPr lang="zh-CN" alt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xmlns="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539726"/>
              </p:ext>
            </p:extLst>
          </p:nvPr>
        </p:nvGraphicFramePr>
        <p:xfrm>
          <a:off x="251520" y="836712"/>
          <a:ext cx="8686802" cy="5616630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xmlns="" val="1375557807"/>
                    </a:ext>
                  </a:extLst>
                </a:gridCol>
                <a:gridCol w="1396666"/>
                <a:gridCol w="158996"/>
                <a:gridCol w="1419587">
                  <a:extLst>
                    <a:ext uri="{9D8B030D-6E8A-4147-A177-3AD203B41FA5}">
                      <a16:colId xmlns:a16="http://schemas.microsoft.com/office/drawing/2014/main" xmlns="" val="3430033481"/>
                    </a:ext>
                  </a:extLst>
                </a:gridCol>
                <a:gridCol w="1419587"/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alue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05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8711282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 1: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 Rx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2: 2 Rx (baseline)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 1:</a:t>
                      </a:r>
                      <a:r>
                        <a:rPr lang="en-GB" altLang="zh-CN" sz="105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Rx (baseline)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zh-CN" sz="105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2: 8 Rx</a:t>
                      </a: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 with 1+1+1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  <a:endParaRPr lang="en-GB" altLang="zh-CN" sz="105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2151103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vl="2" hangingPunct="0"/>
                      <a:r>
                        <a:rPr lang="en-GB" altLang="zh-CN" sz="1050" dirty="0" smtClean="0"/>
                        <a:t>Option 1: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 </a:t>
                      </a:r>
                      <a:endParaRPr lang="zh-CN" altLang="zh-CN" sz="1050" dirty="0" smtClean="0"/>
                    </a:p>
                    <a:p>
                      <a:pPr lvl="2" hangingPunct="0"/>
                      <a:r>
                        <a:rPr lang="en-GB" altLang="zh-CN" sz="1050" dirty="0" smtClean="0"/>
                        <a:t>Option 2: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GB" altLang="zh-CN" sz="1050" dirty="0" smtClean="0"/>
                        <a:t>Option 1: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 </a:t>
                      </a:r>
                      <a:endParaRPr lang="zh-CN" altLang="zh-CN" sz="1050" dirty="0" smtClean="0"/>
                    </a:p>
                    <a:p>
                      <a:pPr lvl="2" hangingPunct="0"/>
                      <a:r>
                        <a:rPr lang="en-GB" altLang="zh-CN" sz="1050" dirty="0" smtClean="0"/>
                        <a:t>Option 2: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start symbol 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</a:t>
                      </a: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and 16 (both for alignment)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 and 16 (both for alignment)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7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1944Hz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2: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1750Hz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3334Hz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3000Hz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SCS: 3.6GHz</a:t>
                      </a:r>
                      <a:endParaRPr kumimoji="1" lang="en-GB" sz="105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[2.1GHz or 1.9GHz]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model:</a:t>
                      </a:r>
                      <a:endParaRPr lang="en-GB" altLang="zh-CN" sz="1050" noProof="0" dirty="0" smtClean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  <a:endParaRPr lang="en-GB" altLang="zh-CN" sz="105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10MHz; </a:t>
                      </a: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40MHz</a:t>
                      </a:r>
                      <a:endParaRPr kumimoji="1" lang="en-GB" altLang="zh-CN" sz="105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5922388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0705625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Code block group, Frequency hopping, Limited buffer rate matching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220063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/>
                        <a:t>Number of HARQ transmissions 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521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27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5541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Candidate scenarios on table: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Scenario for requirements</a:t>
            </a:r>
            <a:endParaRPr lang="en-US" altLang="zh-CN" dirty="0"/>
          </a:p>
          <a:p>
            <a:pPr lvl="1"/>
            <a:r>
              <a:rPr lang="en-US" altLang="zh-CN" sz="2900" dirty="0"/>
              <a:t>Scenario Y</a:t>
            </a:r>
            <a:endParaRPr lang="en-US" altLang="zh-CN" sz="2900" dirty="0"/>
          </a:p>
          <a:p>
            <a:pPr lvl="1"/>
            <a:r>
              <a:rPr lang="en-US" altLang="zh-CN" sz="2900" dirty="0"/>
              <a:t>Other scenarios can be discussed after March.</a:t>
            </a:r>
            <a:endParaRPr lang="en-US" altLang="zh-CN" sz="2900" dirty="0"/>
          </a:p>
          <a:p>
            <a:r>
              <a:rPr lang="en-GB" altLang="zh-CN" dirty="0"/>
              <a:t>SRS</a:t>
            </a:r>
          </a:p>
          <a:p>
            <a:pPr lvl="1"/>
            <a:r>
              <a:rPr lang="en-US" altLang="zh-CN" dirty="0"/>
              <a:t>Transmit </a:t>
            </a:r>
            <a:r>
              <a:rPr lang="en-GB" altLang="zh-CN" dirty="0"/>
              <a:t>SRS (optional) for uplink timing advance requirement</a:t>
            </a:r>
          </a:p>
          <a:p>
            <a:pPr lvl="2"/>
            <a:r>
              <a:rPr lang="en-GB" altLang="zh-CN" dirty="0"/>
              <a:t>Option 1: </a:t>
            </a:r>
          </a:p>
          <a:p>
            <a:pPr lvl="3"/>
            <a:r>
              <a:rPr lang="en-US" altLang="zh-CN" dirty="0"/>
              <a:t>Transmit SRS in the last symbol in the special slot for TDD mode</a:t>
            </a:r>
            <a:endParaRPr lang="zh-CN" altLang="zh-CN" sz="7600" dirty="0"/>
          </a:p>
          <a:p>
            <a:pPr lvl="3"/>
            <a:r>
              <a:rPr lang="en-US" altLang="zh-CN" dirty="0"/>
              <a:t>Transmit SRS in slot#1 in radio frames for FDD mode</a:t>
            </a:r>
            <a:endParaRPr lang="en-GB" altLang="zh-CN" dirty="0"/>
          </a:p>
          <a:p>
            <a:pPr lvl="2"/>
            <a:r>
              <a:rPr lang="en-GB" altLang="zh-CN" dirty="0"/>
              <a:t>Other options are not precluded</a:t>
            </a:r>
          </a:p>
          <a:p>
            <a:r>
              <a:rPr lang="en-GB" altLang="zh-CN" dirty="0"/>
              <a:t>DMRS</a:t>
            </a:r>
          </a:p>
          <a:p>
            <a:pPr lvl="1"/>
            <a:r>
              <a:rPr lang="en-GB" altLang="zh-CN" dirty="0"/>
              <a:t>Option 1: </a:t>
            </a:r>
            <a:r>
              <a:rPr lang="en-GB" altLang="zh-CN" dirty="0" smtClean="0"/>
              <a:t>1+1</a:t>
            </a:r>
          </a:p>
          <a:p>
            <a:pPr lvl="1"/>
            <a:r>
              <a:rPr lang="en-GB" altLang="zh-CN" sz="2900" dirty="0"/>
              <a:t>Option 2: 1+1+1</a:t>
            </a:r>
            <a:endParaRPr lang="en-GB" altLang="zh-CN" sz="2900" dirty="0"/>
          </a:p>
          <a:p>
            <a:pPr lvl="1"/>
            <a:r>
              <a:rPr lang="en-GB" altLang="zh-CN" dirty="0"/>
              <a:t>Other options not </a:t>
            </a:r>
            <a:r>
              <a:rPr lang="en-GB" altLang="zh-CN" dirty="0" smtClean="0"/>
              <a:t>precluded</a:t>
            </a:r>
            <a:endParaRPr lang="en-US" altLang="zh-CN" dirty="0"/>
          </a:p>
          <a:p>
            <a:pPr marL="0" indent="0">
              <a:buNone/>
            </a:pPr>
            <a:endParaRPr lang="en-GB" altLang="zh-CN" dirty="0" smtClean="0"/>
          </a:p>
          <a:p>
            <a:endParaRPr lang="en-GB" altLang="zh-CN" sz="2800" dirty="0"/>
          </a:p>
          <a:p>
            <a:endParaRPr lang="en-GB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876902"/>
              </p:ext>
            </p:extLst>
          </p:nvPr>
        </p:nvGraphicFramePr>
        <p:xfrm>
          <a:off x="1043608" y="1484786"/>
          <a:ext cx="6768752" cy="12961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92188"/>
                <a:gridCol w="1692188"/>
                <a:gridCol w="1692188"/>
                <a:gridCol w="1692188"/>
              </a:tblGrid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Parameter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X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Y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effectLst/>
                        </a:rPr>
                        <a:t>Scenario Z</a:t>
                      </a:r>
                      <a:endParaRPr lang="zh-CN" sz="9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38401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Channel model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TDLC300-400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AWGN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Stationary UE: AWGN</a:t>
                      </a:r>
                      <a:endParaRPr lang="zh-CN" sz="900" kern="1200" dirty="0">
                        <a:effectLst/>
                      </a:endParaRPr>
                    </a:p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Moving UE: AWGN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UE speed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120 km/h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350 km/h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500 km/h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CP length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Normal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A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10 µs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1548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effectLst/>
                        </a:rPr>
                        <a:t>Δω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0.04 s-1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effectLst/>
                        </a:rPr>
                        <a:t>0.13 s-1</a:t>
                      </a:r>
                      <a:endParaRPr lang="zh-CN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effectLst/>
                        </a:rPr>
                        <a:t>0.18 s-1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440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</TotalTime>
  <Words>788</Words>
  <Application>Microsoft Office PowerPoint</Application>
  <PresentationFormat>全屏显示(4:3)</PresentationFormat>
  <Paragraphs>207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#92Bis   Chongqing, China, 14 - 18 October, 2019</vt:lpstr>
      <vt:lpstr>Maximum Doppler shift</vt:lpstr>
      <vt:lpstr>Channel Model</vt:lpstr>
      <vt:lpstr>PUSCH</vt:lpstr>
      <vt:lpstr>PUSCH</vt:lpstr>
      <vt:lpstr>Simulation assumption for PUSCH</vt:lpstr>
      <vt:lpstr>UL timing adjustment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304</cp:revision>
  <dcterms:created xsi:type="dcterms:W3CDTF">2016-01-12T08:39:50Z</dcterms:created>
  <dcterms:modified xsi:type="dcterms:W3CDTF">2019-10-17T12:47:58Z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(3)6kvDSYz8SxodtnPIkq/cJyAacWHK9HUWzH6Zhaphd2FeCSIo45gRaVJLLgVdITyeul3aad3G
vK/E85UEyvwugGXno3jlGk0Rh4gaPtOgik5m96ZAGETzqQD2seU9RRpxKwdoJVev7JIif7nV
oX5JfFlq4PxW0voKI3pG/NFwp7igut1Eg399H+CIsa2QdrO5X/YaVnpwRh+j0ojvPI1vwrRS
Zdh1Mf+v8PWMDZ1DJ1</vt:lpwstr>
  </property>
  <property fmtid="{D5CDD505-2E9C-101B-9397-08002B2CF9AE}" pid="3" name="_2015_ms_pID_7253431">
    <vt:lpwstr>zebDZTicpm8Drqdkjpqvc+afrvMs9anVOj5Q3N9tp5r39vKAmlcMXg
hi5H02EPmjYW0/uPtripL7e98VzRr+xMuNlEns40ZC2ITqKJlotCxyA0wEfYrgwRpHr32gd4
m+vEN/LDdSeY9MSeZmqbqpP0vqMW3gDazs+avR+5servxRIXizAyXkYoy+zySPuu46xAG9bs
6+q1l0FagQqw2N1VFFvGIoTkBCLNB5Q6oeK8</vt:lpwstr>
  </property>
  <property fmtid="{D5CDD505-2E9C-101B-9397-08002B2CF9AE}" pid="4" name="_2015_ms_pID_7253432">
    <vt:lpwstr>yhEeOVszVW2YbKAqbuIgzsSBDx/in2m4Tg8I
UPMhDjp2uLuo2uCPAVgwZTyxYMIpnMjt84sN+aoMCtGqPK5iAeA=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