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63" r:id="rId3"/>
    <p:sldId id="264" r:id="rId4"/>
    <p:sldId id="265" r:id="rId5"/>
    <p:sldId id="266" r:id="rId6"/>
    <p:sldId id="267" r:id="rId7"/>
    <p:sldId id="273" r:id="rId8"/>
    <p:sldId id="271" r:id="rId9"/>
    <p:sldId id="272" r:id="rId10"/>
    <p:sldId id="275" r:id="rId11"/>
    <p:sldId id="268" r:id="rId12"/>
    <p:sldId id="270" r:id="rId13"/>
    <p:sldId id="274" r:id="rId14"/>
    <p:sldId id="27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494" autoAdjust="0"/>
  </p:normalViewPr>
  <p:slideViewPr>
    <p:cSldViewPr>
      <p:cViewPr varScale="1">
        <p:scale>
          <a:sx n="82" d="100"/>
          <a:sy n="82" d="100"/>
        </p:scale>
        <p:origin x="14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80043-67E6-409D-8A58-69BB9019E53A}" type="datetimeFigureOut">
              <a:rPr lang="zh-CN" altLang="en-US" smtClean="0"/>
              <a:pPr/>
              <a:t>2019-10-17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8A4ACE-87AB-4BCF-B2C9-B9F4846237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28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17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162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798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701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149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983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752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2019-10-17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2019-10-17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 smtClean="0"/>
              <a:t>3GPP TSG-RAN WG4 Meeting  #</a:t>
            </a:r>
            <a:r>
              <a:rPr lang="en-US" altLang="zh-CN" b="1" dirty="0" smtClean="0"/>
              <a:t>92Bis</a:t>
            </a:r>
            <a:r>
              <a:rPr lang="en-GB" altLang="zh-CN" b="1" dirty="0" smtClean="0"/>
              <a:t>	                                                      R4-1912727</a:t>
            </a:r>
            <a:endParaRPr lang="en-US" altLang="zh-CN" b="1" dirty="0" smtClean="0"/>
          </a:p>
          <a:p>
            <a:r>
              <a:rPr lang="x-none" altLang="zh-CN" b="1" dirty="0"/>
              <a:t>Chongqing, China, 14th – 18th Oct, 2019</a:t>
            </a:r>
            <a:endParaRPr lang="zh-CN" altLang="zh-CN" dirty="0"/>
          </a:p>
          <a:p>
            <a:pPr hangingPunct="0"/>
            <a:r>
              <a:rPr lang="en-GB" altLang="zh-CN" b="1" dirty="0" smtClean="0"/>
              <a:t>Agenda Item: 8.17.2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UE </a:t>
            </a:r>
            <a:r>
              <a:rPr lang="en-US" altLang="zh-CN" sz="4800" noProof="0" dirty="0" smtClean="0">
                <a:latin typeface="+mj-lt"/>
                <a:ea typeface="+mj-ea"/>
                <a:cs typeface="+mj-cs"/>
              </a:rPr>
              <a:t>demodulation 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For all the channel models in this way forward, FFS on the MCS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Option 1: MCS4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Option 2: MCS13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Option 3: MCS17</a:t>
            </a:r>
          </a:p>
          <a:p>
            <a:pPr lvl="1"/>
            <a:r>
              <a:rPr lang="en-GB" altLang="zh-CN" dirty="0" smtClean="0">
                <a:latin typeface="Calibri" panose="020F0502020204030204" pitchFamily="34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Other MCS are not precluded</a:t>
            </a:r>
          </a:p>
          <a:p>
            <a:pPr lvl="1"/>
            <a:r>
              <a:rPr lang="en-US" altLang="zh-CN" dirty="0" smtClean="0"/>
              <a:t>MCS should be decided based on whether the maximum throughput can be achieved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Updated simulation assumption for HST-SFN </a:t>
            </a:r>
            <a:endParaRPr lang="zh-CN" altLang="en-US" sz="28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22344"/>
              </p:ext>
            </p:extLst>
          </p:nvPr>
        </p:nvGraphicFramePr>
        <p:xfrm>
          <a:off x="611560" y="1196752"/>
          <a:ext cx="8131296" cy="4658170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="" xmlns:a16="http://schemas.microsoft.com/office/drawing/2014/main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="" xmlns:a16="http://schemas.microsoft.com/office/drawing/2014/main" val="119297559"/>
                    </a:ext>
                  </a:extLst>
                </a:gridCol>
                <a:gridCol w="2107763"/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2×4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48209073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S: 6D 4G 4U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4;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13;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HST-SFN</a:t>
                      </a:r>
                      <a:endParaRPr lang="en-US" altLang="ja-JP" sz="16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6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Ds=700m, </a:t>
                      </a:r>
                      <a:r>
                        <a:rPr lang="en-GB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=150m</a:t>
                      </a:r>
                      <a:endParaRPr lang="zh-CN" altLang="zh-CN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= 2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6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6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1: 875Hz</a:t>
                      </a:r>
                    </a:p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2: 712Hz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1: 1667Hz </a:t>
                      </a:r>
                    </a:p>
                    <a:p>
                      <a:pPr marL="171450" lvl="0" indent="-17145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2: 1500Hz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1560" y="6093296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Note: The other parameters are same as Rel-15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3992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5785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Updated simulation assumption for HST-single tap</a:t>
            </a:r>
            <a:endParaRPr lang="zh-CN" altLang="en-US" sz="20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302442"/>
              </p:ext>
            </p:extLst>
          </p:nvPr>
        </p:nvGraphicFramePr>
        <p:xfrm>
          <a:off x="204651" y="849792"/>
          <a:ext cx="8131296" cy="5423996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="" xmlns:a16="http://schemas.microsoft.com/office/drawing/2014/main" val="3857802106"/>
                    </a:ext>
                  </a:extLst>
                </a:gridCol>
                <a:gridCol w="2581093">
                  <a:extLst>
                    <a:ext uri="{9D8B030D-6E8A-4147-A177-3AD203B41FA5}">
                      <a16:colId xmlns="" xmlns:a16="http://schemas.microsoft.com/office/drawing/2014/main" val="119297559"/>
                    </a:ext>
                  </a:extLst>
                </a:gridCol>
                <a:gridCol w="1891739"/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</a:t>
                      </a:r>
                      <a:r>
                        <a:rPr lang="en-US" altLang="zh-CN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2×4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4820907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4;</a:t>
                      </a:r>
                      <a:r>
                        <a:rPr lang="en-GB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13;</a:t>
                      </a:r>
                      <a:r>
                        <a:rPr lang="en-GB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4702665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S: 6D 4G 4U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HST-single tap</a:t>
                      </a:r>
                      <a:endParaRPr lang="en-US" altLang="ja-JP" sz="18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 pattern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8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Ds= 300m, </a:t>
                      </a:r>
                      <a:r>
                        <a:rPr lang="en-GB" altLang="zh-CN" sz="1800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=2m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Rank = 1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8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8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85903327"/>
                  </a:ext>
                </a:extLst>
              </a:tr>
              <a:tr h="72284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lvl="1" indent="-171450" algn="l" defTabSz="914400" rtl="0" eaLnBrk="1" latinLnBrk="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1: 1250Hz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 marL="628650" lvl="1" indent="-171450" algn="l" defTabSz="914400" rtl="0" eaLnBrk="1" latinLnBrk="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2: 972Hz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1667Hz 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89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1472" y="6357958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Note: The other parameters are same as Rel-15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8056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Simulation </a:t>
            </a:r>
            <a:r>
              <a:rPr lang="en-US" altLang="zh-CN" sz="2400" dirty="0"/>
              <a:t>assumption for </a:t>
            </a:r>
            <a:r>
              <a:rPr lang="en-US" altLang="zh-CN" sz="2400" dirty="0" smtClean="0"/>
              <a:t>multi-path </a:t>
            </a:r>
            <a:r>
              <a:rPr lang="en-US" altLang="zh-CN" sz="2400" dirty="0"/>
              <a:t>fading channel</a:t>
            </a:r>
            <a:endParaRPr lang="zh-CN" altLang="en-US" sz="24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165464"/>
              </p:ext>
            </p:extLst>
          </p:nvPr>
        </p:nvGraphicFramePr>
        <p:xfrm>
          <a:off x="611560" y="1196752"/>
          <a:ext cx="8131296" cy="4204190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="" xmlns:a16="http://schemas.microsoft.com/office/drawing/2014/main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="" xmlns:a16="http://schemas.microsoft.com/office/drawing/2014/main" val="119297559"/>
                    </a:ext>
                  </a:extLst>
                </a:gridCol>
                <a:gridCol w="2107763"/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×2;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2×4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 1: DMRS 1+1+1</a:t>
                      </a:r>
                    </a:p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 2: DMRS 1+1+1+1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448209073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S: 6D 4G 4U</a:t>
                      </a:r>
                      <a:endParaRPr lang="en-US" altLang="zh-CN" sz="16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4;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13;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x-none" altLang="zh-CN" sz="1600" dirty="0" smtClean="0">
                          <a:solidFill>
                            <a:schemeClr val="tx1"/>
                          </a:solidFill>
                        </a:rPr>
                        <a:t>TDL-C 300ns </a:t>
                      </a:r>
                      <a:endParaRPr lang="en-US" altLang="ja-JP" sz="16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</a:t>
                      </a:r>
                      <a:r>
                        <a:rPr lang="en-GB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r>
                        <a:rPr lang="en-US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= 1 and 2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6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6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600Hz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ja-JP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1200Hz</a:t>
                      </a:r>
                      <a:endParaRPr lang="ja-JP" altLang="zh-CN" sz="16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5661248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Note: The other parameters are same as Rel-15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Annex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1324743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zh-CN" sz="2400" dirty="0" smtClean="0"/>
              <a:t>Candidate transmission scheme to be further studied</a:t>
            </a:r>
          </a:p>
          <a:p>
            <a:pPr lvl="1"/>
            <a:r>
              <a:rPr lang="en-US" altLang="zh-CN" sz="2400" dirty="0" smtClean="0"/>
              <a:t>Transmission </a:t>
            </a:r>
            <a:r>
              <a:rPr lang="en-US" altLang="zh-CN" sz="2400" dirty="0"/>
              <a:t>scheme </a:t>
            </a:r>
            <a:r>
              <a:rPr lang="en-US" altLang="zh-CN" sz="2400" dirty="0" smtClean="0"/>
              <a:t>1 - </a:t>
            </a:r>
            <a:r>
              <a:rPr lang="en-GB" altLang="zh-CN" sz="2400" dirty="0" smtClean="0"/>
              <a:t>DPS</a:t>
            </a:r>
            <a:r>
              <a:rPr lang="en-GB" altLang="zh-CN" sz="2400" dirty="0"/>
              <a:t>:</a:t>
            </a:r>
            <a:r>
              <a:rPr lang="en-US" altLang="zh-CN" sz="2400" dirty="0"/>
              <a:t> PDSCH is only transmitted from one TRP at one </a:t>
            </a:r>
            <a:r>
              <a:rPr lang="en-US" altLang="zh-CN" sz="2400" dirty="0" smtClean="0"/>
              <a:t>time </a:t>
            </a:r>
            <a:r>
              <a:rPr lang="en-GB" altLang="zh-CN" sz="2400" dirty="0" smtClean="0"/>
              <a:t>(detail </a:t>
            </a:r>
            <a:r>
              <a:rPr lang="en-GB" altLang="zh-CN" sz="2400" dirty="0"/>
              <a:t>can be found in </a:t>
            </a:r>
            <a:r>
              <a:rPr lang="en-GB" altLang="zh-CN" sz="2400" dirty="0" smtClean="0"/>
              <a:t>R4-1911091, </a:t>
            </a:r>
            <a:r>
              <a:rPr lang="en-GB" altLang="zh-CN" sz="2400" dirty="0"/>
              <a:t>R4-1911003</a:t>
            </a:r>
            <a:r>
              <a:rPr lang="en-GB" altLang="zh-CN" sz="2400" dirty="0" smtClean="0"/>
              <a:t>)</a:t>
            </a:r>
            <a:endParaRPr lang="zh-CN" altLang="zh-CN" sz="2400" dirty="0"/>
          </a:p>
          <a:p>
            <a:pPr lvl="1"/>
            <a:endParaRPr lang="zh-CN" altLang="zh-CN" sz="2400" dirty="0"/>
          </a:p>
          <a:p>
            <a:endParaRPr lang="en-US" altLang="zh-CN" sz="2400" dirty="0" smtClean="0"/>
          </a:p>
          <a:p>
            <a:endParaRPr lang="zh-CN" altLang="en-US" sz="2400" dirty="0"/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323528" y="3529608"/>
            <a:ext cx="8229600" cy="11087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zh-CN" sz="2400" dirty="0" smtClean="0"/>
              <a:t>Transmission scheme 2 - PDSCH </a:t>
            </a:r>
            <a:r>
              <a:rPr lang="en-US" altLang="zh-CN" sz="2400" dirty="0"/>
              <a:t>is jointly transmitted from two or more adjacent TRPs scheduled by multi-DCI</a:t>
            </a:r>
            <a:r>
              <a:rPr lang="en-GB" altLang="zh-CN" sz="2400" dirty="0" smtClean="0"/>
              <a:t>(detail can be found in R4-1911091)</a:t>
            </a:r>
            <a:endParaRPr lang="zh-CN" altLang="zh-CN" sz="2400" dirty="0" smtClean="0"/>
          </a:p>
          <a:p>
            <a:pPr marL="457200" lvl="1" indent="0">
              <a:buNone/>
            </a:pPr>
            <a:endParaRPr lang="zh-CN" altLang="zh-CN" sz="2400" dirty="0" smtClean="0"/>
          </a:p>
          <a:p>
            <a:endParaRPr lang="en-US" altLang="zh-CN" sz="2400" dirty="0" smtClean="0"/>
          </a:p>
          <a:p>
            <a:endParaRPr lang="zh-CN" altLang="en-US" sz="240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2915816" y="530120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内容占位符 2"/>
          <p:cNvSpPr txBox="1">
            <a:spLocks/>
          </p:cNvSpPr>
          <p:nvPr/>
        </p:nvSpPr>
        <p:spPr>
          <a:xfrm>
            <a:off x="323528" y="4897760"/>
            <a:ext cx="8229600" cy="1540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zh-CN" sz="2400" dirty="0" smtClean="0"/>
              <a:t>Transmission scheme 3 - </a:t>
            </a:r>
            <a:r>
              <a:rPr lang="en-GB" altLang="zh-CN" sz="2400" dirty="0"/>
              <a:t>Joint transmission + Distributed reference signal </a:t>
            </a:r>
            <a:r>
              <a:rPr lang="en-GB" altLang="zh-CN" sz="2400" dirty="0" smtClean="0"/>
              <a:t>(detail can be found in R4-1911003)</a:t>
            </a:r>
          </a:p>
          <a:p>
            <a:pPr lvl="2"/>
            <a:r>
              <a:rPr lang="en-GB" altLang="zh-CN" dirty="0"/>
              <a:t>joint transmission + Distributed TRS</a:t>
            </a:r>
          </a:p>
          <a:p>
            <a:pPr lvl="2"/>
            <a:r>
              <a:rPr lang="en-GB" altLang="zh-CN" dirty="0"/>
              <a:t>joint transmission + Distributed DMRS</a:t>
            </a:r>
          </a:p>
          <a:p>
            <a:pPr lvl="1"/>
            <a:endParaRPr lang="zh-CN" altLang="zh-CN" sz="2400" dirty="0" smtClean="0"/>
          </a:p>
          <a:p>
            <a:endParaRPr lang="en-US" altLang="zh-CN" sz="2400" dirty="0" smtClean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44177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2304256"/>
          </a:xfrm>
        </p:spPr>
        <p:txBody>
          <a:bodyPr>
            <a:noAutofit/>
          </a:bodyPr>
          <a:lstStyle/>
          <a:p>
            <a:r>
              <a:rPr lang="en-GB" altLang="zh-CN" sz="2800" dirty="0"/>
              <a:t>SCS and channel </a:t>
            </a:r>
            <a:r>
              <a:rPr lang="en-GB" altLang="zh-CN" sz="2800" dirty="0" smtClean="0"/>
              <a:t>bandwidth</a:t>
            </a:r>
            <a:endParaRPr lang="en-US" altLang="zh-CN" sz="2800" dirty="0" smtClean="0"/>
          </a:p>
          <a:p>
            <a:pPr lvl="1" hangingPunct="0"/>
            <a:r>
              <a:rPr lang="en-GB" altLang="zh-CN" dirty="0" smtClean="0"/>
              <a:t>FDD</a:t>
            </a:r>
            <a:r>
              <a:rPr lang="en-GB" altLang="zh-CN" dirty="0"/>
              <a:t>: 10 MHz, SCS 15 kHz</a:t>
            </a:r>
            <a:endParaRPr lang="zh-CN" altLang="zh-CN" dirty="0"/>
          </a:p>
          <a:p>
            <a:pPr lvl="1" hangingPunct="0"/>
            <a:r>
              <a:rPr lang="en-GB" altLang="zh-CN" dirty="0"/>
              <a:t>TDD: 40 MHz, SCS 30 kHz </a:t>
            </a:r>
            <a:endParaRPr lang="zh-CN" altLang="zh-CN" dirty="0"/>
          </a:p>
          <a:p>
            <a:pPr marL="457200" lvl="1" indent="0">
              <a:buNone/>
            </a:pPr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92088"/>
            <a:ext cx="8229600" cy="5661248"/>
          </a:xfrm>
        </p:spPr>
        <p:txBody>
          <a:bodyPr>
            <a:noAutofit/>
          </a:bodyPr>
          <a:lstStyle/>
          <a:p>
            <a:r>
              <a:rPr lang="en-GB" altLang="zh-CN" sz="1800" dirty="0"/>
              <a:t>Maximum Doppler </a:t>
            </a:r>
            <a:r>
              <a:rPr lang="en-GB" altLang="zh-CN" sz="1800" dirty="0" smtClean="0"/>
              <a:t>for 500km/h</a:t>
            </a:r>
          </a:p>
          <a:p>
            <a:pPr lvl="1" hangingPunct="0"/>
            <a:r>
              <a:rPr lang="en-US" altLang="zh-CN" sz="1800" dirty="0"/>
              <a:t>For TDD 30KHz</a:t>
            </a:r>
            <a:endParaRPr lang="zh-CN" altLang="zh-CN" sz="1800" dirty="0"/>
          </a:p>
          <a:p>
            <a:pPr lvl="2" hangingPunct="0"/>
            <a:r>
              <a:rPr lang="en-US" altLang="zh-CN" sz="1800" dirty="0"/>
              <a:t>For HST single tap, maximum Doppler </a:t>
            </a:r>
            <a:r>
              <a:rPr lang="en-US" altLang="zh-CN" sz="1800" dirty="0" smtClean="0"/>
              <a:t>is 1667Hz </a:t>
            </a:r>
            <a:endParaRPr lang="zh-CN" altLang="zh-CN" sz="1800" dirty="0"/>
          </a:p>
          <a:p>
            <a:pPr lvl="2" hangingPunct="0"/>
            <a:r>
              <a:rPr lang="en-US" altLang="zh-CN" sz="1800" dirty="0"/>
              <a:t>For HST-SFN, maximum Doppler is </a:t>
            </a:r>
            <a:endParaRPr lang="en-US" altLang="zh-CN" sz="1800" dirty="0" smtClean="0"/>
          </a:p>
          <a:p>
            <a:pPr lvl="3" hangingPunct="0"/>
            <a:r>
              <a:rPr lang="en-US" altLang="zh-CN" sz="1800" dirty="0"/>
              <a:t>Option 1: 1500Hz  </a:t>
            </a:r>
          </a:p>
          <a:p>
            <a:pPr lvl="3" hangingPunct="0"/>
            <a:r>
              <a:rPr lang="en-US" altLang="zh-CN" sz="1800" dirty="0"/>
              <a:t>Option 2: </a:t>
            </a:r>
            <a:r>
              <a:rPr lang="en-US" altLang="zh-CN" sz="1800" dirty="0" smtClean="0"/>
              <a:t>1667Hz</a:t>
            </a:r>
          </a:p>
          <a:p>
            <a:pPr lvl="3" hangingPunct="0"/>
            <a:r>
              <a:rPr lang="en-US" altLang="zh-CN" sz="1800" dirty="0" smtClean="0"/>
              <a:t>Other values between option 1 and option 2 are not precluded</a:t>
            </a:r>
            <a:endParaRPr lang="en-US" altLang="zh-CN" sz="1800" dirty="0"/>
          </a:p>
          <a:p>
            <a:pPr lvl="1" hangingPunct="0"/>
            <a:r>
              <a:rPr lang="en-US" altLang="zh-CN" sz="1800" dirty="0" smtClean="0"/>
              <a:t>For </a:t>
            </a:r>
            <a:r>
              <a:rPr lang="en-US" altLang="zh-CN" sz="1800" dirty="0"/>
              <a:t>FDD </a:t>
            </a:r>
            <a:r>
              <a:rPr lang="en-US" altLang="zh-CN" sz="1800" dirty="0" smtClean="0"/>
              <a:t>15KHz</a:t>
            </a:r>
            <a:endParaRPr lang="zh-CN" altLang="zh-CN" sz="1800" dirty="0" smtClean="0"/>
          </a:p>
          <a:p>
            <a:pPr lvl="2" hangingPunct="0"/>
            <a:r>
              <a:rPr lang="en-US" altLang="zh-CN" sz="1800" dirty="0" smtClean="0"/>
              <a:t>Single tap </a:t>
            </a:r>
            <a:r>
              <a:rPr lang="en-US" altLang="zh-CN" sz="1800" dirty="0"/>
              <a:t>HST, maximum Doppler is </a:t>
            </a:r>
            <a:endParaRPr lang="zh-CN" altLang="zh-CN" sz="1800" dirty="0" smtClean="0"/>
          </a:p>
          <a:p>
            <a:pPr lvl="3" hangingPunct="0"/>
            <a:r>
              <a:rPr lang="en-US" altLang="zh-CN" sz="1800" dirty="0" smtClean="0"/>
              <a:t>Option 1: 1250Hz </a:t>
            </a:r>
          </a:p>
          <a:p>
            <a:pPr lvl="3" hangingPunct="0"/>
            <a:r>
              <a:rPr lang="en-US" altLang="zh-CN" sz="1800" dirty="0" smtClean="0"/>
              <a:t>Option 2: 972Hz</a:t>
            </a:r>
            <a:endParaRPr lang="zh-CN" altLang="zh-CN" sz="1800" dirty="0"/>
          </a:p>
          <a:p>
            <a:pPr lvl="2" hangingPunct="0"/>
            <a:r>
              <a:rPr lang="en-US" altLang="zh-CN" sz="1800" dirty="0"/>
              <a:t>HST-SFN, maximum Doppler is </a:t>
            </a:r>
            <a:endParaRPr lang="en-US" altLang="zh-CN" sz="1800" dirty="0" smtClean="0"/>
          </a:p>
          <a:p>
            <a:pPr lvl="3" hangingPunct="0"/>
            <a:r>
              <a:rPr lang="en-US" altLang="zh-CN" sz="1800" dirty="0"/>
              <a:t>Option 1: 712Hz</a:t>
            </a:r>
          </a:p>
          <a:p>
            <a:pPr lvl="3" hangingPunct="0"/>
            <a:r>
              <a:rPr lang="en-US" altLang="zh-CN" sz="1800" dirty="0"/>
              <a:t>Option 2: </a:t>
            </a:r>
            <a:r>
              <a:rPr lang="en-US" altLang="zh-CN" sz="1800" dirty="0" smtClean="0"/>
              <a:t>875Hz</a:t>
            </a:r>
          </a:p>
          <a:p>
            <a:pPr lvl="3" hangingPunct="0"/>
            <a:r>
              <a:rPr lang="en-US" altLang="zh-CN" sz="1800" dirty="0" smtClean="0"/>
              <a:t>Other values between option 1 and option 2 are not precluded</a:t>
            </a:r>
          </a:p>
          <a:p>
            <a:pPr lvl="1" hangingPunct="0"/>
            <a:r>
              <a:rPr lang="en-US" altLang="zh-CN" sz="1800" dirty="0" smtClean="0"/>
              <a:t>If requirements for 350km/h are introduced, smaller Doppler frequency value can be considered</a:t>
            </a:r>
          </a:p>
          <a:p>
            <a:pPr marL="457200" lvl="1" indent="0">
              <a:buNone/>
            </a:pPr>
            <a:endParaRPr lang="en-US" altLang="zh-CN" sz="1800" dirty="0" smtClean="0"/>
          </a:p>
          <a:p>
            <a:pPr lvl="2">
              <a:buNone/>
            </a:pPr>
            <a:endParaRPr lang="en-US" altLang="zh-CN" sz="1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3220081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383290"/>
            <a:ext cx="8867328" cy="547471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For </a:t>
            </a:r>
            <a:r>
              <a:rPr lang="x-none" altLang="zh-CN" sz="2400" dirty="0"/>
              <a:t>multi-path fading </a:t>
            </a:r>
            <a:r>
              <a:rPr lang="x-none" altLang="zh-CN" sz="2400" dirty="0" smtClean="0"/>
              <a:t>channel</a:t>
            </a:r>
            <a:r>
              <a:rPr lang="en-US" altLang="zh-CN" sz="2400" dirty="0" smtClean="0"/>
              <a:t>, further study is needed</a:t>
            </a:r>
          </a:p>
          <a:p>
            <a:r>
              <a:rPr lang="en-GB" altLang="zh-CN" sz="2400" dirty="0" smtClean="0"/>
              <a:t>Whether </a:t>
            </a:r>
            <a:r>
              <a:rPr lang="en-GB" altLang="zh-CN" sz="2400" dirty="0"/>
              <a:t>to define fading channel requirements will be based on </a:t>
            </a:r>
            <a:r>
              <a:rPr lang="en-GB" altLang="zh-CN" sz="2400" dirty="0" smtClean="0"/>
              <a:t>simulation, analysis and deployment scenario</a:t>
            </a:r>
            <a:endParaRPr lang="en-US" altLang="zh-CN" sz="24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x-none" altLang="zh-CN" sz="2400" dirty="0"/>
              <a:t>Simulation assumption for multi-path fading channel:</a:t>
            </a:r>
            <a:endParaRPr lang="zh-CN" altLang="zh-CN" sz="2400" dirty="0"/>
          </a:p>
          <a:p>
            <a:pPr marL="742950" lvl="2" indent="-342900">
              <a:buFont typeface="Wingdings" panose="05000000000000000000" pitchFamily="2" charset="2"/>
              <a:buChar char="ü"/>
            </a:pPr>
            <a:r>
              <a:rPr lang="x-none" altLang="zh-CN" dirty="0"/>
              <a:t> [TDL-C </a:t>
            </a:r>
            <a:r>
              <a:rPr lang="x-none" altLang="zh-CN" dirty="0" smtClean="0"/>
              <a:t>300ns] </a:t>
            </a:r>
            <a:r>
              <a:rPr lang="x-none" altLang="zh-CN" dirty="0"/>
              <a:t>channel model with following Doppler </a:t>
            </a:r>
            <a:r>
              <a:rPr lang="x-none" altLang="zh-CN" dirty="0" smtClean="0"/>
              <a:t>frequency</a:t>
            </a:r>
            <a:endParaRPr lang="zh-CN" altLang="zh-CN" dirty="0"/>
          </a:p>
          <a:p>
            <a:pPr marL="1200150" lvl="3" indent="-342900">
              <a:buFont typeface="Wingdings" panose="05000000000000000000" pitchFamily="2" charset="2"/>
              <a:buChar char="Ø"/>
            </a:pPr>
            <a:r>
              <a:rPr lang="x-none" altLang="zh-CN" sz="2400" dirty="0"/>
              <a:t>FDD: </a:t>
            </a:r>
            <a:r>
              <a:rPr lang="x-none" altLang="zh-CN" sz="2400" dirty="0" smtClean="0"/>
              <a:t>[</a:t>
            </a:r>
            <a:r>
              <a:rPr lang="x-none" altLang="zh-CN" sz="2400" dirty="0"/>
              <a:t>600 Hz] Doppler frequency </a:t>
            </a:r>
            <a:r>
              <a:rPr lang="x-none" altLang="zh-CN" sz="2400" dirty="0" smtClean="0"/>
              <a:t>with </a:t>
            </a:r>
            <a:r>
              <a:rPr lang="x-none" altLang="zh-CN" sz="2400" dirty="0"/>
              <a:t>SCS = 15KHz </a:t>
            </a:r>
            <a:endParaRPr lang="zh-CN" altLang="zh-CN" sz="2400" dirty="0"/>
          </a:p>
          <a:p>
            <a:pPr marL="1200150" lvl="3" indent="-342900">
              <a:buFont typeface="Wingdings" panose="05000000000000000000" pitchFamily="2" charset="2"/>
              <a:buChar char="Ø"/>
            </a:pPr>
            <a:r>
              <a:rPr lang="x-none" altLang="zh-CN" sz="2400" dirty="0"/>
              <a:t>TDD: </a:t>
            </a:r>
            <a:r>
              <a:rPr lang="x-none" altLang="zh-CN" sz="2400" dirty="0" smtClean="0"/>
              <a:t>[</a:t>
            </a:r>
            <a:r>
              <a:rPr lang="x-none" altLang="zh-CN" sz="2400" dirty="0"/>
              <a:t>1200 Hz] Doppler frequency </a:t>
            </a:r>
            <a:r>
              <a:rPr lang="x-none" altLang="zh-CN" sz="2400" dirty="0" smtClean="0"/>
              <a:t>with </a:t>
            </a:r>
            <a:r>
              <a:rPr lang="x-none" altLang="zh-CN" sz="2400" dirty="0"/>
              <a:t>SCS = </a:t>
            </a:r>
            <a:r>
              <a:rPr lang="x-none" altLang="zh-CN" sz="2400" dirty="0" smtClean="0"/>
              <a:t>30KHz</a:t>
            </a:r>
            <a:endParaRPr lang="en-US" altLang="zh-CN" sz="2400" dirty="0" smtClean="0"/>
          </a:p>
          <a:p>
            <a:pPr marL="400050" lvl="1" indent="0" hangingPunct="0">
              <a:buNone/>
            </a:pPr>
            <a:endParaRPr lang="en-US" altLang="zh-CN" sz="2400" dirty="0" smtClean="0"/>
          </a:p>
          <a:p>
            <a:pPr marL="400050" lvl="1" indent="0" hangingPunct="0">
              <a:buNone/>
            </a:pPr>
            <a:r>
              <a:rPr lang="x-none" altLang="zh-CN" sz="2400" dirty="0" smtClean="0"/>
              <a:t>Note </a:t>
            </a:r>
            <a:r>
              <a:rPr lang="x-none" altLang="zh-CN" sz="2400" dirty="0"/>
              <a:t>1: further study on the </a:t>
            </a:r>
            <a:r>
              <a:rPr lang="en-US" altLang="zh-CN" sz="2400" dirty="0" smtClean="0"/>
              <a:t>introduction of </a:t>
            </a:r>
            <a:r>
              <a:rPr lang="x-none" altLang="zh-CN" sz="2400" dirty="0" smtClean="0"/>
              <a:t>applicability </a:t>
            </a:r>
            <a:r>
              <a:rPr lang="x-none" altLang="zh-CN" sz="2400" dirty="0"/>
              <a:t>rule</a:t>
            </a:r>
            <a:endParaRPr lang="zh-CN" altLang="zh-CN" sz="2400" dirty="0"/>
          </a:p>
          <a:p>
            <a:pPr marL="400050" lvl="1" indent="0" hangingPunct="0">
              <a:buNone/>
            </a:pPr>
            <a:r>
              <a:rPr lang="en-GB" altLang="zh-CN" sz="2400" dirty="0"/>
              <a:t>Note 2: </a:t>
            </a:r>
            <a:r>
              <a:rPr lang="en-GB" altLang="zh-CN" sz="2400" dirty="0" smtClean="0"/>
              <a:t>value of </a:t>
            </a:r>
            <a:r>
              <a:rPr lang="en-GB" altLang="zh-CN" sz="2400" dirty="0"/>
              <a:t>maximum Doppler frequency will be further discussed based on simulation and </a:t>
            </a:r>
            <a:r>
              <a:rPr lang="en-GB" altLang="zh-CN" sz="2400" dirty="0" smtClean="0"/>
              <a:t>analysis</a:t>
            </a:r>
          </a:p>
          <a:p>
            <a:pPr marL="457200" lvl="1" indent="0">
              <a:buNone/>
            </a:pPr>
            <a:endParaRPr lang="en-US" altLang="zh-CN" sz="2400" dirty="0" smtClean="0"/>
          </a:p>
          <a:p>
            <a:pPr lvl="2">
              <a:buNone/>
            </a:pPr>
            <a:endParaRPr lang="en-US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2845144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556792"/>
            <a:ext cx="8229600" cy="3600400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Channel model</a:t>
            </a:r>
          </a:p>
          <a:p>
            <a:pPr lvl="1"/>
            <a:r>
              <a:rPr lang="en-GB" altLang="zh-CN" dirty="0" smtClean="0"/>
              <a:t>For </a:t>
            </a:r>
            <a:r>
              <a:rPr lang="en-GB" altLang="zh-CN" dirty="0"/>
              <a:t>HST single tap</a:t>
            </a:r>
            <a:endParaRPr lang="zh-CN" altLang="zh-CN" dirty="0"/>
          </a:p>
          <a:p>
            <a:pPr lvl="2"/>
            <a:r>
              <a:rPr lang="en-US" altLang="zh-CN" sz="2800" dirty="0" smtClean="0"/>
              <a:t>Ds=300m, </a:t>
            </a:r>
            <a:r>
              <a:rPr lang="en-US" altLang="zh-CN" sz="2800" dirty="0" err="1"/>
              <a:t>Dmin</a:t>
            </a:r>
            <a:r>
              <a:rPr lang="en-US" altLang="zh-CN" sz="2800" dirty="0"/>
              <a:t>=2m </a:t>
            </a:r>
            <a:endParaRPr lang="zh-CN" altLang="zh-CN" sz="2800" dirty="0"/>
          </a:p>
          <a:p>
            <a:pPr lvl="1"/>
            <a:r>
              <a:rPr lang="en-GB" altLang="zh-CN" dirty="0" smtClean="0"/>
              <a:t>For HST-SFN, </a:t>
            </a:r>
            <a:r>
              <a:rPr lang="en-GB" altLang="zh-CN" dirty="0"/>
              <a:t>r</a:t>
            </a:r>
            <a:r>
              <a:rPr lang="en-GB" altLang="zh-CN" dirty="0" smtClean="0"/>
              <a:t>euse </a:t>
            </a:r>
            <a:r>
              <a:rPr lang="en-GB" altLang="zh-CN" dirty="0"/>
              <a:t>4-tap LTE HST-SFN bi-directional channel </a:t>
            </a:r>
            <a:r>
              <a:rPr lang="en-GB" altLang="zh-CN" dirty="0" smtClean="0"/>
              <a:t>model</a:t>
            </a:r>
          </a:p>
          <a:p>
            <a:pPr lvl="2"/>
            <a:r>
              <a:rPr lang="en-GB" altLang="zh-CN" sz="2800" dirty="0"/>
              <a:t>Ds=700m, </a:t>
            </a:r>
            <a:r>
              <a:rPr lang="en-GB" altLang="zh-CN" sz="2800" dirty="0" err="1"/>
              <a:t>Dmin</a:t>
            </a:r>
            <a:r>
              <a:rPr lang="en-GB" altLang="zh-CN" sz="2800" dirty="0"/>
              <a:t>=150m</a:t>
            </a:r>
            <a:endParaRPr lang="zh-CN" altLang="zh-CN" sz="2800" dirty="0"/>
          </a:p>
          <a:p>
            <a:pPr hangingPunct="0"/>
            <a:endParaRPr lang="zh-CN" altLang="zh-CN" sz="2800" dirty="0"/>
          </a:p>
          <a:p>
            <a:pPr marL="457200" lvl="1" indent="0">
              <a:buNone/>
            </a:pPr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754995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3155" y="1436908"/>
            <a:ext cx="8229600" cy="3504260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Transmission scheme</a:t>
            </a:r>
          </a:p>
          <a:p>
            <a:pPr lvl="1" hangingPunct="0"/>
            <a:r>
              <a:rPr lang="en-US" altLang="zh-CN" dirty="0" smtClean="0"/>
              <a:t>Study </a:t>
            </a:r>
            <a:r>
              <a:rPr lang="en-US" altLang="zh-CN" dirty="0"/>
              <a:t>the feasibility and performance benefits for </a:t>
            </a:r>
            <a:r>
              <a:rPr lang="en-US" altLang="zh-CN" dirty="0" smtClean="0"/>
              <a:t>DPS transmission</a:t>
            </a:r>
          </a:p>
          <a:p>
            <a:pPr lvl="2" hangingPunct="0"/>
            <a:r>
              <a:rPr lang="en-US" altLang="zh-CN" dirty="0" smtClean="0"/>
              <a:t>Feasibility study should include the complexity of test equipment implementation </a:t>
            </a:r>
          </a:p>
          <a:p>
            <a:pPr lvl="1" hangingPunct="0"/>
            <a:r>
              <a:rPr lang="en-US" altLang="zh-CN" dirty="0" smtClean="0"/>
              <a:t>Candidate transmission schemes to be studied are  in Annex.</a:t>
            </a:r>
          </a:p>
          <a:p>
            <a:pPr lvl="1" hangingPunct="0"/>
            <a:endParaRPr lang="en-US" altLang="zh-CN" dirty="0"/>
          </a:p>
          <a:p>
            <a:pPr lvl="1" hangingPunct="0"/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230848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altLang="zh-CN" dirty="0" smtClean="0"/>
              <a:t>Rank</a:t>
            </a:r>
          </a:p>
          <a:p>
            <a:pPr lvl="1" hangingPunct="0"/>
            <a:r>
              <a:rPr lang="en-GB" altLang="zh-CN" dirty="0" smtClean="0"/>
              <a:t>Rank 1 for HST single tap</a:t>
            </a:r>
            <a:endParaRPr lang="zh-CN" altLang="zh-CN" dirty="0" smtClean="0"/>
          </a:p>
          <a:p>
            <a:pPr lvl="1" hangingPunct="0"/>
            <a:r>
              <a:rPr lang="en-GB" altLang="zh-CN" dirty="0" smtClean="0"/>
              <a:t>Rank 2  for HST-SFN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41385" y="1844824"/>
            <a:ext cx="8229600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/>
              <a:t>PDCCH</a:t>
            </a:r>
          </a:p>
          <a:p>
            <a:pPr lvl="1" hangingPunct="0"/>
            <a:r>
              <a:rPr lang="en-GB" altLang="zh-CN" dirty="0" smtClean="0"/>
              <a:t>Do not introduce PDCCH demodulation requirements for fading channel, HST-SFN and HST single tap</a:t>
            </a:r>
            <a:endParaRPr lang="en-US" altLang="zh-CN" dirty="0" smtClean="0"/>
          </a:p>
          <a:p>
            <a:pPr lvl="2">
              <a:buFont typeface="Arial" pitchFamily="34" charset="0"/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960921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539552" y="1700808"/>
            <a:ext cx="8229600" cy="18803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/>
              <a:t>Signaling</a:t>
            </a:r>
          </a:p>
          <a:p>
            <a:pPr lvl="1" hangingPunct="0"/>
            <a:r>
              <a:rPr lang="x-none" altLang="zh-CN" dirty="0" smtClean="0"/>
              <a:t>Introduce UE capability and NW signalling for HST-SFN. </a:t>
            </a:r>
            <a:endParaRPr lang="en-US" altLang="zh-CN" dirty="0" smtClean="0"/>
          </a:p>
          <a:p>
            <a:pPr lvl="1" hangingPunct="0"/>
            <a:r>
              <a:rPr lang="x-none" altLang="zh-CN" dirty="0" smtClean="0"/>
              <a:t>FFS on HST single tap</a:t>
            </a:r>
            <a:endParaRPr lang="en-US" altLang="zh-CN" dirty="0" smtClean="0"/>
          </a:p>
          <a:p>
            <a:pPr marL="457200" lvl="1" indent="0" hangingPunct="0">
              <a:buNone/>
            </a:pPr>
            <a:endParaRPr lang="zh-CN" altLang="zh-CN" dirty="0" smtClean="0"/>
          </a:p>
          <a:p>
            <a:pPr marL="457200" lvl="1" indent="0">
              <a:buFont typeface="Arial" pitchFamily="34" charset="0"/>
              <a:buNone/>
            </a:pPr>
            <a:endParaRPr lang="en-US" altLang="zh-CN" dirty="0" smtClean="0"/>
          </a:p>
          <a:p>
            <a:pPr lvl="2">
              <a:buFont typeface="Arial" pitchFamily="34" charset="0"/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78339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</TotalTime>
  <Words>761</Words>
  <Application>Microsoft Office PowerPoint</Application>
  <PresentationFormat>全屏显示(4:3)</PresentationFormat>
  <Paragraphs>195</Paragraphs>
  <Slides>14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ＭＳ 明朝</vt:lpstr>
      <vt:lpstr>ＭＳ Ｐゴシック</vt:lpstr>
      <vt:lpstr>宋体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Agreements </vt:lpstr>
      <vt:lpstr>Agreements </vt:lpstr>
      <vt:lpstr>Agreements </vt:lpstr>
      <vt:lpstr>Agreements </vt:lpstr>
      <vt:lpstr>Agreements </vt:lpstr>
      <vt:lpstr>Agreement </vt:lpstr>
      <vt:lpstr>Agreements </vt:lpstr>
      <vt:lpstr>Agreements </vt:lpstr>
      <vt:lpstr>Agreement</vt:lpstr>
      <vt:lpstr>Updated simulation assumption for HST-SFN </vt:lpstr>
      <vt:lpstr>Updated simulation assumption for HST-single tap</vt:lpstr>
      <vt:lpstr>Simulation assumption for multi-path fading channel</vt:lpstr>
      <vt:lpstr>Annex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陈晶晶</cp:lastModifiedBy>
  <cp:revision>147</cp:revision>
  <dcterms:created xsi:type="dcterms:W3CDTF">2018-01-09T09:10:37Z</dcterms:created>
  <dcterms:modified xsi:type="dcterms:W3CDTF">2019-10-17T11:25:12Z</dcterms:modified>
</cp:coreProperties>
</file>