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3" r:id="rId3"/>
    <p:sldId id="264" r:id="rId4"/>
    <p:sldId id="265" r:id="rId5"/>
    <p:sldId id="266" r:id="rId6"/>
    <p:sldId id="26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4135310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848646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557508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50521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68995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275903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4103425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486999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669839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337361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88363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2093973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47528" y="1772817"/>
            <a:ext cx="8496944" cy="1944215"/>
          </a:xfrm>
        </p:spPr>
        <p:txBody>
          <a:bodyPr>
            <a:normAutofit/>
          </a:bodyPr>
          <a:lstStyle/>
          <a:p>
            <a:r>
              <a:rPr lang="en-US" altLang="zh-CN" dirty="0"/>
              <a:t>Way Forward on MR-DC RRM</a:t>
            </a:r>
            <a:endParaRPr lang="zh-CN" altLang="en-US" dirty="0"/>
          </a:p>
        </p:txBody>
      </p:sp>
      <p:sp>
        <p:nvSpPr>
          <p:cNvPr id="3" name="副标题 2"/>
          <p:cNvSpPr>
            <a:spLocks noGrp="1"/>
          </p:cNvSpPr>
          <p:nvPr>
            <p:ph type="subTitle" idx="1"/>
          </p:nvPr>
        </p:nvSpPr>
        <p:spPr>
          <a:xfrm>
            <a:off x="2895600" y="4293096"/>
            <a:ext cx="6400800" cy="1320552"/>
          </a:xfrm>
        </p:spPr>
        <p:txBody>
          <a:bodyPr/>
          <a:lstStyle/>
          <a:p>
            <a:r>
              <a:rPr lang="fi-FI" altLang="zh-CN" dirty="0"/>
              <a:t>Nokia, Nokia Shanghai Bell</a:t>
            </a:r>
            <a:endParaRPr lang="zh-CN" altLang="en-US" dirty="0"/>
          </a:p>
        </p:txBody>
      </p:sp>
      <p:sp>
        <p:nvSpPr>
          <p:cNvPr id="4" name="副标题 2"/>
          <p:cNvSpPr txBox="1">
            <a:spLocks/>
          </p:cNvSpPr>
          <p:nvPr/>
        </p:nvSpPr>
        <p:spPr>
          <a:xfrm>
            <a:off x="942679" y="260648"/>
            <a:ext cx="10275217" cy="936104"/>
          </a:xfrm>
          <a:prstGeom prst="rect">
            <a:avLst/>
          </a:prstGeom>
        </p:spPr>
        <p:txBody>
          <a:bodyPr vert="horz" lIns="91440" tIns="45720" rIns="91440" bIns="45720" rtlCol="0">
            <a:normAutofit fontScale="925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solidFill>
                  <a:prstClr val="black">
                    <a:tint val="75000"/>
                  </a:prstClr>
                </a:solidFill>
                <a:latin typeface="Calibri"/>
                <a:ea typeface="宋体" panose="02010600030101010101" pitchFamily="2" charset="-122"/>
              </a:rPr>
              <a:t>3GPP TSG-RAN WG4 Meeting #92bis	           				 R4-191271</a:t>
            </a:r>
            <a:r>
              <a:rPr lang="en-US" altLang="zh-CN" sz="2400" b="1" dirty="0">
                <a:solidFill>
                  <a:prstClr val="black">
                    <a:tint val="75000"/>
                  </a:prstClr>
                </a:solidFill>
                <a:latin typeface="Calibri"/>
                <a:ea typeface="宋体" panose="02010600030101010101" pitchFamily="2" charset="-122"/>
              </a:rPr>
              <a:t>7</a:t>
            </a:r>
            <a:endParaRPr lang="zh-CN" altLang="zh-CN" sz="2400" dirty="0">
              <a:solidFill>
                <a:prstClr val="black">
                  <a:tint val="75000"/>
                </a:prstClr>
              </a:solidFill>
              <a:latin typeface="Calibri"/>
              <a:ea typeface="宋体" panose="02010600030101010101" pitchFamily="2" charset="-122"/>
            </a:endParaRPr>
          </a:p>
          <a:p>
            <a:pPr algn="just"/>
            <a:r>
              <a:rPr lang="en-US" altLang="zh-CN" sz="2400" b="1" dirty="0">
                <a:solidFill>
                  <a:prstClr val="black">
                    <a:tint val="75000"/>
                  </a:prstClr>
                </a:solidFill>
                <a:latin typeface="Calibri"/>
                <a:ea typeface="宋体" panose="02010600030101010101" pitchFamily="2" charset="-122"/>
              </a:rPr>
              <a:t>Chongqing</a:t>
            </a:r>
            <a:r>
              <a:rPr lang="en-GB" altLang="zh-CN" sz="2400" b="1" dirty="0">
                <a:solidFill>
                  <a:prstClr val="black">
                    <a:tint val="75000"/>
                  </a:prstClr>
                </a:solidFill>
                <a:latin typeface="Calibri"/>
                <a:ea typeface="宋体" panose="02010600030101010101" pitchFamily="2" charset="-122"/>
              </a:rPr>
              <a:t>, </a:t>
            </a:r>
            <a:r>
              <a:rPr lang="en-US" altLang="zh-CN" sz="2400" b="1" dirty="0">
                <a:solidFill>
                  <a:prstClr val="black">
                    <a:tint val="75000"/>
                  </a:prstClr>
                </a:solidFill>
                <a:latin typeface="Calibri"/>
                <a:ea typeface="宋体" panose="02010600030101010101" pitchFamily="2" charset="-122"/>
              </a:rPr>
              <a:t>China</a:t>
            </a:r>
            <a:r>
              <a:rPr lang="en-GB" altLang="zh-CN" sz="2400" b="1" dirty="0">
                <a:solidFill>
                  <a:prstClr val="black">
                    <a:tint val="75000"/>
                  </a:prstClr>
                </a:solidFill>
                <a:latin typeface="Calibri"/>
                <a:ea typeface="宋体" panose="02010600030101010101" pitchFamily="2" charset="-122"/>
              </a:rPr>
              <a:t>, 14</a:t>
            </a:r>
            <a:r>
              <a:rPr lang="en-US" altLang="zh-CN" sz="2400" b="1" dirty="0">
                <a:solidFill>
                  <a:prstClr val="black">
                    <a:tint val="75000"/>
                  </a:prstClr>
                </a:solidFill>
                <a:latin typeface="Calibri"/>
                <a:ea typeface="宋体" panose="02010600030101010101" pitchFamily="2" charset="-122"/>
              </a:rPr>
              <a:t>-18</a:t>
            </a:r>
            <a:r>
              <a:rPr lang="en-GB" altLang="zh-CN" sz="2400" b="1" dirty="0">
                <a:solidFill>
                  <a:prstClr val="black">
                    <a:tint val="75000"/>
                  </a:prstClr>
                </a:solidFill>
                <a:latin typeface="Calibri"/>
                <a:ea typeface="宋体" panose="02010600030101010101" pitchFamily="2" charset="-122"/>
              </a:rPr>
              <a:t> </a:t>
            </a:r>
            <a:r>
              <a:rPr lang="en-US" altLang="zh-CN" sz="2400" b="1" dirty="0">
                <a:solidFill>
                  <a:prstClr val="black">
                    <a:tint val="75000"/>
                  </a:prstClr>
                </a:solidFill>
                <a:latin typeface="Calibri"/>
                <a:ea typeface="宋体" panose="02010600030101010101" pitchFamily="2" charset="-122"/>
              </a:rPr>
              <a:t>Oct</a:t>
            </a:r>
            <a:r>
              <a:rPr lang="en-GB" altLang="zh-CN" sz="2400" b="1" dirty="0">
                <a:solidFill>
                  <a:prstClr val="black">
                    <a:tint val="75000"/>
                  </a:prstClr>
                </a:solidFill>
                <a:latin typeface="Calibri"/>
                <a:ea typeface="宋体" panose="02010600030101010101" pitchFamily="2" charset="-122"/>
              </a:rPr>
              <a:t> 2019</a:t>
            </a:r>
            <a:endParaRPr lang="zh-CN" altLang="zh-CN" sz="2400" dirty="0">
              <a:solidFill>
                <a:prstClr val="black">
                  <a:tint val="75000"/>
                </a:prstClr>
              </a:solidFill>
              <a:latin typeface="Calibri"/>
              <a:ea typeface="宋体" panose="02010600030101010101" pitchFamily="2" charset="-122"/>
            </a:endParaRPr>
          </a:p>
          <a:p>
            <a:endParaRPr lang="zh-CN" altLang="en-US" dirty="0">
              <a:solidFill>
                <a:prstClr val="black">
                  <a:tint val="75000"/>
                </a:prstClr>
              </a:solidFill>
              <a:latin typeface="Calibri"/>
              <a:ea typeface="宋体" panose="02010600030101010101" pitchFamily="2" charset="-122"/>
            </a:endParaRPr>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14C5-6D63-416E-B22D-701BF20A89EE}"/>
              </a:ext>
            </a:extLst>
          </p:cNvPr>
          <p:cNvSpPr>
            <a:spLocks noGrp="1"/>
          </p:cNvSpPr>
          <p:nvPr>
            <p:ph type="title"/>
          </p:nvPr>
        </p:nvSpPr>
        <p:spPr>
          <a:xfrm>
            <a:off x="609600" y="274638"/>
            <a:ext cx="10972800" cy="696323"/>
          </a:xfrm>
        </p:spPr>
        <p:txBody>
          <a:bodyPr>
            <a:normAutofit fontScale="90000"/>
          </a:bodyPr>
          <a:lstStyle/>
          <a:p>
            <a:r>
              <a:rPr lang="en-US" altLang="zh-CN" dirty="0"/>
              <a:t>Background</a:t>
            </a:r>
            <a:endParaRPr lang="en-GB" dirty="0"/>
          </a:p>
        </p:txBody>
      </p:sp>
      <p:sp>
        <p:nvSpPr>
          <p:cNvPr id="3" name="Content Placeholder 2">
            <a:extLst>
              <a:ext uri="{FF2B5EF4-FFF2-40B4-BE49-F238E27FC236}">
                <a16:creationId xmlns:a16="http://schemas.microsoft.com/office/drawing/2014/main" id="{5A25FB2C-D1B2-4231-BF20-6350E2DAFFD8}"/>
              </a:ext>
            </a:extLst>
          </p:cNvPr>
          <p:cNvSpPr>
            <a:spLocks noGrp="1"/>
          </p:cNvSpPr>
          <p:nvPr>
            <p:ph idx="1"/>
          </p:nvPr>
        </p:nvSpPr>
        <p:spPr>
          <a:xfrm>
            <a:off x="609600" y="970961"/>
            <a:ext cx="10972800" cy="5155203"/>
          </a:xfrm>
        </p:spPr>
        <p:txBody>
          <a:bodyPr>
            <a:normAutofit/>
          </a:bodyPr>
          <a:lstStyle/>
          <a:p>
            <a:pPr hangingPunct="0"/>
            <a:r>
              <a:rPr lang="fi-FI" dirty="0"/>
              <a:t>For </a:t>
            </a:r>
            <a:r>
              <a:rPr lang="en-GB" dirty="0"/>
              <a:t>early Measurement reporting following was agreed:</a:t>
            </a:r>
          </a:p>
          <a:p>
            <a:pPr lvl="1"/>
            <a:r>
              <a:rPr lang="en-GB" dirty="0"/>
              <a:t>Requirements for early measurement reporting will be the same in Inactive mode and Idle mode using same principle as currently defined Inactive measurement requirements</a:t>
            </a:r>
            <a:r>
              <a:rPr lang="en-US" dirty="0"/>
              <a:t>.</a:t>
            </a:r>
            <a:endParaRPr lang="en-GB" dirty="0"/>
          </a:p>
        </p:txBody>
      </p:sp>
    </p:spTree>
    <p:extLst>
      <p:ext uri="{BB962C8B-B14F-4D97-AF65-F5344CB8AC3E}">
        <p14:creationId xmlns:p14="http://schemas.microsoft.com/office/powerpoint/2010/main" val="3606107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14C5-6D63-416E-B22D-701BF20A89EE}"/>
              </a:ext>
            </a:extLst>
          </p:cNvPr>
          <p:cNvSpPr>
            <a:spLocks noGrp="1"/>
          </p:cNvSpPr>
          <p:nvPr>
            <p:ph type="title"/>
          </p:nvPr>
        </p:nvSpPr>
        <p:spPr>
          <a:xfrm>
            <a:off x="609600" y="274638"/>
            <a:ext cx="10972800" cy="696323"/>
          </a:xfrm>
        </p:spPr>
        <p:txBody>
          <a:bodyPr>
            <a:normAutofit fontScale="90000"/>
          </a:bodyPr>
          <a:lstStyle/>
          <a:p>
            <a:r>
              <a:rPr lang="en-US" altLang="zh-CN" dirty="0"/>
              <a:t>Way Forward</a:t>
            </a:r>
            <a:endParaRPr lang="en-GB" dirty="0"/>
          </a:p>
        </p:txBody>
      </p:sp>
      <p:sp>
        <p:nvSpPr>
          <p:cNvPr id="3" name="Content Placeholder 2">
            <a:extLst>
              <a:ext uri="{FF2B5EF4-FFF2-40B4-BE49-F238E27FC236}">
                <a16:creationId xmlns:a16="http://schemas.microsoft.com/office/drawing/2014/main" id="{5A25FB2C-D1B2-4231-BF20-6350E2DAFFD8}"/>
              </a:ext>
            </a:extLst>
          </p:cNvPr>
          <p:cNvSpPr>
            <a:spLocks noGrp="1"/>
          </p:cNvSpPr>
          <p:nvPr>
            <p:ph idx="1"/>
          </p:nvPr>
        </p:nvSpPr>
        <p:spPr>
          <a:xfrm>
            <a:off x="609600" y="970961"/>
            <a:ext cx="10972800" cy="5155203"/>
          </a:xfrm>
        </p:spPr>
        <p:txBody>
          <a:bodyPr>
            <a:normAutofit fontScale="85000" lnSpcReduction="10000"/>
          </a:bodyPr>
          <a:lstStyle/>
          <a:p>
            <a:pPr hangingPunct="0"/>
            <a:r>
              <a:rPr lang="fi-FI" dirty="0"/>
              <a:t>For </a:t>
            </a:r>
            <a:r>
              <a:rPr lang="fi-FI" dirty="0" err="1"/>
              <a:t>Idle</a:t>
            </a:r>
            <a:r>
              <a:rPr lang="fi-FI" dirty="0"/>
              <a:t> </a:t>
            </a:r>
            <a:r>
              <a:rPr lang="fi-FI" dirty="0" err="1"/>
              <a:t>measurements</a:t>
            </a:r>
            <a:r>
              <a:rPr lang="fi-FI" dirty="0"/>
              <a:t> for </a:t>
            </a:r>
            <a:r>
              <a:rPr lang="en-GB" dirty="0"/>
              <a:t>early Measurement reporting companies are encouraged to provide input and views on following:</a:t>
            </a:r>
          </a:p>
          <a:p>
            <a:pPr lvl="1"/>
            <a:r>
              <a:rPr lang="en-GB" dirty="0"/>
              <a:t>For NR, </a:t>
            </a:r>
          </a:p>
          <a:p>
            <a:pPr lvl="2"/>
            <a:r>
              <a:rPr lang="en-GB" dirty="0"/>
              <a:t>Should RAN4 use the concept of UE idle mode measurement capability (total number of carrier) for defining requirements for early measurement reporting?</a:t>
            </a:r>
          </a:p>
          <a:p>
            <a:pPr lvl="2"/>
            <a:r>
              <a:rPr lang="en-GB" dirty="0"/>
              <a:t>Should RAN4 adopt the concept of overlapping and non-overlapping carriers for defining requirements for early measurement reporting</a:t>
            </a:r>
            <a:r>
              <a:rPr lang="en-US" dirty="0"/>
              <a:t>?</a:t>
            </a:r>
          </a:p>
          <a:p>
            <a:pPr lvl="1"/>
            <a:r>
              <a:rPr lang="en-US" dirty="0"/>
              <a:t>For NR, the number of carriers the UE should be able to report early measurements:</a:t>
            </a:r>
          </a:p>
          <a:p>
            <a:pPr lvl="2"/>
            <a:r>
              <a:rPr lang="en-US" dirty="0"/>
              <a:t>NR inter-frequency carriers</a:t>
            </a:r>
          </a:p>
          <a:p>
            <a:pPr lvl="1"/>
            <a:r>
              <a:rPr lang="en-US" dirty="0"/>
              <a:t>Use of measurement thresholds to decide when measurements for early reporting should be performed by the UE.</a:t>
            </a:r>
          </a:p>
          <a:p>
            <a:pPr lvl="1"/>
            <a:r>
              <a:rPr lang="en-GB" dirty="0"/>
              <a:t>Impact on mobility measurement performance from measurements for early reporting.</a:t>
            </a:r>
          </a:p>
        </p:txBody>
      </p:sp>
    </p:spTree>
    <p:extLst>
      <p:ext uri="{BB962C8B-B14F-4D97-AF65-F5344CB8AC3E}">
        <p14:creationId xmlns:p14="http://schemas.microsoft.com/office/powerpoint/2010/main" val="1163837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14C5-6D63-416E-B22D-701BF20A89EE}"/>
              </a:ext>
            </a:extLst>
          </p:cNvPr>
          <p:cNvSpPr>
            <a:spLocks noGrp="1"/>
          </p:cNvSpPr>
          <p:nvPr>
            <p:ph type="title"/>
          </p:nvPr>
        </p:nvSpPr>
        <p:spPr>
          <a:xfrm>
            <a:off x="609600" y="274638"/>
            <a:ext cx="10972800" cy="696323"/>
          </a:xfrm>
        </p:spPr>
        <p:txBody>
          <a:bodyPr>
            <a:normAutofit fontScale="90000"/>
          </a:bodyPr>
          <a:lstStyle/>
          <a:p>
            <a:r>
              <a:rPr lang="en-US" altLang="zh-CN" dirty="0"/>
              <a:t>Way Forward</a:t>
            </a:r>
            <a:endParaRPr lang="en-GB" dirty="0"/>
          </a:p>
        </p:txBody>
      </p:sp>
      <p:sp>
        <p:nvSpPr>
          <p:cNvPr id="3" name="Content Placeholder 2">
            <a:extLst>
              <a:ext uri="{FF2B5EF4-FFF2-40B4-BE49-F238E27FC236}">
                <a16:creationId xmlns:a16="http://schemas.microsoft.com/office/drawing/2014/main" id="{5A25FB2C-D1B2-4231-BF20-6350E2DAFFD8}"/>
              </a:ext>
            </a:extLst>
          </p:cNvPr>
          <p:cNvSpPr>
            <a:spLocks noGrp="1"/>
          </p:cNvSpPr>
          <p:nvPr>
            <p:ph idx="1"/>
          </p:nvPr>
        </p:nvSpPr>
        <p:spPr>
          <a:xfrm>
            <a:off x="609600" y="970961"/>
            <a:ext cx="10972800" cy="5155203"/>
          </a:xfrm>
        </p:spPr>
        <p:txBody>
          <a:bodyPr>
            <a:normAutofit/>
          </a:bodyPr>
          <a:lstStyle/>
          <a:p>
            <a:pPr hangingPunct="0"/>
            <a:r>
              <a:rPr lang="fi-FI" dirty="0"/>
              <a:t>For </a:t>
            </a:r>
            <a:r>
              <a:rPr lang="fi-FI" dirty="0" err="1"/>
              <a:t>Idle</a:t>
            </a:r>
            <a:r>
              <a:rPr lang="fi-FI" dirty="0"/>
              <a:t> </a:t>
            </a:r>
            <a:r>
              <a:rPr lang="fi-FI" dirty="0" err="1"/>
              <a:t>measurements</a:t>
            </a:r>
            <a:r>
              <a:rPr lang="fi-FI" dirty="0"/>
              <a:t> for </a:t>
            </a:r>
            <a:r>
              <a:rPr lang="fi-FI" dirty="0" err="1"/>
              <a:t>introducing</a:t>
            </a:r>
            <a:r>
              <a:rPr lang="fi-FI" dirty="0"/>
              <a:t> </a:t>
            </a:r>
            <a:r>
              <a:rPr lang="en-GB" dirty="0"/>
              <a:t>Inter-RAT early measurements in 36.133 companies are encouraged to provide input and views on following:</a:t>
            </a:r>
          </a:p>
          <a:p>
            <a:pPr lvl="1"/>
            <a:r>
              <a:rPr lang="en-GB" dirty="0"/>
              <a:t>For LTE, </a:t>
            </a:r>
          </a:p>
          <a:p>
            <a:pPr lvl="2"/>
            <a:r>
              <a:rPr lang="en-GB" dirty="0"/>
              <a:t>Principle of introducing NR inter-RAT measurements for early reporting in LTE.</a:t>
            </a:r>
          </a:p>
          <a:p>
            <a:pPr lvl="2"/>
            <a:r>
              <a:rPr lang="en-GB" dirty="0"/>
              <a:t>Number of NR carriers supported for early measurement reporting.</a:t>
            </a:r>
          </a:p>
          <a:p>
            <a:pPr lvl="2"/>
            <a:r>
              <a:rPr lang="en-GB" dirty="0"/>
              <a:t>Detected cell status upon transitioning from connected to:</a:t>
            </a:r>
          </a:p>
          <a:p>
            <a:pPr lvl="3"/>
            <a:r>
              <a:rPr lang="en-GB" dirty="0"/>
              <a:t>Idle mode, or </a:t>
            </a:r>
          </a:p>
          <a:p>
            <a:pPr lvl="3"/>
            <a:r>
              <a:rPr lang="en-GB" dirty="0"/>
              <a:t>inactive mode</a:t>
            </a:r>
          </a:p>
        </p:txBody>
      </p:sp>
    </p:spTree>
    <p:extLst>
      <p:ext uri="{BB962C8B-B14F-4D97-AF65-F5344CB8AC3E}">
        <p14:creationId xmlns:p14="http://schemas.microsoft.com/office/powerpoint/2010/main" val="1998235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14C5-6D63-416E-B22D-701BF20A89EE}"/>
              </a:ext>
            </a:extLst>
          </p:cNvPr>
          <p:cNvSpPr>
            <a:spLocks noGrp="1"/>
          </p:cNvSpPr>
          <p:nvPr>
            <p:ph type="title"/>
          </p:nvPr>
        </p:nvSpPr>
        <p:spPr>
          <a:xfrm>
            <a:off x="609600" y="274638"/>
            <a:ext cx="10972800" cy="696323"/>
          </a:xfrm>
        </p:spPr>
        <p:txBody>
          <a:bodyPr>
            <a:normAutofit fontScale="90000"/>
          </a:bodyPr>
          <a:lstStyle/>
          <a:p>
            <a:r>
              <a:rPr lang="en-US" altLang="zh-CN" dirty="0"/>
              <a:t>Way Forward</a:t>
            </a:r>
            <a:endParaRPr lang="en-GB" dirty="0"/>
          </a:p>
        </p:txBody>
      </p:sp>
      <p:sp>
        <p:nvSpPr>
          <p:cNvPr id="3" name="Content Placeholder 2">
            <a:extLst>
              <a:ext uri="{FF2B5EF4-FFF2-40B4-BE49-F238E27FC236}">
                <a16:creationId xmlns:a16="http://schemas.microsoft.com/office/drawing/2014/main" id="{5A25FB2C-D1B2-4231-BF20-6350E2DAFFD8}"/>
              </a:ext>
            </a:extLst>
          </p:cNvPr>
          <p:cNvSpPr>
            <a:spLocks noGrp="1"/>
          </p:cNvSpPr>
          <p:nvPr>
            <p:ph idx="1"/>
          </p:nvPr>
        </p:nvSpPr>
        <p:spPr>
          <a:xfrm>
            <a:off x="609600" y="970961"/>
            <a:ext cx="10972800" cy="5155203"/>
          </a:xfrm>
        </p:spPr>
        <p:txBody>
          <a:bodyPr>
            <a:normAutofit fontScale="92500" lnSpcReduction="10000"/>
          </a:bodyPr>
          <a:lstStyle/>
          <a:p>
            <a:pPr hangingPunct="0"/>
            <a:r>
              <a:rPr lang="fi-FI" sz="1600" dirty="0"/>
              <a:t>For </a:t>
            </a:r>
            <a:r>
              <a:rPr lang="fi-FI" sz="1600" dirty="0" err="1"/>
              <a:t>Idle</a:t>
            </a:r>
            <a:r>
              <a:rPr lang="fi-FI" sz="1600" dirty="0"/>
              <a:t> </a:t>
            </a:r>
            <a:r>
              <a:rPr lang="fi-FI" sz="1600" dirty="0" err="1"/>
              <a:t>measurements</a:t>
            </a:r>
            <a:r>
              <a:rPr lang="fi-FI" sz="1600" dirty="0"/>
              <a:t> for UE </a:t>
            </a:r>
            <a:r>
              <a:rPr lang="fi-FI" sz="1600" dirty="0" err="1"/>
              <a:t>behaviour</a:t>
            </a:r>
            <a:r>
              <a:rPr lang="fi-FI" sz="1600" dirty="0"/>
              <a:t>,</a:t>
            </a:r>
            <a:r>
              <a:rPr lang="en-GB" sz="1600" dirty="0"/>
              <a:t> companies are encouraged to provide input and views on following, based on RAN2 outcome:</a:t>
            </a:r>
          </a:p>
          <a:p>
            <a:pPr lvl="1"/>
            <a:r>
              <a:rPr lang="en-GB" sz="1400" dirty="0"/>
              <a:t>For NR, </a:t>
            </a:r>
          </a:p>
          <a:p>
            <a:pPr lvl="2"/>
            <a:r>
              <a:rPr lang="en-GB" sz="1200" dirty="0"/>
              <a:t>At cell change, while the T331 timer is running, what is UE behaviour regarding measurements configured for EMR when:</a:t>
            </a:r>
          </a:p>
          <a:p>
            <a:pPr lvl="3"/>
            <a:r>
              <a:rPr lang="en-GB" sz="1100" dirty="0"/>
              <a:t>One cell change occur</a:t>
            </a:r>
          </a:p>
          <a:p>
            <a:pPr lvl="3"/>
            <a:r>
              <a:rPr lang="en-GB" sz="1100" dirty="0"/>
              <a:t>More than one cell change occur</a:t>
            </a:r>
          </a:p>
          <a:p>
            <a:pPr lvl="2"/>
            <a:r>
              <a:rPr lang="en-GB" sz="1200" dirty="0"/>
              <a:t>At cell change, what is the UE behaviour related to reporting of EMR</a:t>
            </a:r>
          </a:p>
          <a:p>
            <a:pPr lvl="3"/>
            <a:r>
              <a:rPr lang="en-GB" sz="1100" dirty="0"/>
              <a:t>RAN4 needs to define UE behaviour and the applicable requirements for EMR when a cell change occurs while the timer T331 is running</a:t>
            </a:r>
          </a:p>
          <a:p>
            <a:pPr lvl="4"/>
            <a:r>
              <a:rPr lang="en-US" sz="1100" dirty="0"/>
              <a:t>Option1: UE always stops</a:t>
            </a:r>
          </a:p>
          <a:p>
            <a:pPr lvl="4"/>
            <a:r>
              <a:rPr lang="en-US" sz="1100" dirty="0"/>
              <a:t>Option 2: UE always continues</a:t>
            </a:r>
          </a:p>
          <a:p>
            <a:pPr lvl="4"/>
            <a:r>
              <a:rPr lang="en-US" sz="1100" dirty="0"/>
              <a:t>Option 3: UE is either stops/restarts or continues the early measurement, e.g., based on the T331 timer and the time point of the cell change relative to the timer, measurement type (inter-frequency, inter-RAT, or intra-frequency), and/or the type of the change or no change in the cell/carrier relation caused by the cell change</a:t>
            </a:r>
            <a:endParaRPr lang="sv-SE" sz="700" dirty="0"/>
          </a:p>
          <a:p>
            <a:pPr lvl="5"/>
            <a:r>
              <a:rPr lang="en-US" sz="1100" dirty="0"/>
              <a:t>For example, the UE could restart the measurement if the carrier relation or measurement type changes, say from overlapping carriers to non-overlapping carriers or from intra-frequency to inter-frequency, while the UE could continue if the carrier relation or measurement type do not change</a:t>
            </a:r>
          </a:p>
          <a:p>
            <a:pPr lvl="4"/>
            <a:r>
              <a:rPr lang="en-US" sz="1100" dirty="0"/>
              <a:t>If the stops the early measurements, will they be reported?</a:t>
            </a:r>
          </a:p>
          <a:p>
            <a:pPr lvl="5"/>
            <a:r>
              <a:rPr lang="en-US" sz="1100" dirty="0"/>
              <a:t>FFS: The stopped early measurement based on old samples (before the cell change) may still be reported to the network, at least when the remaining time to the expiry of the T331 timer is short or not sufficient for the new measurement (after the cell change)</a:t>
            </a:r>
          </a:p>
          <a:p>
            <a:pPr lvl="4"/>
            <a:r>
              <a:rPr lang="en-US" sz="1100" dirty="0"/>
              <a:t>If the UE continued, which requirement applies?</a:t>
            </a:r>
          </a:p>
          <a:p>
            <a:pPr lvl="5"/>
            <a:r>
              <a:rPr lang="en-US" sz="1100" dirty="0"/>
              <a:t>The early measurement, which was continued over a time period with one or more cell changes and was performed on a carrier which was a non-overlapping carrier with the serving carrier before and/or after the cell change, shall meet the requirement corresponding to that for the non-overlapping carrier</a:t>
            </a:r>
          </a:p>
          <a:p>
            <a:pPr lvl="5"/>
            <a:r>
              <a:rPr lang="en-GB" sz="1100" dirty="0"/>
              <a:t>FFS for other scenarios</a:t>
            </a:r>
          </a:p>
          <a:p>
            <a:pPr lvl="1"/>
            <a:r>
              <a:rPr lang="en-GB" sz="1400" dirty="0"/>
              <a:t>The concept of unknown cells considering early measurement reporting.</a:t>
            </a:r>
          </a:p>
          <a:p>
            <a:pPr lvl="2"/>
            <a:r>
              <a:rPr lang="en-US" sz="1200" dirty="0"/>
              <a:t>The UE shall not report or indicate the availability of measurements for EMR for unknown cells</a:t>
            </a:r>
          </a:p>
          <a:p>
            <a:pPr lvl="2"/>
            <a:r>
              <a:rPr lang="en-US" sz="1200" dirty="0"/>
              <a:t>If a cell measured for EMR purpose gets unknown while the T331 timer is running, the UE has to perform the cell identification prior to measuring that cell</a:t>
            </a:r>
          </a:p>
          <a:p>
            <a:pPr lvl="1"/>
            <a:r>
              <a:rPr lang="en-US" sz="1400" dirty="0"/>
              <a:t>Impact on early measurements after T331 stops and before reporting EMR</a:t>
            </a:r>
          </a:p>
          <a:p>
            <a:pPr lvl="2"/>
            <a:r>
              <a:rPr lang="en-US" sz="1200" dirty="0"/>
              <a:t>Observation: A UE may continue the measurements at least on the overlapping carriers (e.g., for mobility purpose) even after T3331 stops and report them for EMR purpose</a:t>
            </a:r>
          </a:p>
          <a:p>
            <a:pPr lvl="2"/>
            <a:r>
              <a:rPr lang="en-US" sz="1200" dirty="0"/>
              <a:t>If the UE continues a measurement after T331, e.g. on the overlapping carrier, RAN4 specifies applicable requirements if such measurements can be reported for EMR</a:t>
            </a:r>
          </a:p>
        </p:txBody>
      </p:sp>
    </p:spTree>
    <p:extLst>
      <p:ext uri="{BB962C8B-B14F-4D97-AF65-F5344CB8AC3E}">
        <p14:creationId xmlns:p14="http://schemas.microsoft.com/office/powerpoint/2010/main" val="1453878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D14C5-6D63-416E-B22D-701BF20A89EE}"/>
              </a:ext>
            </a:extLst>
          </p:cNvPr>
          <p:cNvSpPr>
            <a:spLocks noGrp="1"/>
          </p:cNvSpPr>
          <p:nvPr>
            <p:ph type="title"/>
          </p:nvPr>
        </p:nvSpPr>
        <p:spPr>
          <a:xfrm>
            <a:off x="609600" y="274638"/>
            <a:ext cx="10972800" cy="696323"/>
          </a:xfrm>
        </p:spPr>
        <p:txBody>
          <a:bodyPr>
            <a:normAutofit fontScale="90000"/>
          </a:bodyPr>
          <a:lstStyle/>
          <a:p>
            <a:r>
              <a:rPr lang="en-US" altLang="zh-CN" dirty="0"/>
              <a:t>Way Forward</a:t>
            </a:r>
            <a:endParaRPr lang="en-GB" dirty="0"/>
          </a:p>
        </p:txBody>
      </p:sp>
      <p:sp>
        <p:nvSpPr>
          <p:cNvPr id="3" name="Content Placeholder 2">
            <a:extLst>
              <a:ext uri="{FF2B5EF4-FFF2-40B4-BE49-F238E27FC236}">
                <a16:creationId xmlns:a16="http://schemas.microsoft.com/office/drawing/2014/main" id="{5A25FB2C-D1B2-4231-BF20-6350E2DAFFD8}"/>
              </a:ext>
            </a:extLst>
          </p:cNvPr>
          <p:cNvSpPr>
            <a:spLocks noGrp="1"/>
          </p:cNvSpPr>
          <p:nvPr>
            <p:ph idx="1"/>
          </p:nvPr>
        </p:nvSpPr>
        <p:spPr>
          <a:xfrm>
            <a:off x="609600" y="970961"/>
            <a:ext cx="10972800" cy="5155203"/>
          </a:xfrm>
        </p:spPr>
        <p:txBody>
          <a:bodyPr>
            <a:normAutofit fontScale="85000" lnSpcReduction="20000"/>
          </a:bodyPr>
          <a:lstStyle/>
          <a:p>
            <a:pPr hangingPunct="0"/>
            <a:r>
              <a:rPr lang="fi-FI" dirty="0"/>
              <a:t>For Direct </a:t>
            </a:r>
            <a:r>
              <a:rPr lang="fi-FI" dirty="0" err="1"/>
              <a:t>Scell</a:t>
            </a:r>
            <a:r>
              <a:rPr lang="fi-FI" dirty="0"/>
              <a:t> </a:t>
            </a:r>
            <a:r>
              <a:rPr lang="fi-FI" dirty="0" err="1"/>
              <a:t>activation</a:t>
            </a:r>
            <a:r>
              <a:rPr lang="fi-FI" dirty="0"/>
              <a:t>,</a:t>
            </a:r>
            <a:r>
              <a:rPr lang="en-GB" dirty="0"/>
              <a:t> companies are encouraged to provide input and views on following delay requirements:</a:t>
            </a:r>
          </a:p>
          <a:p>
            <a:pPr lvl="1"/>
            <a:r>
              <a:rPr lang="en-GB" dirty="0"/>
              <a:t>For NR, based on the agreement in RAN4#92:</a:t>
            </a:r>
          </a:p>
          <a:p>
            <a:pPr lvl="2"/>
            <a:r>
              <a:rPr lang="en-US" dirty="0"/>
              <a:t>RAN4 to discuss T2 and T3 definitions:</a:t>
            </a:r>
            <a:endParaRPr lang="en-GB" dirty="0"/>
          </a:p>
          <a:p>
            <a:pPr lvl="3"/>
            <a:r>
              <a:rPr lang="en-US" dirty="0"/>
              <a:t>T2:</a:t>
            </a:r>
            <a:endParaRPr lang="en-GB" dirty="0"/>
          </a:p>
          <a:p>
            <a:pPr lvl="4"/>
            <a:r>
              <a:rPr lang="en-US" dirty="0" err="1"/>
              <a:t>T</a:t>
            </a:r>
            <a:r>
              <a:rPr lang="en-US" baseline="-25000" dirty="0" err="1"/>
              <a:t>uncertainty</a:t>
            </a:r>
            <a:r>
              <a:rPr lang="en-US" dirty="0"/>
              <a:t> + ra-</a:t>
            </a:r>
            <a:r>
              <a:rPr lang="en-US" dirty="0" err="1"/>
              <a:t>ResponseWindow</a:t>
            </a:r>
            <a:endParaRPr lang="en-GB" dirty="0"/>
          </a:p>
          <a:p>
            <a:pPr lvl="4"/>
            <a:r>
              <a:rPr lang="en-US" dirty="0"/>
              <a:t>The delay for obtaining a valid TA command for the target PCell</a:t>
            </a:r>
            <a:endParaRPr lang="en-GB" dirty="0"/>
          </a:p>
          <a:p>
            <a:pPr lvl="4"/>
            <a:r>
              <a:rPr lang="en-US" dirty="0"/>
              <a:t>The time to acquire TA in PCell which depends on RA response window (10ms or less) and time from PRACH transmission to start of window as specified in TS 38.213 clause 8.2</a:t>
            </a:r>
            <a:endParaRPr lang="en-GB" dirty="0"/>
          </a:p>
          <a:p>
            <a:pPr lvl="3"/>
            <a:r>
              <a:rPr lang="en-US" dirty="0"/>
              <a:t>T3:</a:t>
            </a:r>
            <a:endParaRPr lang="en-GB" dirty="0"/>
          </a:p>
          <a:p>
            <a:pPr lvl="4"/>
            <a:r>
              <a:rPr lang="en-US" dirty="0"/>
              <a:t>N1 + 0.5 </a:t>
            </a:r>
            <a:r>
              <a:rPr lang="en-US" dirty="0" err="1"/>
              <a:t>ms</a:t>
            </a:r>
            <a:endParaRPr lang="en-GB" dirty="0"/>
          </a:p>
          <a:p>
            <a:pPr lvl="4"/>
            <a:r>
              <a:rPr lang="en-US" dirty="0"/>
              <a:t>The delay for applying the received TA for uplink transmission in the target PCell, and greater than or equal to k+1 slot, where k is defined in clause 4.2 in TS 38.213</a:t>
            </a:r>
            <a:endParaRPr lang="en-GB" dirty="0"/>
          </a:p>
          <a:p>
            <a:pPr lvl="4"/>
            <a:r>
              <a:rPr lang="en-US" dirty="0"/>
              <a:t>The delay for applying the received TA in the target PCell as specified in TS 38.213 clause 4.2</a:t>
            </a:r>
          </a:p>
          <a:p>
            <a:pPr lvl="2"/>
            <a:r>
              <a:rPr lang="en-US" dirty="0"/>
              <a:t>Input also on following aspects,</a:t>
            </a:r>
          </a:p>
          <a:p>
            <a:pPr lvl="3" hangingPunct="0"/>
            <a:r>
              <a:rPr lang="en-GB" dirty="0"/>
              <a:t>Input on whether to replace </a:t>
            </a:r>
            <a:r>
              <a:rPr lang="en-GB" dirty="0" err="1"/>
              <a:t>T</a:t>
            </a:r>
            <a:r>
              <a:rPr lang="en-GB" baseline="-25000" dirty="0" err="1"/>
              <a:t>interupt_window</a:t>
            </a:r>
            <a:r>
              <a:rPr lang="en-GB" dirty="0"/>
              <a:t> to adapt it to NR requirements</a:t>
            </a:r>
          </a:p>
          <a:p>
            <a:pPr lvl="3" hangingPunct="0"/>
            <a:r>
              <a:rPr lang="en-CA" dirty="0"/>
              <a:t>Provide input on the values for </a:t>
            </a:r>
            <a:r>
              <a:rPr lang="en-CA" dirty="0" err="1"/>
              <a:t>T</a:t>
            </a:r>
            <a:r>
              <a:rPr lang="en-CA" baseline="-25000" dirty="0" err="1"/>
              <a:t>RRC_processing</a:t>
            </a:r>
            <a:r>
              <a:rPr lang="en-CA" dirty="0"/>
              <a:t>, T</a:t>
            </a:r>
            <a:r>
              <a:rPr lang="en-CA" baseline="-25000" dirty="0"/>
              <a:t>1</a:t>
            </a:r>
            <a:r>
              <a:rPr lang="en-CA" dirty="0"/>
              <a:t>, </a:t>
            </a:r>
            <a:r>
              <a:rPr lang="en-CA" dirty="0" err="1"/>
              <a:t>T</a:t>
            </a:r>
            <a:r>
              <a:rPr lang="en-CA" baseline="-25000" dirty="0" err="1"/>
              <a:t>activation_time</a:t>
            </a:r>
            <a:r>
              <a:rPr lang="en-CA" dirty="0"/>
              <a:t>,</a:t>
            </a:r>
            <a:r>
              <a:rPr lang="en-GB" dirty="0"/>
              <a:t> </a:t>
            </a:r>
            <a:r>
              <a:rPr lang="en-GB" dirty="0" err="1"/>
              <a:t>T</a:t>
            </a:r>
            <a:r>
              <a:rPr lang="en-GB" baseline="-25000" dirty="0" err="1"/>
              <a:t>interrupt</a:t>
            </a:r>
            <a:r>
              <a:rPr lang="en-GB" dirty="0"/>
              <a:t>, </a:t>
            </a:r>
            <a:r>
              <a:rPr lang="en-CA" dirty="0" err="1"/>
              <a:t>T</a:t>
            </a:r>
            <a:r>
              <a:rPr lang="en-CA" baseline="-25000" dirty="0" err="1"/>
              <a:t>CSI_report</a:t>
            </a:r>
            <a:r>
              <a:rPr lang="en-CA" dirty="0"/>
              <a:t>,</a:t>
            </a:r>
            <a:endParaRPr lang="en-GB" dirty="0"/>
          </a:p>
        </p:txBody>
      </p:sp>
    </p:spTree>
    <p:extLst>
      <p:ext uri="{BB962C8B-B14F-4D97-AF65-F5344CB8AC3E}">
        <p14:creationId xmlns:p14="http://schemas.microsoft.com/office/powerpoint/2010/main" val="9616885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2317</TotalTime>
  <Words>900</Words>
  <Application>Microsoft Office PowerPoint</Application>
  <PresentationFormat>Widescreen</PresentationFormat>
  <Paragraphs>62</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主题​​</vt:lpstr>
      <vt:lpstr>Way Forward on MR-DC RRM</vt:lpstr>
      <vt:lpstr>Background</vt:lpstr>
      <vt:lpstr>Way Forward</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MR-DC RRM</dc:title>
  <dc:creator>Nokia Networks</dc:creator>
  <cp:lastModifiedBy>Nokia Networks</cp:lastModifiedBy>
  <cp:revision>47</cp:revision>
  <dcterms:created xsi:type="dcterms:W3CDTF">2019-08-28T16:31:30Z</dcterms:created>
  <dcterms:modified xsi:type="dcterms:W3CDTF">2019-10-18T04:42:31Z</dcterms:modified>
</cp:coreProperties>
</file>