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0" r:id="rId5"/>
    <p:sldId id="263" r:id="rId6"/>
    <p:sldId id="264"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4" d="100"/>
          <a:sy n="114" d="100"/>
        </p:scale>
        <p:origin x="414"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FB548C-258B-4185-A88C-825FBCAFF38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353BA0B-FC50-4B9A-9278-4A344E3D1BE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E850D8F-BBE7-45F5-AACF-18A19ABEE9E1}"/>
              </a:ext>
            </a:extLst>
          </p:cNvPr>
          <p:cNvSpPr>
            <a:spLocks noGrp="1"/>
          </p:cNvSpPr>
          <p:nvPr>
            <p:ph type="dt" sz="half" idx="10"/>
          </p:nvPr>
        </p:nvSpPr>
        <p:spPr/>
        <p:txBody>
          <a:bodyPr/>
          <a:lstStyle/>
          <a:p>
            <a:fld id="{0FC568D2-8F76-4428-B417-1890BC59F3B9}" type="datetimeFigureOut">
              <a:rPr lang="en-US" smtClean="0"/>
              <a:t>10/18/2019</a:t>
            </a:fld>
            <a:endParaRPr lang="en-US"/>
          </a:p>
        </p:txBody>
      </p:sp>
      <p:sp>
        <p:nvSpPr>
          <p:cNvPr id="5" name="Footer Placeholder 4">
            <a:extLst>
              <a:ext uri="{FF2B5EF4-FFF2-40B4-BE49-F238E27FC236}">
                <a16:creationId xmlns:a16="http://schemas.microsoft.com/office/drawing/2014/main" id="{39BC8CC6-C3C0-412E-96FB-C36C3B25AE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D76176C-1CD5-4E88-BC64-5F48097DD824}"/>
              </a:ext>
            </a:extLst>
          </p:cNvPr>
          <p:cNvSpPr>
            <a:spLocks noGrp="1"/>
          </p:cNvSpPr>
          <p:nvPr>
            <p:ph type="sldNum" sz="quarter" idx="12"/>
          </p:nvPr>
        </p:nvSpPr>
        <p:spPr/>
        <p:txBody>
          <a:bodyPr/>
          <a:lstStyle/>
          <a:p>
            <a:fld id="{11135663-4A42-41C8-AF06-531380EFA797}" type="slidenum">
              <a:rPr lang="en-US" smtClean="0"/>
              <a:t>‹#›</a:t>
            </a:fld>
            <a:endParaRPr lang="en-US"/>
          </a:p>
        </p:txBody>
      </p:sp>
    </p:spTree>
    <p:extLst>
      <p:ext uri="{BB962C8B-B14F-4D97-AF65-F5344CB8AC3E}">
        <p14:creationId xmlns:p14="http://schemas.microsoft.com/office/powerpoint/2010/main" val="34030190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9F8761-FBEC-433B-AF35-52799EB9BB2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DF33E5A-65B3-4DED-B8A8-2A612E83ABB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E764E07-752E-4D3E-B3A2-82E00518FC66}"/>
              </a:ext>
            </a:extLst>
          </p:cNvPr>
          <p:cNvSpPr>
            <a:spLocks noGrp="1"/>
          </p:cNvSpPr>
          <p:nvPr>
            <p:ph type="dt" sz="half" idx="10"/>
          </p:nvPr>
        </p:nvSpPr>
        <p:spPr/>
        <p:txBody>
          <a:bodyPr/>
          <a:lstStyle/>
          <a:p>
            <a:fld id="{0FC568D2-8F76-4428-B417-1890BC59F3B9}" type="datetimeFigureOut">
              <a:rPr lang="en-US" smtClean="0"/>
              <a:t>10/18/2019</a:t>
            </a:fld>
            <a:endParaRPr lang="en-US"/>
          </a:p>
        </p:txBody>
      </p:sp>
      <p:sp>
        <p:nvSpPr>
          <p:cNvPr id="5" name="Footer Placeholder 4">
            <a:extLst>
              <a:ext uri="{FF2B5EF4-FFF2-40B4-BE49-F238E27FC236}">
                <a16:creationId xmlns:a16="http://schemas.microsoft.com/office/drawing/2014/main" id="{FC554D3E-FB45-4FE5-920D-C59A3EEDB4E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5D1D029-8F3B-485C-BDB3-1D5335AC5F7F}"/>
              </a:ext>
            </a:extLst>
          </p:cNvPr>
          <p:cNvSpPr>
            <a:spLocks noGrp="1"/>
          </p:cNvSpPr>
          <p:nvPr>
            <p:ph type="sldNum" sz="quarter" idx="12"/>
          </p:nvPr>
        </p:nvSpPr>
        <p:spPr/>
        <p:txBody>
          <a:bodyPr/>
          <a:lstStyle/>
          <a:p>
            <a:fld id="{11135663-4A42-41C8-AF06-531380EFA797}" type="slidenum">
              <a:rPr lang="en-US" smtClean="0"/>
              <a:t>‹#›</a:t>
            </a:fld>
            <a:endParaRPr lang="en-US"/>
          </a:p>
        </p:txBody>
      </p:sp>
    </p:spTree>
    <p:extLst>
      <p:ext uri="{BB962C8B-B14F-4D97-AF65-F5344CB8AC3E}">
        <p14:creationId xmlns:p14="http://schemas.microsoft.com/office/powerpoint/2010/main" val="38653117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52E8365-000E-4805-AF6D-848916924D6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A6EBE6C-B15E-42D8-BA89-F2F539A1079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13A7249-0164-4890-B6F1-ADBB36BC37CB}"/>
              </a:ext>
            </a:extLst>
          </p:cNvPr>
          <p:cNvSpPr>
            <a:spLocks noGrp="1"/>
          </p:cNvSpPr>
          <p:nvPr>
            <p:ph type="dt" sz="half" idx="10"/>
          </p:nvPr>
        </p:nvSpPr>
        <p:spPr/>
        <p:txBody>
          <a:bodyPr/>
          <a:lstStyle/>
          <a:p>
            <a:fld id="{0FC568D2-8F76-4428-B417-1890BC59F3B9}" type="datetimeFigureOut">
              <a:rPr lang="en-US" smtClean="0"/>
              <a:t>10/18/2019</a:t>
            </a:fld>
            <a:endParaRPr lang="en-US"/>
          </a:p>
        </p:txBody>
      </p:sp>
      <p:sp>
        <p:nvSpPr>
          <p:cNvPr id="5" name="Footer Placeholder 4">
            <a:extLst>
              <a:ext uri="{FF2B5EF4-FFF2-40B4-BE49-F238E27FC236}">
                <a16:creationId xmlns:a16="http://schemas.microsoft.com/office/drawing/2014/main" id="{8F4DABC0-54D0-498B-A55F-781EFE2F38D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2844BB2-CEE7-4F2A-9A35-5747B4DB3AA1}"/>
              </a:ext>
            </a:extLst>
          </p:cNvPr>
          <p:cNvSpPr>
            <a:spLocks noGrp="1"/>
          </p:cNvSpPr>
          <p:nvPr>
            <p:ph type="sldNum" sz="quarter" idx="12"/>
          </p:nvPr>
        </p:nvSpPr>
        <p:spPr/>
        <p:txBody>
          <a:bodyPr/>
          <a:lstStyle/>
          <a:p>
            <a:fld id="{11135663-4A42-41C8-AF06-531380EFA797}" type="slidenum">
              <a:rPr lang="en-US" smtClean="0"/>
              <a:t>‹#›</a:t>
            </a:fld>
            <a:endParaRPr lang="en-US"/>
          </a:p>
        </p:txBody>
      </p:sp>
    </p:spTree>
    <p:extLst>
      <p:ext uri="{BB962C8B-B14F-4D97-AF65-F5344CB8AC3E}">
        <p14:creationId xmlns:p14="http://schemas.microsoft.com/office/powerpoint/2010/main" val="13061773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DECF59-E0A5-477B-BB81-659027431FE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3798AB0-1813-44A4-9761-395C8FADD122}"/>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5B84F58-35C0-4C83-A009-2B30BF727864}"/>
              </a:ext>
            </a:extLst>
          </p:cNvPr>
          <p:cNvSpPr>
            <a:spLocks noGrp="1"/>
          </p:cNvSpPr>
          <p:nvPr>
            <p:ph type="dt" sz="half" idx="10"/>
          </p:nvPr>
        </p:nvSpPr>
        <p:spPr/>
        <p:txBody>
          <a:bodyPr/>
          <a:lstStyle/>
          <a:p>
            <a:fld id="{0FC568D2-8F76-4428-B417-1890BC59F3B9}" type="datetimeFigureOut">
              <a:rPr lang="en-US" smtClean="0"/>
              <a:t>10/18/2019</a:t>
            </a:fld>
            <a:endParaRPr lang="en-US"/>
          </a:p>
        </p:txBody>
      </p:sp>
      <p:sp>
        <p:nvSpPr>
          <p:cNvPr id="5" name="Footer Placeholder 4">
            <a:extLst>
              <a:ext uri="{FF2B5EF4-FFF2-40B4-BE49-F238E27FC236}">
                <a16:creationId xmlns:a16="http://schemas.microsoft.com/office/drawing/2014/main" id="{9998A3FF-8482-4876-83C3-A3D6CB40CD4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2E5837B-CE45-46B9-BDF7-0AE322B428A3}"/>
              </a:ext>
            </a:extLst>
          </p:cNvPr>
          <p:cNvSpPr>
            <a:spLocks noGrp="1"/>
          </p:cNvSpPr>
          <p:nvPr>
            <p:ph type="sldNum" sz="quarter" idx="12"/>
          </p:nvPr>
        </p:nvSpPr>
        <p:spPr/>
        <p:txBody>
          <a:bodyPr/>
          <a:lstStyle/>
          <a:p>
            <a:fld id="{11135663-4A42-41C8-AF06-531380EFA797}" type="slidenum">
              <a:rPr lang="en-US" smtClean="0"/>
              <a:t>‹#›</a:t>
            </a:fld>
            <a:endParaRPr lang="en-US"/>
          </a:p>
        </p:txBody>
      </p:sp>
    </p:spTree>
    <p:extLst>
      <p:ext uri="{BB962C8B-B14F-4D97-AF65-F5344CB8AC3E}">
        <p14:creationId xmlns:p14="http://schemas.microsoft.com/office/powerpoint/2010/main" val="1902384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8FF0C9-0FF6-46CE-806C-86E3E3FF6C4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CD838C57-F32E-442F-962B-B5D12E96E30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7D48523-EFB6-45CC-8BB8-C82CBC8BAC30}"/>
              </a:ext>
            </a:extLst>
          </p:cNvPr>
          <p:cNvSpPr>
            <a:spLocks noGrp="1"/>
          </p:cNvSpPr>
          <p:nvPr>
            <p:ph type="dt" sz="half" idx="10"/>
          </p:nvPr>
        </p:nvSpPr>
        <p:spPr/>
        <p:txBody>
          <a:bodyPr/>
          <a:lstStyle/>
          <a:p>
            <a:fld id="{0FC568D2-8F76-4428-B417-1890BC59F3B9}" type="datetimeFigureOut">
              <a:rPr lang="en-US" smtClean="0"/>
              <a:t>10/18/2019</a:t>
            </a:fld>
            <a:endParaRPr lang="en-US"/>
          </a:p>
        </p:txBody>
      </p:sp>
      <p:sp>
        <p:nvSpPr>
          <p:cNvPr id="5" name="Footer Placeholder 4">
            <a:extLst>
              <a:ext uri="{FF2B5EF4-FFF2-40B4-BE49-F238E27FC236}">
                <a16:creationId xmlns:a16="http://schemas.microsoft.com/office/drawing/2014/main" id="{81180789-7A88-49C0-84A6-3131F53D6ED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406ECA8-6EC5-43F3-85A4-82113802B413}"/>
              </a:ext>
            </a:extLst>
          </p:cNvPr>
          <p:cNvSpPr>
            <a:spLocks noGrp="1"/>
          </p:cNvSpPr>
          <p:nvPr>
            <p:ph type="sldNum" sz="quarter" idx="12"/>
          </p:nvPr>
        </p:nvSpPr>
        <p:spPr/>
        <p:txBody>
          <a:bodyPr/>
          <a:lstStyle/>
          <a:p>
            <a:fld id="{11135663-4A42-41C8-AF06-531380EFA797}" type="slidenum">
              <a:rPr lang="en-US" smtClean="0"/>
              <a:t>‹#›</a:t>
            </a:fld>
            <a:endParaRPr lang="en-US"/>
          </a:p>
        </p:txBody>
      </p:sp>
    </p:spTree>
    <p:extLst>
      <p:ext uri="{BB962C8B-B14F-4D97-AF65-F5344CB8AC3E}">
        <p14:creationId xmlns:p14="http://schemas.microsoft.com/office/powerpoint/2010/main" val="7777978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AFD422-2963-4C21-873F-CA43169AA52D}"/>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7F2727-A173-408A-952D-F2FFD4ABE70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37CE269-8EA4-4128-A192-D7667B051E3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9F09DA7-4AE7-4F4B-9E86-73E2D6B94AF8}"/>
              </a:ext>
            </a:extLst>
          </p:cNvPr>
          <p:cNvSpPr>
            <a:spLocks noGrp="1"/>
          </p:cNvSpPr>
          <p:nvPr>
            <p:ph type="dt" sz="half" idx="10"/>
          </p:nvPr>
        </p:nvSpPr>
        <p:spPr/>
        <p:txBody>
          <a:bodyPr/>
          <a:lstStyle/>
          <a:p>
            <a:fld id="{0FC568D2-8F76-4428-B417-1890BC59F3B9}" type="datetimeFigureOut">
              <a:rPr lang="en-US" smtClean="0"/>
              <a:t>10/18/2019</a:t>
            </a:fld>
            <a:endParaRPr lang="en-US"/>
          </a:p>
        </p:txBody>
      </p:sp>
      <p:sp>
        <p:nvSpPr>
          <p:cNvPr id="6" name="Footer Placeholder 5">
            <a:extLst>
              <a:ext uri="{FF2B5EF4-FFF2-40B4-BE49-F238E27FC236}">
                <a16:creationId xmlns:a16="http://schemas.microsoft.com/office/drawing/2014/main" id="{9C32CDAB-2F34-4658-A5C3-5148A79536B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4569214-6394-43C5-B710-B16BB5DE2AFD}"/>
              </a:ext>
            </a:extLst>
          </p:cNvPr>
          <p:cNvSpPr>
            <a:spLocks noGrp="1"/>
          </p:cNvSpPr>
          <p:nvPr>
            <p:ph type="sldNum" sz="quarter" idx="12"/>
          </p:nvPr>
        </p:nvSpPr>
        <p:spPr/>
        <p:txBody>
          <a:bodyPr/>
          <a:lstStyle/>
          <a:p>
            <a:fld id="{11135663-4A42-41C8-AF06-531380EFA797}" type="slidenum">
              <a:rPr lang="en-US" smtClean="0"/>
              <a:t>‹#›</a:t>
            </a:fld>
            <a:endParaRPr lang="en-US"/>
          </a:p>
        </p:txBody>
      </p:sp>
    </p:spTree>
    <p:extLst>
      <p:ext uri="{BB962C8B-B14F-4D97-AF65-F5344CB8AC3E}">
        <p14:creationId xmlns:p14="http://schemas.microsoft.com/office/powerpoint/2010/main" val="38141177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47CC03-65A3-47DD-BE74-ACC5F88B2263}"/>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12BBD8C-1F78-44C2-ABBA-8E8E4E40D91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84BE81E-E9E1-4D33-9B18-B28E621E527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D8022D86-F9A2-4904-97C1-3AB9A4425F6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275B4E6-4E2B-486F-851E-35D4EC0BD71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E91007AC-D343-4636-B429-8916B46F26DA}"/>
              </a:ext>
            </a:extLst>
          </p:cNvPr>
          <p:cNvSpPr>
            <a:spLocks noGrp="1"/>
          </p:cNvSpPr>
          <p:nvPr>
            <p:ph type="dt" sz="half" idx="10"/>
          </p:nvPr>
        </p:nvSpPr>
        <p:spPr/>
        <p:txBody>
          <a:bodyPr/>
          <a:lstStyle/>
          <a:p>
            <a:fld id="{0FC568D2-8F76-4428-B417-1890BC59F3B9}" type="datetimeFigureOut">
              <a:rPr lang="en-US" smtClean="0"/>
              <a:t>10/18/2019</a:t>
            </a:fld>
            <a:endParaRPr lang="en-US"/>
          </a:p>
        </p:txBody>
      </p:sp>
      <p:sp>
        <p:nvSpPr>
          <p:cNvPr id="8" name="Footer Placeholder 7">
            <a:extLst>
              <a:ext uri="{FF2B5EF4-FFF2-40B4-BE49-F238E27FC236}">
                <a16:creationId xmlns:a16="http://schemas.microsoft.com/office/drawing/2014/main" id="{BAF4DC1F-014B-4C09-9E9E-13ACFF8BB45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DA361A65-BCB7-412A-80E6-E39DE66EF70C}"/>
              </a:ext>
            </a:extLst>
          </p:cNvPr>
          <p:cNvSpPr>
            <a:spLocks noGrp="1"/>
          </p:cNvSpPr>
          <p:nvPr>
            <p:ph type="sldNum" sz="quarter" idx="12"/>
          </p:nvPr>
        </p:nvSpPr>
        <p:spPr/>
        <p:txBody>
          <a:bodyPr/>
          <a:lstStyle/>
          <a:p>
            <a:fld id="{11135663-4A42-41C8-AF06-531380EFA797}" type="slidenum">
              <a:rPr lang="en-US" smtClean="0"/>
              <a:t>‹#›</a:t>
            </a:fld>
            <a:endParaRPr lang="en-US"/>
          </a:p>
        </p:txBody>
      </p:sp>
    </p:spTree>
    <p:extLst>
      <p:ext uri="{BB962C8B-B14F-4D97-AF65-F5344CB8AC3E}">
        <p14:creationId xmlns:p14="http://schemas.microsoft.com/office/powerpoint/2010/main" val="21453581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ACDD1B-A84B-4134-8848-0E0090F3360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FD21077D-955D-42C2-9BF3-614AC2697B07}"/>
              </a:ext>
            </a:extLst>
          </p:cNvPr>
          <p:cNvSpPr>
            <a:spLocks noGrp="1"/>
          </p:cNvSpPr>
          <p:nvPr>
            <p:ph type="dt" sz="half" idx="10"/>
          </p:nvPr>
        </p:nvSpPr>
        <p:spPr/>
        <p:txBody>
          <a:bodyPr/>
          <a:lstStyle/>
          <a:p>
            <a:fld id="{0FC568D2-8F76-4428-B417-1890BC59F3B9}" type="datetimeFigureOut">
              <a:rPr lang="en-US" smtClean="0"/>
              <a:t>10/18/2019</a:t>
            </a:fld>
            <a:endParaRPr lang="en-US"/>
          </a:p>
        </p:txBody>
      </p:sp>
      <p:sp>
        <p:nvSpPr>
          <p:cNvPr id="4" name="Footer Placeholder 3">
            <a:extLst>
              <a:ext uri="{FF2B5EF4-FFF2-40B4-BE49-F238E27FC236}">
                <a16:creationId xmlns:a16="http://schemas.microsoft.com/office/drawing/2014/main" id="{2FE90E6E-7A3F-4AED-9B55-8D73207D245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E3FDB40A-218D-4780-B1F3-8648148794D9}"/>
              </a:ext>
            </a:extLst>
          </p:cNvPr>
          <p:cNvSpPr>
            <a:spLocks noGrp="1"/>
          </p:cNvSpPr>
          <p:nvPr>
            <p:ph type="sldNum" sz="quarter" idx="12"/>
          </p:nvPr>
        </p:nvSpPr>
        <p:spPr/>
        <p:txBody>
          <a:bodyPr/>
          <a:lstStyle/>
          <a:p>
            <a:fld id="{11135663-4A42-41C8-AF06-531380EFA797}" type="slidenum">
              <a:rPr lang="en-US" smtClean="0"/>
              <a:t>‹#›</a:t>
            </a:fld>
            <a:endParaRPr lang="en-US"/>
          </a:p>
        </p:txBody>
      </p:sp>
    </p:spTree>
    <p:extLst>
      <p:ext uri="{BB962C8B-B14F-4D97-AF65-F5344CB8AC3E}">
        <p14:creationId xmlns:p14="http://schemas.microsoft.com/office/powerpoint/2010/main" val="14906854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B148609-E7B8-434A-AF44-767B56CFA99F}"/>
              </a:ext>
            </a:extLst>
          </p:cNvPr>
          <p:cNvSpPr>
            <a:spLocks noGrp="1"/>
          </p:cNvSpPr>
          <p:nvPr>
            <p:ph type="dt" sz="half" idx="10"/>
          </p:nvPr>
        </p:nvSpPr>
        <p:spPr/>
        <p:txBody>
          <a:bodyPr/>
          <a:lstStyle/>
          <a:p>
            <a:fld id="{0FC568D2-8F76-4428-B417-1890BC59F3B9}" type="datetimeFigureOut">
              <a:rPr lang="en-US" smtClean="0"/>
              <a:t>10/18/2019</a:t>
            </a:fld>
            <a:endParaRPr lang="en-US"/>
          </a:p>
        </p:txBody>
      </p:sp>
      <p:sp>
        <p:nvSpPr>
          <p:cNvPr id="3" name="Footer Placeholder 2">
            <a:extLst>
              <a:ext uri="{FF2B5EF4-FFF2-40B4-BE49-F238E27FC236}">
                <a16:creationId xmlns:a16="http://schemas.microsoft.com/office/drawing/2014/main" id="{5DD7A3BC-F5B6-4C80-AC5C-B39DDC69CB0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6993158-8F41-45B8-897E-B0D5C4107DA9}"/>
              </a:ext>
            </a:extLst>
          </p:cNvPr>
          <p:cNvSpPr>
            <a:spLocks noGrp="1"/>
          </p:cNvSpPr>
          <p:nvPr>
            <p:ph type="sldNum" sz="quarter" idx="12"/>
          </p:nvPr>
        </p:nvSpPr>
        <p:spPr/>
        <p:txBody>
          <a:bodyPr/>
          <a:lstStyle/>
          <a:p>
            <a:fld id="{11135663-4A42-41C8-AF06-531380EFA797}" type="slidenum">
              <a:rPr lang="en-US" smtClean="0"/>
              <a:t>‹#›</a:t>
            </a:fld>
            <a:endParaRPr lang="en-US"/>
          </a:p>
        </p:txBody>
      </p:sp>
    </p:spTree>
    <p:extLst>
      <p:ext uri="{BB962C8B-B14F-4D97-AF65-F5344CB8AC3E}">
        <p14:creationId xmlns:p14="http://schemas.microsoft.com/office/powerpoint/2010/main" val="359128764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E09727-E27E-4396-ACCE-2FBE9D254E7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24145955-8F57-4618-A4C8-90E9D641FE5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3EEC16C-C736-4D8D-8327-8C42D99158E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5E1B265-492E-46F0-BAD6-3DB3B2AD1F9D}"/>
              </a:ext>
            </a:extLst>
          </p:cNvPr>
          <p:cNvSpPr>
            <a:spLocks noGrp="1"/>
          </p:cNvSpPr>
          <p:nvPr>
            <p:ph type="dt" sz="half" idx="10"/>
          </p:nvPr>
        </p:nvSpPr>
        <p:spPr/>
        <p:txBody>
          <a:bodyPr/>
          <a:lstStyle/>
          <a:p>
            <a:fld id="{0FC568D2-8F76-4428-B417-1890BC59F3B9}" type="datetimeFigureOut">
              <a:rPr lang="en-US" smtClean="0"/>
              <a:t>10/18/2019</a:t>
            </a:fld>
            <a:endParaRPr lang="en-US"/>
          </a:p>
        </p:txBody>
      </p:sp>
      <p:sp>
        <p:nvSpPr>
          <p:cNvPr id="6" name="Footer Placeholder 5">
            <a:extLst>
              <a:ext uri="{FF2B5EF4-FFF2-40B4-BE49-F238E27FC236}">
                <a16:creationId xmlns:a16="http://schemas.microsoft.com/office/drawing/2014/main" id="{052C598A-21E6-4309-8279-D146CE0A67C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69BFFE5-2E13-4A48-B9DF-4141BE600057}"/>
              </a:ext>
            </a:extLst>
          </p:cNvPr>
          <p:cNvSpPr>
            <a:spLocks noGrp="1"/>
          </p:cNvSpPr>
          <p:nvPr>
            <p:ph type="sldNum" sz="quarter" idx="12"/>
          </p:nvPr>
        </p:nvSpPr>
        <p:spPr/>
        <p:txBody>
          <a:bodyPr/>
          <a:lstStyle/>
          <a:p>
            <a:fld id="{11135663-4A42-41C8-AF06-531380EFA797}" type="slidenum">
              <a:rPr lang="en-US" smtClean="0"/>
              <a:t>‹#›</a:t>
            </a:fld>
            <a:endParaRPr lang="en-US"/>
          </a:p>
        </p:txBody>
      </p:sp>
    </p:spTree>
    <p:extLst>
      <p:ext uri="{BB962C8B-B14F-4D97-AF65-F5344CB8AC3E}">
        <p14:creationId xmlns:p14="http://schemas.microsoft.com/office/powerpoint/2010/main" val="18958727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757EC2-2254-402A-A74E-3A85B40D8A6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6E62B77-0C2F-43A6-899B-6725DDEB3F8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D5673DA-6EB4-4FC3-AF41-97ECC79745F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8D6C72B-CACA-45DE-9077-8E329E24DB84}"/>
              </a:ext>
            </a:extLst>
          </p:cNvPr>
          <p:cNvSpPr>
            <a:spLocks noGrp="1"/>
          </p:cNvSpPr>
          <p:nvPr>
            <p:ph type="dt" sz="half" idx="10"/>
          </p:nvPr>
        </p:nvSpPr>
        <p:spPr/>
        <p:txBody>
          <a:bodyPr/>
          <a:lstStyle/>
          <a:p>
            <a:fld id="{0FC568D2-8F76-4428-B417-1890BC59F3B9}" type="datetimeFigureOut">
              <a:rPr lang="en-US" smtClean="0"/>
              <a:t>10/18/2019</a:t>
            </a:fld>
            <a:endParaRPr lang="en-US"/>
          </a:p>
        </p:txBody>
      </p:sp>
      <p:sp>
        <p:nvSpPr>
          <p:cNvPr id="6" name="Footer Placeholder 5">
            <a:extLst>
              <a:ext uri="{FF2B5EF4-FFF2-40B4-BE49-F238E27FC236}">
                <a16:creationId xmlns:a16="http://schemas.microsoft.com/office/drawing/2014/main" id="{3FF9AEC4-8A85-4A13-BCEA-D668F3143F9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502E580-0CAF-4C88-A78B-886F6413FC06}"/>
              </a:ext>
            </a:extLst>
          </p:cNvPr>
          <p:cNvSpPr>
            <a:spLocks noGrp="1"/>
          </p:cNvSpPr>
          <p:nvPr>
            <p:ph type="sldNum" sz="quarter" idx="12"/>
          </p:nvPr>
        </p:nvSpPr>
        <p:spPr/>
        <p:txBody>
          <a:bodyPr/>
          <a:lstStyle/>
          <a:p>
            <a:fld id="{11135663-4A42-41C8-AF06-531380EFA797}" type="slidenum">
              <a:rPr lang="en-US" smtClean="0"/>
              <a:t>‹#›</a:t>
            </a:fld>
            <a:endParaRPr lang="en-US"/>
          </a:p>
        </p:txBody>
      </p:sp>
    </p:spTree>
    <p:extLst>
      <p:ext uri="{BB962C8B-B14F-4D97-AF65-F5344CB8AC3E}">
        <p14:creationId xmlns:p14="http://schemas.microsoft.com/office/powerpoint/2010/main" val="3165288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167F956-E5F9-40B2-9BB8-02B55C9C079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B3BE690-EE13-448B-B743-FD1B339CB95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6CDFEF9-36D5-4ECF-A685-69F0BF9A8E8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FC568D2-8F76-4428-B417-1890BC59F3B9}" type="datetimeFigureOut">
              <a:rPr lang="en-US" smtClean="0"/>
              <a:t>10/18/2019</a:t>
            </a:fld>
            <a:endParaRPr lang="en-US"/>
          </a:p>
        </p:txBody>
      </p:sp>
      <p:sp>
        <p:nvSpPr>
          <p:cNvPr id="5" name="Footer Placeholder 4">
            <a:extLst>
              <a:ext uri="{FF2B5EF4-FFF2-40B4-BE49-F238E27FC236}">
                <a16:creationId xmlns:a16="http://schemas.microsoft.com/office/drawing/2014/main" id="{9E1829B8-2E66-43C9-BEC0-E9540611DA0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DDDDC76-F32C-4FD1-A555-0D60A8D708A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1135663-4A42-41C8-AF06-531380EFA797}" type="slidenum">
              <a:rPr lang="en-US" smtClean="0"/>
              <a:t>‹#›</a:t>
            </a:fld>
            <a:endParaRPr lang="en-US"/>
          </a:p>
        </p:txBody>
      </p:sp>
    </p:spTree>
    <p:extLst>
      <p:ext uri="{BB962C8B-B14F-4D97-AF65-F5344CB8AC3E}">
        <p14:creationId xmlns:p14="http://schemas.microsoft.com/office/powerpoint/2010/main" val="51975203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84F677-5750-4E10-9751-A63B5B0B62D3}"/>
              </a:ext>
            </a:extLst>
          </p:cNvPr>
          <p:cNvSpPr>
            <a:spLocks noGrp="1"/>
          </p:cNvSpPr>
          <p:nvPr>
            <p:ph type="ctrTitle"/>
          </p:nvPr>
        </p:nvSpPr>
        <p:spPr/>
        <p:txBody>
          <a:bodyPr/>
          <a:lstStyle/>
          <a:p>
            <a:r>
              <a:rPr lang="en-US" dirty="0"/>
              <a:t>WF on IAB RRM Requirements</a:t>
            </a:r>
          </a:p>
        </p:txBody>
      </p:sp>
      <p:sp>
        <p:nvSpPr>
          <p:cNvPr id="3" name="Subtitle 2">
            <a:extLst>
              <a:ext uri="{FF2B5EF4-FFF2-40B4-BE49-F238E27FC236}">
                <a16:creationId xmlns:a16="http://schemas.microsoft.com/office/drawing/2014/main" id="{77930F25-7AFD-4B43-BD12-5279E3E1BFB5}"/>
              </a:ext>
            </a:extLst>
          </p:cNvPr>
          <p:cNvSpPr>
            <a:spLocks noGrp="1"/>
          </p:cNvSpPr>
          <p:nvPr>
            <p:ph type="subTitle" idx="1"/>
          </p:nvPr>
        </p:nvSpPr>
        <p:spPr/>
        <p:txBody>
          <a:bodyPr/>
          <a:lstStyle/>
          <a:p>
            <a:r>
              <a:rPr lang="en-US" dirty="0"/>
              <a:t>Qualcomm, Samsung, AT&amp;T, DOCOMO, KDDI</a:t>
            </a:r>
          </a:p>
        </p:txBody>
      </p:sp>
      <p:sp>
        <p:nvSpPr>
          <p:cNvPr id="4" name="Rectangle 3">
            <a:extLst>
              <a:ext uri="{FF2B5EF4-FFF2-40B4-BE49-F238E27FC236}">
                <a16:creationId xmlns:a16="http://schemas.microsoft.com/office/drawing/2014/main" id="{AED1B9F8-2239-44C0-A15E-AC90EE8DAC6C}"/>
              </a:ext>
            </a:extLst>
          </p:cNvPr>
          <p:cNvSpPr/>
          <p:nvPr/>
        </p:nvSpPr>
        <p:spPr>
          <a:xfrm>
            <a:off x="355134" y="270356"/>
            <a:ext cx="6096000" cy="646331"/>
          </a:xfrm>
          <a:prstGeom prst="rect">
            <a:avLst/>
          </a:prstGeom>
        </p:spPr>
        <p:txBody>
          <a:bodyPr>
            <a:spAutoFit/>
          </a:bodyPr>
          <a:lstStyle/>
          <a:p>
            <a:r>
              <a:rPr lang="en-US" altLang="zh-CN" dirty="0">
                <a:latin typeface="Arial Unicode MS" panose="020B0604020202020204" pitchFamily="50" charset="-128"/>
                <a:ea typeface="Arial Unicode MS" panose="020B0604020202020204" pitchFamily="50" charset="-128"/>
                <a:cs typeface="Arial Unicode MS" panose="020B0604020202020204" pitchFamily="50" charset="-128"/>
              </a:rPr>
              <a:t>3GPP TSG-RAN WG4 Meeting #92</a:t>
            </a:r>
            <a:br>
              <a:rPr lang="en-US" altLang="zh-CN" dirty="0">
                <a:latin typeface="Arial Unicode MS" panose="020B0604020202020204" pitchFamily="50" charset="-128"/>
                <a:ea typeface="Arial Unicode MS" panose="020B0604020202020204" pitchFamily="50" charset="-128"/>
                <a:cs typeface="Arial Unicode MS" panose="020B0604020202020204" pitchFamily="50" charset="-128"/>
              </a:rPr>
            </a:br>
            <a:r>
              <a:rPr lang="en-GB" altLang="zh-CN" dirty="0">
                <a:latin typeface="Arial Unicode MS" panose="020B0604020202020204" pitchFamily="50" charset="-128"/>
                <a:ea typeface="Arial Unicode MS" panose="020B0604020202020204" pitchFamily="50" charset="-128"/>
                <a:cs typeface="Arial Unicode MS" panose="020B0604020202020204" pitchFamily="50" charset="-128"/>
              </a:rPr>
              <a:t>Chongqing</a:t>
            </a:r>
            <a:r>
              <a:rPr lang="en-GB" altLang="zh-CN" dirty="0"/>
              <a:t>, China, Oct 14</a:t>
            </a:r>
            <a:r>
              <a:rPr lang="en-GB" altLang="zh-CN" baseline="30000" dirty="0"/>
              <a:t>th</a:t>
            </a:r>
            <a:r>
              <a:rPr lang="en-GB" altLang="zh-CN" dirty="0"/>
              <a:t> - 18</a:t>
            </a:r>
            <a:r>
              <a:rPr lang="en-GB" altLang="zh-CN" baseline="30000" dirty="0"/>
              <a:t>th</a:t>
            </a:r>
            <a:r>
              <a:rPr lang="en-GB" altLang="zh-CN" dirty="0"/>
              <a:t>, </a:t>
            </a:r>
            <a:r>
              <a:rPr lang="en-US" altLang="zh-CN" dirty="0">
                <a:latin typeface="Arial Unicode MS" panose="020B0604020202020204" pitchFamily="50" charset="-128"/>
                <a:ea typeface="Arial Unicode MS" panose="020B0604020202020204" pitchFamily="50" charset="-128"/>
                <a:cs typeface="Arial Unicode MS" panose="020B0604020202020204" pitchFamily="50" charset="-128"/>
              </a:rPr>
              <a:t>2019</a:t>
            </a:r>
            <a:endParaRPr lang="en-US" dirty="0"/>
          </a:p>
        </p:txBody>
      </p:sp>
      <p:sp>
        <p:nvSpPr>
          <p:cNvPr id="5" name="Rectangle 4">
            <a:extLst>
              <a:ext uri="{FF2B5EF4-FFF2-40B4-BE49-F238E27FC236}">
                <a16:creationId xmlns:a16="http://schemas.microsoft.com/office/drawing/2014/main" id="{44F8B806-5BFD-441D-8CB2-88C7110B560D}"/>
              </a:ext>
            </a:extLst>
          </p:cNvPr>
          <p:cNvSpPr/>
          <p:nvPr/>
        </p:nvSpPr>
        <p:spPr>
          <a:xfrm>
            <a:off x="10519794" y="270355"/>
            <a:ext cx="1536911" cy="369332"/>
          </a:xfrm>
          <a:prstGeom prst="rect">
            <a:avLst/>
          </a:prstGeom>
        </p:spPr>
        <p:txBody>
          <a:bodyPr wrap="square">
            <a:spAutoFit/>
          </a:bodyPr>
          <a:lstStyle/>
          <a:p>
            <a:r>
              <a:rPr lang="en-US" altLang="zh-CN" dirty="0">
                <a:latin typeface="Arial Unicode MS" panose="020B0604020202020204" pitchFamily="50" charset="-128"/>
                <a:ea typeface="Arial Unicode MS" panose="020B0604020202020204" pitchFamily="50" charset="-128"/>
                <a:cs typeface="Arial Unicode MS" panose="020B0604020202020204" pitchFamily="50" charset="-128"/>
              </a:rPr>
              <a:t>R4-1912715</a:t>
            </a:r>
            <a:endParaRPr lang="en-US" dirty="0"/>
          </a:p>
        </p:txBody>
      </p:sp>
    </p:spTree>
    <p:extLst>
      <p:ext uri="{BB962C8B-B14F-4D97-AF65-F5344CB8AC3E}">
        <p14:creationId xmlns:p14="http://schemas.microsoft.com/office/powerpoint/2010/main" val="34749907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740F0F-E871-4276-B4DE-825E8F2EC074}"/>
              </a:ext>
            </a:extLst>
          </p:cNvPr>
          <p:cNvSpPr>
            <a:spLocks noGrp="1"/>
          </p:cNvSpPr>
          <p:nvPr>
            <p:ph type="title"/>
          </p:nvPr>
        </p:nvSpPr>
        <p:spPr/>
        <p:txBody>
          <a:bodyPr/>
          <a:lstStyle/>
          <a:p>
            <a:r>
              <a:rPr lang="en-US" dirty="0"/>
              <a:t>Background - I</a:t>
            </a:r>
          </a:p>
        </p:txBody>
      </p:sp>
      <p:sp>
        <p:nvSpPr>
          <p:cNvPr id="5" name="TextBox 4">
            <a:extLst>
              <a:ext uri="{FF2B5EF4-FFF2-40B4-BE49-F238E27FC236}">
                <a16:creationId xmlns:a16="http://schemas.microsoft.com/office/drawing/2014/main" id="{FE2DCA6B-66B9-43F0-8888-53ED74F4F2E2}"/>
              </a:ext>
            </a:extLst>
          </p:cNvPr>
          <p:cNvSpPr txBox="1"/>
          <p:nvPr/>
        </p:nvSpPr>
        <p:spPr>
          <a:xfrm>
            <a:off x="1014369" y="1514296"/>
            <a:ext cx="6199464" cy="276999"/>
          </a:xfrm>
          <a:prstGeom prst="rect">
            <a:avLst/>
          </a:prstGeom>
          <a:noFill/>
        </p:spPr>
        <p:txBody>
          <a:bodyPr wrap="square" rtlCol="0">
            <a:spAutoFit/>
          </a:bodyPr>
          <a:lstStyle/>
          <a:p>
            <a:r>
              <a:rPr lang="en-US" sz="1200" dirty="0"/>
              <a:t>RAN4 already agreed to the following during this meeting.</a:t>
            </a:r>
          </a:p>
        </p:txBody>
      </p:sp>
      <p:graphicFrame>
        <p:nvGraphicFramePr>
          <p:cNvPr id="4" name="Table 3">
            <a:extLst>
              <a:ext uri="{FF2B5EF4-FFF2-40B4-BE49-F238E27FC236}">
                <a16:creationId xmlns:a16="http://schemas.microsoft.com/office/drawing/2014/main" id="{0B67E7FC-CBB3-4FB5-B50A-759881D715A7}"/>
              </a:ext>
            </a:extLst>
          </p:cNvPr>
          <p:cNvGraphicFramePr>
            <a:graphicFrameLocks noGrp="1"/>
          </p:cNvGraphicFramePr>
          <p:nvPr>
            <p:extLst>
              <p:ext uri="{D42A27DB-BD31-4B8C-83A1-F6EECF244321}">
                <p14:modId xmlns:p14="http://schemas.microsoft.com/office/powerpoint/2010/main" val="286394704"/>
              </p:ext>
            </p:extLst>
          </p:nvPr>
        </p:nvGraphicFramePr>
        <p:xfrm>
          <a:off x="2835566" y="2051510"/>
          <a:ext cx="6000750" cy="4050665"/>
        </p:xfrm>
        <a:graphic>
          <a:graphicData uri="http://schemas.openxmlformats.org/drawingml/2006/table">
            <a:tbl>
              <a:tblPr firstRow="1" firstCol="1" bandRow="1">
                <a:tableStyleId>{5C22544A-7EE6-4342-B048-85BDC9FD1C3A}</a:tableStyleId>
              </a:tblPr>
              <a:tblGrid>
                <a:gridCol w="1774521">
                  <a:extLst>
                    <a:ext uri="{9D8B030D-6E8A-4147-A177-3AD203B41FA5}">
                      <a16:colId xmlns:a16="http://schemas.microsoft.com/office/drawing/2014/main" val="2539919620"/>
                    </a:ext>
                  </a:extLst>
                </a:gridCol>
                <a:gridCol w="1935091">
                  <a:extLst>
                    <a:ext uri="{9D8B030D-6E8A-4147-A177-3AD203B41FA5}">
                      <a16:colId xmlns:a16="http://schemas.microsoft.com/office/drawing/2014/main" val="3196096753"/>
                    </a:ext>
                  </a:extLst>
                </a:gridCol>
                <a:gridCol w="2291138">
                  <a:extLst>
                    <a:ext uri="{9D8B030D-6E8A-4147-A177-3AD203B41FA5}">
                      <a16:colId xmlns:a16="http://schemas.microsoft.com/office/drawing/2014/main" val="3658199147"/>
                    </a:ext>
                  </a:extLst>
                </a:gridCol>
              </a:tblGrid>
              <a:tr h="38100">
                <a:tc>
                  <a:txBody>
                    <a:bodyPr/>
                    <a:lstStyle/>
                    <a:p>
                      <a:pPr marL="0" marR="0" algn="just">
                        <a:spcBef>
                          <a:spcPts val="0"/>
                        </a:spcBef>
                        <a:spcAft>
                          <a:spcPts val="0"/>
                        </a:spcAft>
                      </a:pPr>
                      <a:r>
                        <a:rPr lang="en-GB" sz="1000" dirty="0">
                          <a:effectLst/>
                        </a:rPr>
                        <a:t>Requirements</a:t>
                      </a:r>
                      <a:endParaRPr lang="en-US" sz="1000" dirty="0">
                        <a:effectLst/>
                        <a:latin typeface="Times New Roman" panose="02020603050405020304" pitchFamily="18" charset="0"/>
                        <a:ea typeface="MS Mincho" panose="02020609040205080304" pitchFamily="49" charset="-128"/>
                      </a:endParaRPr>
                    </a:p>
                  </a:txBody>
                  <a:tcPr marL="68580" marR="68580" marT="0" marB="0"/>
                </a:tc>
                <a:tc>
                  <a:txBody>
                    <a:bodyPr/>
                    <a:lstStyle/>
                    <a:p>
                      <a:pPr marL="0" marR="0" algn="ctr">
                        <a:spcBef>
                          <a:spcPts val="0"/>
                        </a:spcBef>
                        <a:spcAft>
                          <a:spcPts val="0"/>
                        </a:spcAft>
                      </a:pPr>
                      <a:r>
                        <a:rPr lang="en-GB" sz="1000">
                          <a:effectLst/>
                        </a:rPr>
                        <a:t>Comments</a:t>
                      </a:r>
                      <a:endParaRPr lang="en-US" sz="1000">
                        <a:effectLst/>
                        <a:latin typeface="Times New Roman" panose="02020603050405020304" pitchFamily="18" charset="0"/>
                        <a:ea typeface="MS Mincho" panose="02020609040205080304" pitchFamily="49" charset="-128"/>
                      </a:endParaRPr>
                    </a:p>
                  </a:txBody>
                  <a:tcPr marL="68580" marR="68580" marT="0" marB="0"/>
                </a:tc>
                <a:tc>
                  <a:txBody>
                    <a:bodyPr/>
                    <a:lstStyle/>
                    <a:p>
                      <a:pPr marL="0" marR="0" algn="ctr">
                        <a:spcBef>
                          <a:spcPts val="0"/>
                        </a:spcBef>
                        <a:spcAft>
                          <a:spcPts val="0"/>
                        </a:spcAft>
                      </a:pPr>
                      <a:r>
                        <a:rPr lang="en-US" sz="1000">
                          <a:effectLst/>
                        </a:rPr>
                        <a:t>Is requirement needed? </a:t>
                      </a:r>
                    </a:p>
                    <a:p>
                      <a:pPr marL="0" marR="0" algn="ctr">
                        <a:spcBef>
                          <a:spcPts val="0"/>
                        </a:spcBef>
                        <a:spcAft>
                          <a:spcPts val="0"/>
                        </a:spcAft>
                      </a:pPr>
                      <a:r>
                        <a:rPr lang="en-US" sz="1000">
                          <a:effectLst/>
                        </a:rPr>
                        <a:t> </a:t>
                      </a:r>
                      <a:endParaRPr lang="en-US" sz="1000">
                        <a:effectLst/>
                        <a:latin typeface="Times New Roman" panose="02020603050405020304" pitchFamily="18" charset="0"/>
                        <a:ea typeface="MS Mincho" panose="02020609040205080304" pitchFamily="49" charset="-128"/>
                      </a:endParaRPr>
                    </a:p>
                  </a:txBody>
                  <a:tcPr marL="68580" marR="68580" marT="0" marB="0"/>
                </a:tc>
                <a:extLst>
                  <a:ext uri="{0D108BD9-81ED-4DB2-BD59-A6C34878D82A}">
                    <a16:rowId xmlns:a16="http://schemas.microsoft.com/office/drawing/2014/main" val="2227527264"/>
                  </a:ext>
                </a:extLst>
              </a:tr>
              <a:tr h="353060">
                <a:tc>
                  <a:txBody>
                    <a:bodyPr/>
                    <a:lstStyle/>
                    <a:p>
                      <a:pPr marL="0" marR="0" algn="just">
                        <a:spcBef>
                          <a:spcPts val="0"/>
                        </a:spcBef>
                        <a:spcAft>
                          <a:spcPts val="0"/>
                        </a:spcAft>
                      </a:pPr>
                      <a:r>
                        <a:rPr lang="en-GB" sz="1000">
                          <a:effectLst/>
                        </a:rPr>
                        <a:t>Cell reselection</a:t>
                      </a:r>
                      <a:endParaRPr lang="en-US" sz="1000">
                        <a:effectLst/>
                        <a:latin typeface="Times New Roman" panose="02020603050405020304" pitchFamily="18" charset="0"/>
                        <a:ea typeface="MS Mincho" panose="02020609040205080304" pitchFamily="49" charset="-128"/>
                      </a:endParaRPr>
                    </a:p>
                  </a:txBody>
                  <a:tcPr marL="68580" marR="68580" marT="0" marB="0"/>
                </a:tc>
                <a:tc>
                  <a:txBody>
                    <a:bodyPr/>
                    <a:lstStyle/>
                    <a:p>
                      <a:pPr marL="342900" marR="0" lvl="0" indent="-342900" algn="just">
                        <a:spcBef>
                          <a:spcPts val="0"/>
                        </a:spcBef>
                        <a:spcAft>
                          <a:spcPts val="0"/>
                        </a:spcAft>
                        <a:buFont typeface="Times New Roman" panose="02020603050405020304" pitchFamily="18" charset="0"/>
                        <a:buChar char="-"/>
                      </a:pPr>
                      <a:r>
                        <a:rPr lang="en-GB" sz="1000">
                          <a:effectLst/>
                        </a:rPr>
                        <a:t>Intra-frequency</a:t>
                      </a:r>
                      <a:endParaRPr lang="en-US" sz="1000">
                        <a:effectLst/>
                      </a:endParaRPr>
                    </a:p>
                    <a:p>
                      <a:pPr marL="342900" marR="0" lvl="0" indent="-342900" algn="just">
                        <a:spcBef>
                          <a:spcPts val="0"/>
                        </a:spcBef>
                        <a:spcAft>
                          <a:spcPts val="0"/>
                        </a:spcAft>
                        <a:buFont typeface="Times New Roman" panose="02020603050405020304" pitchFamily="18" charset="0"/>
                        <a:buChar char="-"/>
                      </a:pPr>
                      <a:r>
                        <a:rPr lang="en-GB" sz="1000">
                          <a:effectLst/>
                        </a:rPr>
                        <a:t>Inter-frequency</a:t>
                      </a:r>
                      <a:endParaRPr lang="en-US" sz="10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a:spcBef>
                          <a:spcPts val="0"/>
                        </a:spcBef>
                        <a:spcAft>
                          <a:spcPts val="0"/>
                        </a:spcAft>
                      </a:pPr>
                      <a:r>
                        <a:rPr lang="en-GB" sz="1000">
                          <a:effectLst/>
                          <a:highlight>
                            <a:srgbClr val="00FF00"/>
                          </a:highlight>
                        </a:rPr>
                        <a:t>No</a:t>
                      </a:r>
                      <a:endParaRPr lang="en-US" sz="1000">
                        <a:effectLst/>
                        <a:latin typeface="Times New Roman" panose="02020603050405020304" pitchFamily="18" charset="0"/>
                        <a:ea typeface="MS Mincho" panose="02020609040205080304" pitchFamily="49" charset="-128"/>
                      </a:endParaRPr>
                    </a:p>
                  </a:txBody>
                  <a:tcPr marL="68580" marR="68580" marT="0" marB="0"/>
                </a:tc>
                <a:extLst>
                  <a:ext uri="{0D108BD9-81ED-4DB2-BD59-A6C34878D82A}">
                    <a16:rowId xmlns:a16="http://schemas.microsoft.com/office/drawing/2014/main" val="3418970136"/>
                  </a:ext>
                </a:extLst>
              </a:tr>
              <a:tr h="219075">
                <a:tc>
                  <a:txBody>
                    <a:bodyPr/>
                    <a:lstStyle/>
                    <a:p>
                      <a:pPr marL="0" marR="0" algn="just">
                        <a:spcBef>
                          <a:spcPts val="0"/>
                        </a:spcBef>
                        <a:spcAft>
                          <a:spcPts val="0"/>
                        </a:spcAft>
                      </a:pPr>
                      <a:r>
                        <a:rPr lang="en-GB" sz="1000">
                          <a:effectLst/>
                        </a:rPr>
                        <a:t>Handover</a:t>
                      </a:r>
                      <a:endParaRPr lang="en-US" sz="1000">
                        <a:effectLst/>
                        <a:latin typeface="Times New Roman" panose="02020603050405020304" pitchFamily="18" charset="0"/>
                        <a:ea typeface="MS Mincho" panose="02020609040205080304" pitchFamily="49" charset="-128"/>
                      </a:endParaRPr>
                    </a:p>
                  </a:txBody>
                  <a:tcPr marL="68580" marR="68580" marT="0" marB="0"/>
                </a:tc>
                <a:tc>
                  <a:txBody>
                    <a:bodyPr/>
                    <a:lstStyle/>
                    <a:p>
                      <a:pPr marL="0" marR="0" algn="just">
                        <a:spcBef>
                          <a:spcPts val="0"/>
                        </a:spcBef>
                        <a:spcAft>
                          <a:spcPts val="0"/>
                        </a:spcAft>
                      </a:pPr>
                      <a:r>
                        <a:rPr lang="en-GB" sz="1000">
                          <a:effectLst/>
                        </a:rPr>
                        <a:t> </a:t>
                      </a:r>
                      <a:endParaRPr lang="en-US" sz="1000">
                        <a:effectLst/>
                        <a:latin typeface="Times New Roman" panose="02020603050405020304" pitchFamily="18" charset="0"/>
                        <a:ea typeface="MS Mincho" panose="02020609040205080304" pitchFamily="49" charset="-128"/>
                      </a:endParaRPr>
                    </a:p>
                  </a:txBody>
                  <a:tcPr marL="68580" marR="68580" marT="0" marB="0"/>
                </a:tc>
                <a:tc>
                  <a:txBody>
                    <a:bodyPr/>
                    <a:lstStyle/>
                    <a:p>
                      <a:pPr marL="0" marR="0" algn="just">
                        <a:spcBef>
                          <a:spcPts val="0"/>
                        </a:spcBef>
                        <a:spcAft>
                          <a:spcPts val="0"/>
                        </a:spcAft>
                      </a:pPr>
                      <a:r>
                        <a:rPr lang="en-GB" sz="1000">
                          <a:effectLst/>
                          <a:highlight>
                            <a:srgbClr val="FFFF00"/>
                          </a:highlight>
                        </a:rPr>
                        <a:t>FFS</a:t>
                      </a:r>
                      <a:endParaRPr lang="en-US" sz="1000">
                        <a:effectLst/>
                      </a:endParaRPr>
                    </a:p>
                    <a:p>
                      <a:pPr marL="342900" marR="0" lvl="0" indent="-342900" algn="just">
                        <a:spcBef>
                          <a:spcPts val="0"/>
                        </a:spcBef>
                        <a:spcAft>
                          <a:spcPts val="0"/>
                        </a:spcAft>
                        <a:buFont typeface="Symbol" panose="05050102010706020507" pitchFamily="18" charset="2"/>
                        <a:buChar char=""/>
                      </a:pPr>
                      <a:r>
                        <a:rPr lang="en-US" sz="1100">
                          <a:effectLst/>
                          <a:highlight>
                            <a:srgbClr val="FFFF00"/>
                          </a:highlight>
                        </a:rPr>
                        <a:t>Yes </a:t>
                      </a:r>
                      <a:endParaRPr lang="en-US" sz="1100">
                        <a:effectLst/>
                      </a:endParaRPr>
                    </a:p>
                    <a:p>
                      <a:pPr marL="342900" marR="0" lvl="0" indent="-342900" algn="just">
                        <a:spcBef>
                          <a:spcPts val="0"/>
                        </a:spcBef>
                        <a:spcAft>
                          <a:spcPts val="0"/>
                        </a:spcAft>
                        <a:buFont typeface="Symbol" panose="05050102010706020507" pitchFamily="18" charset="2"/>
                        <a:buChar char=""/>
                      </a:pPr>
                      <a:r>
                        <a:rPr lang="en-US" sz="1100">
                          <a:effectLst/>
                          <a:highlight>
                            <a:srgbClr val="FFFF00"/>
                          </a:highlight>
                        </a:rPr>
                        <a:t>No</a:t>
                      </a:r>
                      <a:endParaRPr lang="en-US" sz="1100">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017840934"/>
                  </a:ext>
                </a:extLst>
              </a:tr>
              <a:tr h="353060">
                <a:tc>
                  <a:txBody>
                    <a:bodyPr/>
                    <a:lstStyle/>
                    <a:p>
                      <a:pPr marL="0" marR="0" algn="just">
                        <a:spcBef>
                          <a:spcPts val="0"/>
                        </a:spcBef>
                        <a:spcAft>
                          <a:spcPts val="0"/>
                        </a:spcAft>
                      </a:pPr>
                      <a:r>
                        <a:rPr lang="en-GB" sz="1000">
                          <a:effectLst/>
                        </a:rPr>
                        <a:t>RRC Connection Mobility Control</a:t>
                      </a:r>
                      <a:endParaRPr lang="en-US" sz="1000">
                        <a:effectLst/>
                        <a:latin typeface="Times New Roman" panose="02020603050405020304" pitchFamily="18" charset="0"/>
                        <a:ea typeface="MS Mincho" panose="02020609040205080304" pitchFamily="49" charset="-128"/>
                      </a:endParaRPr>
                    </a:p>
                  </a:txBody>
                  <a:tcPr marL="68580" marR="68580" marT="0" marB="0"/>
                </a:tc>
                <a:tc>
                  <a:txBody>
                    <a:bodyPr/>
                    <a:lstStyle/>
                    <a:p>
                      <a:pPr marL="342900" marR="0" lvl="0" indent="-342900" algn="just">
                        <a:spcBef>
                          <a:spcPts val="0"/>
                        </a:spcBef>
                        <a:spcAft>
                          <a:spcPts val="0"/>
                        </a:spcAft>
                        <a:buFont typeface="Times New Roman" panose="02020603050405020304" pitchFamily="18" charset="0"/>
                        <a:buChar char="-"/>
                      </a:pPr>
                      <a:r>
                        <a:rPr lang="en-US" sz="1100" dirty="0">
                          <a:effectLst/>
                        </a:rPr>
                        <a:t>RRC re-establishment</a:t>
                      </a:r>
                    </a:p>
                    <a:p>
                      <a:pPr marL="342900" marR="0" lvl="0" indent="-342900" algn="just">
                        <a:spcBef>
                          <a:spcPts val="0"/>
                        </a:spcBef>
                        <a:spcAft>
                          <a:spcPts val="0"/>
                        </a:spcAft>
                        <a:buFont typeface="Times New Roman" panose="02020603050405020304" pitchFamily="18" charset="0"/>
                        <a:buChar char="-"/>
                      </a:pPr>
                      <a:r>
                        <a:rPr lang="en-US" sz="1100" dirty="0">
                          <a:effectLst/>
                        </a:rPr>
                        <a:t>Random access</a:t>
                      </a:r>
                    </a:p>
                    <a:p>
                      <a:pPr marL="342900" marR="0" lvl="0" indent="-342900" algn="just">
                        <a:spcBef>
                          <a:spcPts val="0"/>
                        </a:spcBef>
                        <a:spcAft>
                          <a:spcPts val="0"/>
                        </a:spcAft>
                        <a:buFont typeface="Times New Roman" panose="02020603050405020304" pitchFamily="18" charset="0"/>
                        <a:buChar char="-"/>
                      </a:pPr>
                      <a:r>
                        <a:rPr lang="en-US" sz="1100" dirty="0">
                          <a:effectLst/>
                        </a:rPr>
                        <a:t>RRC release with redirection</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just">
                        <a:spcBef>
                          <a:spcPts val="0"/>
                        </a:spcBef>
                        <a:spcAft>
                          <a:spcPts val="0"/>
                        </a:spcAft>
                      </a:pPr>
                      <a:r>
                        <a:rPr lang="en-GB" sz="1000">
                          <a:effectLst/>
                          <a:highlight>
                            <a:srgbClr val="00FF00"/>
                          </a:highlight>
                        </a:rPr>
                        <a:t>Yes</a:t>
                      </a:r>
                      <a:endParaRPr lang="en-US" sz="1000">
                        <a:effectLst/>
                      </a:endParaRPr>
                    </a:p>
                    <a:p>
                      <a:pPr marL="0" marR="0" algn="just">
                        <a:spcBef>
                          <a:spcPts val="0"/>
                        </a:spcBef>
                        <a:spcAft>
                          <a:spcPts val="0"/>
                        </a:spcAft>
                      </a:pPr>
                      <a:r>
                        <a:rPr lang="en-GB" sz="1000">
                          <a:effectLst/>
                          <a:highlight>
                            <a:srgbClr val="FFFF00"/>
                          </a:highlight>
                        </a:rPr>
                        <a:t> </a:t>
                      </a:r>
                      <a:endParaRPr lang="en-US" sz="1000">
                        <a:effectLst/>
                        <a:latin typeface="Times New Roman" panose="02020603050405020304" pitchFamily="18" charset="0"/>
                        <a:ea typeface="MS Mincho" panose="02020609040205080304" pitchFamily="49" charset="-128"/>
                      </a:endParaRPr>
                    </a:p>
                  </a:txBody>
                  <a:tcPr marL="68580" marR="68580" marT="0" marB="0"/>
                </a:tc>
                <a:extLst>
                  <a:ext uri="{0D108BD9-81ED-4DB2-BD59-A6C34878D82A}">
                    <a16:rowId xmlns:a16="http://schemas.microsoft.com/office/drawing/2014/main" val="3436402198"/>
                  </a:ext>
                </a:extLst>
              </a:tr>
              <a:tr h="320040">
                <a:tc>
                  <a:txBody>
                    <a:bodyPr/>
                    <a:lstStyle/>
                    <a:p>
                      <a:pPr marL="0" marR="0" algn="just">
                        <a:spcBef>
                          <a:spcPts val="0"/>
                        </a:spcBef>
                        <a:spcAft>
                          <a:spcPts val="0"/>
                        </a:spcAft>
                      </a:pPr>
                      <a:r>
                        <a:rPr lang="en-GB" sz="1000">
                          <a:effectLst/>
                        </a:rPr>
                        <a:t>SCell activation/deactivation delays</a:t>
                      </a:r>
                      <a:endParaRPr lang="en-US" sz="1000">
                        <a:effectLst/>
                        <a:latin typeface="Times New Roman" panose="02020603050405020304" pitchFamily="18" charset="0"/>
                        <a:ea typeface="MS Mincho" panose="02020609040205080304" pitchFamily="49" charset="-128"/>
                      </a:endParaRPr>
                    </a:p>
                  </a:txBody>
                  <a:tcPr marL="68580" marR="68580" marT="0" marB="0"/>
                </a:tc>
                <a:tc>
                  <a:txBody>
                    <a:bodyPr/>
                    <a:lstStyle/>
                    <a:p>
                      <a:pPr marL="0" marR="0" algn="just">
                        <a:spcBef>
                          <a:spcPts val="0"/>
                        </a:spcBef>
                        <a:spcAft>
                          <a:spcPts val="0"/>
                        </a:spcAft>
                      </a:pPr>
                      <a:r>
                        <a:rPr lang="en-GB" sz="1000">
                          <a:effectLst/>
                        </a:rPr>
                        <a:t> </a:t>
                      </a:r>
                      <a:endParaRPr lang="en-US" sz="1000">
                        <a:effectLst/>
                        <a:latin typeface="Times New Roman" panose="02020603050405020304" pitchFamily="18" charset="0"/>
                        <a:ea typeface="MS Mincho" panose="02020609040205080304" pitchFamily="49" charset="-128"/>
                      </a:endParaRPr>
                    </a:p>
                  </a:txBody>
                  <a:tcPr marL="68580" marR="68580" marT="0" marB="0"/>
                </a:tc>
                <a:tc>
                  <a:txBody>
                    <a:bodyPr/>
                    <a:lstStyle/>
                    <a:p>
                      <a:pPr marL="0" marR="0" algn="just">
                        <a:spcBef>
                          <a:spcPts val="0"/>
                        </a:spcBef>
                        <a:spcAft>
                          <a:spcPts val="0"/>
                        </a:spcAft>
                      </a:pPr>
                      <a:r>
                        <a:rPr lang="en-GB" sz="1000">
                          <a:effectLst/>
                          <a:highlight>
                            <a:srgbClr val="00FF00"/>
                          </a:highlight>
                        </a:rPr>
                        <a:t>No</a:t>
                      </a:r>
                      <a:endParaRPr lang="en-US" sz="1000">
                        <a:effectLst/>
                        <a:latin typeface="Times New Roman" panose="02020603050405020304" pitchFamily="18" charset="0"/>
                        <a:ea typeface="MS Mincho" panose="02020609040205080304" pitchFamily="49" charset="-128"/>
                      </a:endParaRPr>
                    </a:p>
                  </a:txBody>
                  <a:tcPr marL="68580" marR="68580" marT="0" marB="0"/>
                </a:tc>
                <a:extLst>
                  <a:ext uri="{0D108BD9-81ED-4DB2-BD59-A6C34878D82A}">
                    <a16:rowId xmlns:a16="http://schemas.microsoft.com/office/drawing/2014/main" val="3268686495"/>
                  </a:ext>
                </a:extLst>
              </a:tr>
              <a:tr h="439420">
                <a:tc>
                  <a:txBody>
                    <a:bodyPr/>
                    <a:lstStyle/>
                    <a:p>
                      <a:pPr marL="0" marR="0" algn="just">
                        <a:spcBef>
                          <a:spcPts val="0"/>
                        </a:spcBef>
                        <a:spcAft>
                          <a:spcPts val="0"/>
                        </a:spcAft>
                      </a:pPr>
                      <a:r>
                        <a:rPr lang="en-GB" sz="1000">
                          <a:effectLst/>
                        </a:rPr>
                        <a:t>Interruptions related to SCells addition, release, activation, deactivation</a:t>
                      </a:r>
                      <a:endParaRPr lang="en-US" sz="1000">
                        <a:effectLst/>
                        <a:latin typeface="Times New Roman" panose="02020603050405020304" pitchFamily="18" charset="0"/>
                        <a:ea typeface="MS Mincho" panose="02020609040205080304" pitchFamily="49" charset="-128"/>
                      </a:endParaRPr>
                    </a:p>
                  </a:txBody>
                  <a:tcPr marL="68580" marR="68580" marT="0" marB="0"/>
                </a:tc>
                <a:tc>
                  <a:txBody>
                    <a:bodyPr/>
                    <a:lstStyle/>
                    <a:p>
                      <a:pPr marL="0" marR="0" algn="just">
                        <a:spcBef>
                          <a:spcPts val="0"/>
                        </a:spcBef>
                        <a:spcAft>
                          <a:spcPts val="0"/>
                        </a:spcAft>
                      </a:pPr>
                      <a:r>
                        <a:rPr lang="en-GB" sz="1000">
                          <a:effectLst/>
                        </a:rPr>
                        <a:t>Interruptions on serving cells due to any of the addition, release, activation, or deactivation procedures </a:t>
                      </a:r>
                      <a:endParaRPr lang="en-US" sz="1000">
                        <a:effectLst/>
                      </a:endParaRPr>
                    </a:p>
                    <a:p>
                      <a:pPr marL="24130" marR="0" algn="just">
                        <a:spcBef>
                          <a:spcPts val="0"/>
                        </a:spcBef>
                        <a:spcAft>
                          <a:spcPts val="0"/>
                        </a:spcAft>
                      </a:pPr>
                      <a:r>
                        <a:rPr lang="en-GB" sz="1000">
                          <a:effectLst/>
                        </a:rPr>
                        <a:t> </a:t>
                      </a:r>
                      <a:endParaRPr lang="en-US" sz="1000">
                        <a:effectLst/>
                        <a:latin typeface="Times New Roman" panose="02020603050405020304" pitchFamily="18" charset="0"/>
                        <a:ea typeface="MS Mincho" panose="02020609040205080304" pitchFamily="49" charset="-128"/>
                      </a:endParaRPr>
                    </a:p>
                  </a:txBody>
                  <a:tcPr marL="68580" marR="68580" marT="0" marB="0"/>
                </a:tc>
                <a:tc>
                  <a:txBody>
                    <a:bodyPr/>
                    <a:lstStyle/>
                    <a:p>
                      <a:pPr marL="0" marR="0" algn="just">
                        <a:spcBef>
                          <a:spcPts val="0"/>
                        </a:spcBef>
                        <a:spcAft>
                          <a:spcPts val="0"/>
                        </a:spcAft>
                      </a:pPr>
                      <a:r>
                        <a:rPr lang="en-GB" sz="1000">
                          <a:effectLst/>
                          <a:highlight>
                            <a:srgbClr val="00FF00"/>
                          </a:highlight>
                        </a:rPr>
                        <a:t>No</a:t>
                      </a:r>
                      <a:endParaRPr lang="en-US" sz="1000">
                        <a:effectLst/>
                        <a:latin typeface="Times New Roman" panose="02020603050405020304" pitchFamily="18" charset="0"/>
                        <a:ea typeface="MS Mincho" panose="02020609040205080304" pitchFamily="49" charset="-128"/>
                      </a:endParaRPr>
                    </a:p>
                  </a:txBody>
                  <a:tcPr marL="68580" marR="68580" marT="0" marB="0"/>
                </a:tc>
                <a:extLst>
                  <a:ext uri="{0D108BD9-81ED-4DB2-BD59-A6C34878D82A}">
                    <a16:rowId xmlns:a16="http://schemas.microsoft.com/office/drawing/2014/main" val="211518868"/>
                  </a:ext>
                </a:extLst>
              </a:tr>
              <a:tr h="320040">
                <a:tc>
                  <a:txBody>
                    <a:bodyPr/>
                    <a:lstStyle/>
                    <a:p>
                      <a:pPr marL="0" marR="0" algn="just">
                        <a:spcBef>
                          <a:spcPts val="0"/>
                        </a:spcBef>
                        <a:spcAft>
                          <a:spcPts val="0"/>
                        </a:spcAft>
                      </a:pPr>
                      <a:r>
                        <a:rPr lang="en-GB" sz="1000">
                          <a:effectLst/>
                        </a:rPr>
                        <a:t>PSCell addition/release delays</a:t>
                      </a:r>
                      <a:endParaRPr lang="en-US" sz="1000">
                        <a:effectLst/>
                        <a:latin typeface="Times New Roman" panose="02020603050405020304" pitchFamily="18" charset="0"/>
                        <a:ea typeface="MS Mincho" panose="02020609040205080304" pitchFamily="49" charset="-128"/>
                      </a:endParaRPr>
                    </a:p>
                  </a:txBody>
                  <a:tcPr marL="68580" marR="68580" marT="0" marB="0"/>
                </a:tc>
                <a:tc>
                  <a:txBody>
                    <a:bodyPr/>
                    <a:lstStyle/>
                    <a:p>
                      <a:pPr marL="0" marR="0" algn="just">
                        <a:spcBef>
                          <a:spcPts val="0"/>
                        </a:spcBef>
                        <a:spcAft>
                          <a:spcPts val="0"/>
                        </a:spcAft>
                      </a:pPr>
                      <a:r>
                        <a:rPr lang="en-GB" sz="1000">
                          <a:effectLst/>
                        </a:rPr>
                        <a:t> </a:t>
                      </a:r>
                      <a:endParaRPr lang="en-US" sz="1000">
                        <a:effectLst/>
                        <a:latin typeface="Times New Roman" panose="02020603050405020304" pitchFamily="18" charset="0"/>
                        <a:ea typeface="MS Mincho" panose="02020609040205080304" pitchFamily="49" charset="-128"/>
                      </a:endParaRPr>
                    </a:p>
                  </a:txBody>
                  <a:tcPr marL="68580" marR="68580" marT="0" marB="0"/>
                </a:tc>
                <a:tc>
                  <a:txBody>
                    <a:bodyPr/>
                    <a:lstStyle/>
                    <a:p>
                      <a:pPr marL="0" marR="0" algn="just">
                        <a:spcBef>
                          <a:spcPts val="0"/>
                        </a:spcBef>
                        <a:spcAft>
                          <a:spcPts val="0"/>
                        </a:spcAft>
                      </a:pPr>
                      <a:r>
                        <a:rPr lang="en-GB" sz="1000">
                          <a:effectLst/>
                          <a:highlight>
                            <a:srgbClr val="00FF00"/>
                          </a:highlight>
                        </a:rPr>
                        <a:t>No</a:t>
                      </a:r>
                      <a:endParaRPr lang="en-US" sz="1000">
                        <a:effectLst/>
                        <a:latin typeface="Times New Roman" panose="02020603050405020304" pitchFamily="18" charset="0"/>
                        <a:ea typeface="MS Mincho" panose="02020609040205080304" pitchFamily="49" charset="-128"/>
                      </a:endParaRPr>
                    </a:p>
                  </a:txBody>
                  <a:tcPr marL="68580" marR="68580" marT="0" marB="0"/>
                </a:tc>
                <a:extLst>
                  <a:ext uri="{0D108BD9-81ED-4DB2-BD59-A6C34878D82A}">
                    <a16:rowId xmlns:a16="http://schemas.microsoft.com/office/drawing/2014/main" val="2926061213"/>
                  </a:ext>
                </a:extLst>
              </a:tr>
              <a:tr h="353060">
                <a:tc>
                  <a:txBody>
                    <a:bodyPr/>
                    <a:lstStyle/>
                    <a:p>
                      <a:pPr marL="0" marR="0" algn="just">
                        <a:spcBef>
                          <a:spcPts val="0"/>
                        </a:spcBef>
                        <a:spcAft>
                          <a:spcPts val="0"/>
                        </a:spcAft>
                      </a:pPr>
                      <a:r>
                        <a:rPr lang="en-GB" sz="1000">
                          <a:effectLst/>
                        </a:rPr>
                        <a:t>Active BWP switching</a:t>
                      </a:r>
                      <a:endParaRPr lang="en-US" sz="1000">
                        <a:effectLst/>
                        <a:latin typeface="Times New Roman" panose="02020603050405020304" pitchFamily="18" charset="0"/>
                        <a:ea typeface="MS Mincho" panose="02020609040205080304" pitchFamily="49" charset="-128"/>
                      </a:endParaRPr>
                    </a:p>
                  </a:txBody>
                  <a:tcPr marL="68580" marR="68580" marT="0" marB="0"/>
                </a:tc>
                <a:tc>
                  <a:txBody>
                    <a:bodyPr/>
                    <a:lstStyle/>
                    <a:p>
                      <a:pPr marL="342900" marR="0" lvl="0" indent="-342900" algn="just">
                        <a:spcBef>
                          <a:spcPts val="0"/>
                        </a:spcBef>
                        <a:spcAft>
                          <a:spcPts val="0"/>
                        </a:spcAft>
                        <a:buFont typeface="Times New Roman" panose="02020603050405020304" pitchFamily="18" charset="0"/>
                        <a:buChar char="-"/>
                      </a:pPr>
                      <a:r>
                        <a:rPr lang="en-US" sz="1100">
                          <a:effectLst/>
                        </a:rPr>
                        <a:t>Interruptions at active BWP switching</a:t>
                      </a:r>
                    </a:p>
                    <a:p>
                      <a:pPr marL="342900" marR="0" lvl="0" indent="-342900" algn="just">
                        <a:spcBef>
                          <a:spcPts val="0"/>
                        </a:spcBef>
                        <a:spcAft>
                          <a:spcPts val="0"/>
                        </a:spcAft>
                        <a:buFont typeface="Times New Roman" panose="02020603050405020304" pitchFamily="18" charset="0"/>
                        <a:buChar char="-"/>
                      </a:pPr>
                      <a:r>
                        <a:rPr lang="en-US" sz="1100">
                          <a:effectLst/>
                        </a:rPr>
                        <a:t>Active BWP switching delay</a:t>
                      </a:r>
                      <a:endParaRPr lang="en-US" sz="11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just">
                        <a:spcBef>
                          <a:spcPts val="0"/>
                        </a:spcBef>
                        <a:spcAft>
                          <a:spcPts val="0"/>
                        </a:spcAft>
                      </a:pPr>
                      <a:r>
                        <a:rPr lang="en-GB" sz="1000">
                          <a:effectLst/>
                          <a:highlight>
                            <a:srgbClr val="00FF00"/>
                          </a:highlight>
                        </a:rPr>
                        <a:t>No</a:t>
                      </a:r>
                      <a:endParaRPr lang="en-US" sz="1000">
                        <a:effectLst/>
                      </a:endParaRPr>
                    </a:p>
                    <a:p>
                      <a:pPr marL="0" marR="0" algn="just">
                        <a:spcBef>
                          <a:spcPts val="0"/>
                        </a:spcBef>
                        <a:spcAft>
                          <a:spcPts val="0"/>
                        </a:spcAft>
                      </a:pPr>
                      <a:r>
                        <a:rPr lang="en-GB" sz="1000">
                          <a:effectLst/>
                          <a:highlight>
                            <a:srgbClr val="FFFF00"/>
                          </a:highlight>
                        </a:rPr>
                        <a:t> </a:t>
                      </a:r>
                      <a:endParaRPr lang="en-US" sz="1000">
                        <a:effectLst/>
                        <a:latin typeface="Times New Roman" panose="02020603050405020304" pitchFamily="18" charset="0"/>
                        <a:ea typeface="MS Mincho" panose="02020609040205080304" pitchFamily="49" charset="-128"/>
                      </a:endParaRPr>
                    </a:p>
                  </a:txBody>
                  <a:tcPr marL="68580" marR="68580" marT="0" marB="0"/>
                </a:tc>
                <a:extLst>
                  <a:ext uri="{0D108BD9-81ED-4DB2-BD59-A6C34878D82A}">
                    <a16:rowId xmlns:a16="http://schemas.microsoft.com/office/drawing/2014/main" val="1459000815"/>
                  </a:ext>
                </a:extLst>
              </a:tr>
              <a:tr h="161925">
                <a:tc>
                  <a:txBody>
                    <a:bodyPr/>
                    <a:lstStyle/>
                    <a:p>
                      <a:pPr marL="0" marR="0" algn="just">
                        <a:spcBef>
                          <a:spcPts val="0"/>
                        </a:spcBef>
                        <a:spcAft>
                          <a:spcPts val="0"/>
                        </a:spcAft>
                      </a:pPr>
                      <a:r>
                        <a:rPr lang="en-GB" sz="1000">
                          <a:effectLst/>
                        </a:rPr>
                        <a:t>TCI switching</a:t>
                      </a:r>
                      <a:endParaRPr lang="en-US" sz="1000">
                        <a:effectLst/>
                        <a:latin typeface="Times New Roman" panose="02020603050405020304" pitchFamily="18" charset="0"/>
                        <a:ea typeface="MS Mincho" panose="02020609040205080304" pitchFamily="49" charset="-128"/>
                      </a:endParaRPr>
                    </a:p>
                  </a:txBody>
                  <a:tcPr marL="68580" marR="68580" marT="0" marB="0"/>
                </a:tc>
                <a:tc>
                  <a:txBody>
                    <a:bodyPr/>
                    <a:lstStyle/>
                    <a:p>
                      <a:pPr marL="0" marR="0" algn="just">
                        <a:spcBef>
                          <a:spcPts val="0"/>
                        </a:spcBef>
                        <a:spcAft>
                          <a:spcPts val="0"/>
                        </a:spcAft>
                      </a:pPr>
                      <a:r>
                        <a:rPr lang="en-GB" sz="1000">
                          <a:effectLst/>
                        </a:rPr>
                        <a:t>TCI switching delay</a:t>
                      </a:r>
                      <a:endParaRPr lang="en-US" sz="1000">
                        <a:effectLst/>
                        <a:latin typeface="Times New Roman" panose="02020603050405020304" pitchFamily="18" charset="0"/>
                        <a:ea typeface="MS Mincho" panose="02020609040205080304" pitchFamily="49" charset="-128"/>
                      </a:endParaRPr>
                    </a:p>
                  </a:txBody>
                  <a:tcPr marL="68580" marR="68580" marT="0" marB="0"/>
                </a:tc>
                <a:tc>
                  <a:txBody>
                    <a:bodyPr/>
                    <a:lstStyle/>
                    <a:p>
                      <a:pPr marL="0" marR="0" algn="just">
                        <a:spcBef>
                          <a:spcPts val="0"/>
                        </a:spcBef>
                        <a:spcAft>
                          <a:spcPts val="0"/>
                        </a:spcAft>
                      </a:pPr>
                      <a:r>
                        <a:rPr lang="en-GB" sz="1000" dirty="0">
                          <a:effectLst/>
                          <a:highlight>
                            <a:srgbClr val="FFFF00"/>
                          </a:highlight>
                        </a:rPr>
                        <a:t>FFS</a:t>
                      </a:r>
                      <a:endParaRPr lang="en-US" sz="1000" dirty="0">
                        <a:effectLst/>
                        <a:latin typeface="Times New Roman" panose="02020603050405020304" pitchFamily="18" charset="0"/>
                        <a:ea typeface="MS Mincho" panose="02020609040205080304" pitchFamily="49" charset="-128"/>
                      </a:endParaRPr>
                    </a:p>
                  </a:txBody>
                  <a:tcPr marL="68580" marR="68580" marT="0" marB="0"/>
                </a:tc>
                <a:extLst>
                  <a:ext uri="{0D108BD9-81ED-4DB2-BD59-A6C34878D82A}">
                    <a16:rowId xmlns:a16="http://schemas.microsoft.com/office/drawing/2014/main" val="2148336729"/>
                  </a:ext>
                </a:extLst>
              </a:tr>
            </a:tbl>
          </a:graphicData>
        </a:graphic>
      </p:graphicFrame>
    </p:spTree>
    <p:extLst>
      <p:ext uri="{BB962C8B-B14F-4D97-AF65-F5344CB8AC3E}">
        <p14:creationId xmlns:p14="http://schemas.microsoft.com/office/powerpoint/2010/main" val="11159647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59B2F7-F6D6-4C71-85D4-042D148DD76B}"/>
              </a:ext>
            </a:extLst>
          </p:cNvPr>
          <p:cNvSpPr>
            <a:spLocks noGrp="1"/>
          </p:cNvSpPr>
          <p:nvPr>
            <p:ph type="title"/>
          </p:nvPr>
        </p:nvSpPr>
        <p:spPr/>
        <p:txBody>
          <a:bodyPr/>
          <a:lstStyle/>
          <a:p>
            <a:r>
              <a:rPr lang="en-US" dirty="0"/>
              <a:t>Background - II</a:t>
            </a:r>
          </a:p>
        </p:txBody>
      </p:sp>
      <p:sp>
        <p:nvSpPr>
          <p:cNvPr id="5" name="Rectangle 1">
            <a:extLst>
              <a:ext uri="{FF2B5EF4-FFF2-40B4-BE49-F238E27FC236}">
                <a16:creationId xmlns:a16="http://schemas.microsoft.com/office/drawing/2014/main" id="{8C5DA761-AD11-4B98-AE5F-76F46E285587}"/>
              </a:ext>
            </a:extLst>
          </p:cNvPr>
          <p:cNvSpPr>
            <a:spLocks noChangeArrowheads="1"/>
          </p:cNvSpPr>
          <p:nvPr/>
        </p:nvSpPr>
        <p:spPr bwMode="auto">
          <a:xfrm>
            <a:off x="4360863" y="17653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TextBox 6">
            <a:extLst>
              <a:ext uri="{FF2B5EF4-FFF2-40B4-BE49-F238E27FC236}">
                <a16:creationId xmlns:a16="http://schemas.microsoft.com/office/drawing/2014/main" id="{4AD24D63-D784-4382-A27D-7E7746DEC66B}"/>
              </a:ext>
            </a:extLst>
          </p:cNvPr>
          <p:cNvSpPr txBox="1"/>
          <p:nvPr/>
        </p:nvSpPr>
        <p:spPr>
          <a:xfrm>
            <a:off x="1014369" y="1514296"/>
            <a:ext cx="6199464" cy="276999"/>
          </a:xfrm>
          <a:prstGeom prst="rect">
            <a:avLst/>
          </a:prstGeom>
          <a:noFill/>
        </p:spPr>
        <p:txBody>
          <a:bodyPr wrap="square" rtlCol="0">
            <a:spAutoFit/>
          </a:bodyPr>
          <a:lstStyle/>
          <a:p>
            <a:r>
              <a:rPr lang="en-US" sz="1200" dirty="0"/>
              <a:t>RAN4 already agreed to the following during this meeting.</a:t>
            </a:r>
          </a:p>
        </p:txBody>
      </p:sp>
      <p:graphicFrame>
        <p:nvGraphicFramePr>
          <p:cNvPr id="9" name="Table 8">
            <a:extLst>
              <a:ext uri="{FF2B5EF4-FFF2-40B4-BE49-F238E27FC236}">
                <a16:creationId xmlns:a16="http://schemas.microsoft.com/office/drawing/2014/main" id="{8977C153-536F-48D5-A013-2B9F008CAF02}"/>
              </a:ext>
            </a:extLst>
          </p:cNvPr>
          <p:cNvGraphicFramePr>
            <a:graphicFrameLocks noGrp="1"/>
          </p:cNvGraphicFramePr>
          <p:nvPr>
            <p:extLst>
              <p:ext uri="{D42A27DB-BD31-4B8C-83A1-F6EECF244321}">
                <p14:modId xmlns:p14="http://schemas.microsoft.com/office/powerpoint/2010/main" val="842334756"/>
              </p:ext>
            </p:extLst>
          </p:nvPr>
        </p:nvGraphicFramePr>
        <p:xfrm>
          <a:off x="1854681" y="1791295"/>
          <a:ext cx="6866625" cy="4992955"/>
        </p:xfrm>
        <a:graphic>
          <a:graphicData uri="http://schemas.openxmlformats.org/drawingml/2006/table">
            <a:tbl>
              <a:tblPr firstRow="1" firstCol="1" bandRow="1">
                <a:tableStyleId>{5C22544A-7EE6-4342-B048-85BDC9FD1C3A}</a:tableStyleId>
              </a:tblPr>
              <a:tblGrid>
                <a:gridCol w="1098701">
                  <a:extLst>
                    <a:ext uri="{9D8B030D-6E8A-4147-A177-3AD203B41FA5}">
                      <a16:colId xmlns:a16="http://schemas.microsoft.com/office/drawing/2014/main" val="2940024978"/>
                    </a:ext>
                  </a:extLst>
                </a:gridCol>
                <a:gridCol w="2032793">
                  <a:extLst>
                    <a:ext uri="{9D8B030D-6E8A-4147-A177-3AD203B41FA5}">
                      <a16:colId xmlns:a16="http://schemas.microsoft.com/office/drawing/2014/main" val="2840431514"/>
                    </a:ext>
                  </a:extLst>
                </a:gridCol>
                <a:gridCol w="3735131">
                  <a:extLst>
                    <a:ext uri="{9D8B030D-6E8A-4147-A177-3AD203B41FA5}">
                      <a16:colId xmlns:a16="http://schemas.microsoft.com/office/drawing/2014/main" val="807685263"/>
                    </a:ext>
                  </a:extLst>
                </a:gridCol>
              </a:tblGrid>
              <a:tr h="389843">
                <a:tc>
                  <a:txBody>
                    <a:bodyPr/>
                    <a:lstStyle/>
                    <a:p>
                      <a:pPr marL="0" marR="0" algn="just">
                        <a:spcBef>
                          <a:spcPts val="0"/>
                        </a:spcBef>
                        <a:spcAft>
                          <a:spcPts val="0"/>
                        </a:spcAft>
                      </a:pPr>
                      <a:r>
                        <a:rPr lang="en-GB" sz="1100">
                          <a:effectLst/>
                        </a:rPr>
                        <a:t>Requirements</a:t>
                      </a:r>
                      <a:endParaRPr lang="en-US" sz="1100">
                        <a:effectLst/>
                        <a:latin typeface="Times New Roman" panose="02020603050405020304" pitchFamily="18" charset="0"/>
                        <a:ea typeface="MS Mincho" panose="02020609040205080304" pitchFamily="49" charset="-128"/>
                      </a:endParaRPr>
                    </a:p>
                  </a:txBody>
                  <a:tcPr marL="44101" marR="44101" marT="0" marB="0"/>
                </a:tc>
                <a:tc>
                  <a:txBody>
                    <a:bodyPr/>
                    <a:lstStyle/>
                    <a:p>
                      <a:pPr marL="0" marR="0" algn="ctr">
                        <a:spcBef>
                          <a:spcPts val="0"/>
                        </a:spcBef>
                        <a:spcAft>
                          <a:spcPts val="0"/>
                        </a:spcAft>
                      </a:pPr>
                      <a:r>
                        <a:rPr lang="en-GB" sz="1100">
                          <a:effectLst/>
                        </a:rPr>
                        <a:t>Comments</a:t>
                      </a:r>
                      <a:endParaRPr lang="en-US" sz="1100">
                        <a:effectLst/>
                        <a:latin typeface="Times New Roman" panose="02020603050405020304" pitchFamily="18" charset="0"/>
                        <a:ea typeface="MS Mincho" panose="02020609040205080304" pitchFamily="49" charset="-128"/>
                      </a:endParaRPr>
                    </a:p>
                  </a:txBody>
                  <a:tcPr marL="44101" marR="44101" marT="0" marB="0"/>
                </a:tc>
                <a:tc>
                  <a:txBody>
                    <a:bodyPr/>
                    <a:lstStyle/>
                    <a:p>
                      <a:pPr marL="0" marR="0" algn="ctr">
                        <a:spcBef>
                          <a:spcPts val="0"/>
                        </a:spcBef>
                        <a:spcAft>
                          <a:spcPts val="0"/>
                        </a:spcAft>
                      </a:pPr>
                      <a:r>
                        <a:rPr lang="en-US" sz="1100" dirty="0">
                          <a:effectLst/>
                        </a:rPr>
                        <a:t>Is requirement needed? </a:t>
                      </a:r>
                    </a:p>
                    <a:p>
                      <a:pPr marL="0" marR="0" algn="ctr">
                        <a:spcBef>
                          <a:spcPts val="0"/>
                        </a:spcBef>
                        <a:spcAft>
                          <a:spcPts val="0"/>
                        </a:spcAft>
                      </a:pPr>
                      <a:r>
                        <a:rPr lang="en-US" sz="1100" dirty="0">
                          <a:effectLst/>
                        </a:rPr>
                        <a:t> </a:t>
                      </a:r>
                      <a:endParaRPr lang="en-US" sz="1100" dirty="0">
                        <a:effectLst/>
                        <a:latin typeface="Times New Roman" panose="02020603050405020304" pitchFamily="18" charset="0"/>
                        <a:ea typeface="MS Mincho" panose="02020609040205080304" pitchFamily="49" charset="-128"/>
                      </a:endParaRPr>
                    </a:p>
                  </a:txBody>
                  <a:tcPr marL="44101" marR="44101" marT="0" marB="0"/>
                </a:tc>
                <a:extLst>
                  <a:ext uri="{0D108BD9-81ED-4DB2-BD59-A6C34878D82A}">
                    <a16:rowId xmlns:a16="http://schemas.microsoft.com/office/drawing/2014/main" val="1531441026"/>
                  </a:ext>
                </a:extLst>
              </a:tr>
              <a:tr h="259895">
                <a:tc>
                  <a:txBody>
                    <a:bodyPr/>
                    <a:lstStyle/>
                    <a:p>
                      <a:pPr marL="0" marR="0" algn="just">
                        <a:spcBef>
                          <a:spcPts val="0"/>
                        </a:spcBef>
                        <a:spcAft>
                          <a:spcPts val="0"/>
                        </a:spcAft>
                      </a:pPr>
                      <a:r>
                        <a:rPr lang="en-GB" sz="1100">
                          <a:effectLst/>
                        </a:rPr>
                        <a:t>RLM</a:t>
                      </a:r>
                      <a:endParaRPr lang="en-US" sz="1100">
                        <a:effectLst/>
                        <a:latin typeface="Times New Roman" panose="02020603050405020304" pitchFamily="18" charset="0"/>
                        <a:ea typeface="MS Mincho" panose="02020609040205080304" pitchFamily="49" charset="-128"/>
                      </a:endParaRPr>
                    </a:p>
                  </a:txBody>
                  <a:tcPr marL="44101" marR="44101" marT="0" marB="0"/>
                </a:tc>
                <a:tc>
                  <a:txBody>
                    <a:bodyPr/>
                    <a:lstStyle/>
                    <a:p>
                      <a:pPr marL="0" marR="0" algn="just">
                        <a:spcBef>
                          <a:spcPts val="0"/>
                        </a:spcBef>
                        <a:spcAft>
                          <a:spcPts val="0"/>
                        </a:spcAft>
                      </a:pPr>
                      <a:r>
                        <a:rPr lang="en-GB" sz="1100">
                          <a:effectLst/>
                        </a:rPr>
                        <a:t>Requirements for RLM, e.g., based on SSB, CSI-RS or both </a:t>
                      </a:r>
                      <a:endParaRPr lang="en-US" sz="1100">
                        <a:effectLst/>
                        <a:latin typeface="Times New Roman" panose="02020603050405020304" pitchFamily="18" charset="0"/>
                        <a:ea typeface="MS Mincho" panose="02020609040205080304" pitchFamily="49" charset="-128"/>
                      </a:endParaRPr>
                    </a:p>
                  </a:txBody>
                  <a:tcPr marL="44101" marR="44101" marT="0" marB="0"/>
                </a:tc>
                <a:tc>
                  <a:txBody>
                    <a:bodyPr/>
                    <a:lstStyle/>
                    <a:p>
                      <a:pPr marL="0" marR="0" algn="just">
                        <a:spcBef>
                          <a:spcPts val="0"/>
                        </a:spcBef>
                        <a:spcAft>
                          <a:spcPts val="0"/>
                        </a:spcAft>
                      </a:pPr>
                      <a:r>
                        <a:rPr lang="en-GB" sz="1100">
                          <a:effectLst/>
                          <a:highlight>
                            <a:srgbClr val="FFFF00"/>
                          </a:highlight>
                        </a:rPr>
                        <a:t>FFS for PCell and/or PSCell</a:t>
                      </a:r>
                      <a:endParaRPr lang="en-US" sz="1100">
                        <a:effectLst/>
                        <a:latin typeface="Times New Roman" panose="02020603050405020304" pitchFamily="18" charset="0"/>
                        <a:ea typeface="MS Mincho" panose="02020609040205080304" pitchFamily="49" charset="-128"/>
                      </a:endParaRPr>
                    </a:p>
                  </a:txBody>
                  <a:tcPr marL="44101" marR="44101" marT="0" marB="0"/>
                </a:tc>
                <a:extLst>
                  <a:ext uri="{0D108BD9-81ED-4DB2-BD59-A6C34878D82A}">
                    <a16:rowId xmlns:a16="http://schemas.microsoft.com/office/drawing/2014/main" val="1627990735"/>
                  </a:ext>
                </a:extLst>
              </a:tr>
              <a:tr h="389843">
                <a:tc>
                  <a:txBody>
                    <a:bodyPr/>
                    <a:lstStyle/>
                    <a:p>
                      <a:pPr marL="0" marR="0" algn="just">
                        <a:spcBef>
                          <a:spcPts val="0"/>
                        </a:spcBef>
                        <a:spcAft>
                          <a:spcPts val="0"/>
                        </a:spcAft>
                      </a:pPr>
                      <a:r>
                        <a:rPr lang="en-GB" sz="1100">
                          <a:effectLst/>
                        </a:rPr>
                        <a:t>Link recovery procedures</a:t>
                      </a:r>
                      <a:endParaRPr lang="en-US" sz="1100">
                        <a:effectLst/>
                        <a:latin typeface="Times New Roman" panose="02020603050405020304" pitchFamily="18" charset="0"/>
                        <a:ea typeface="MS Mincho" panose="02020609040205080304" pitchFamily="49" charset="-128"/>
                      </a:endParaRPr>
                    </a:p>
                  </a:txBody>
                  <a:tcPr marL="44101" marR="44101" marT="0" marB="0"/>
                </a:tc>
                <a:tc>
                  <a:txBody>
                    <a:bodyPr/>
                    <a:lstStyle/>
                    <a:p>
                      <a:pPr marL="0" marR="0" algn="just">
                        <a:spcBef>
                          <a:spcPts val="0"/>
                        </a:spcBef>
                        <a:spcAft>
                          <a:spcPts val="0"/>
                        </a:spcAft>
                      </a:pPr>
                      <a:r>
                        <a:rPr lang="en-GB" sz="1100">
                          <a:effectLst/>
                        </a:rPr>
                        <a:t>Requirements for SSB-based and CSI-RS based beam failure detection and candidate beam detection</a:t>
                      </a:r>
                      <a:endParaRPr lang="en-US" sz="1100">
                        <a:effectLst/>
                        <a:latin typeface="Times New Roman" panose="02020603050405020304" pitchFamily="18" charset="0"/>
                        <a:ea typeface="MS Mincho" panose="02020609040205080304" pitchFamily="49" charset="-128"/>
                      </a:endParaRPr>
                    </a:p>
                  </a:txBody>
                  <a:tcPr marL="44101" marR="44101" marT="0" marB="0"/>
                </a:tc>
                <a:tc>
                  <a:txBody>
                    <a:bodyPr/>
                    <a:lstStyle/>
                    <a:p>
                      <a:pPr marL="0" marR="0" algn="just">
                        <a:spcBef>
                          <a:spcPts val="0"/>
                        </a:spcBef>
                        <a:spcAft>
                          <a:spcPts val="0"/>
                        </a:spcAft>
                      </a:pPr>
                      <a:r>
                        <a:rPr lang="en-GB" sz="1100" dirty="0">
                          <a:effectLst/>
                          <a:highlight>
                            <a:srgbClr val="FFFF00"/>
                          </a:highlight>
                        </a:rPr>
                        <a:t>FFS for </a:t>
                      </a:r>
                      <a:r>
                        <a:rPr lang="en-GB" sz="1100" dirty="0" err="1">
                          <a:effectLst/>
                          <a:highlight>
                            <a:srgbClr val="FFFF00"/>
                          </a:highlight>
                        </a:rPr>
                        <a:t>PCell</a:t>
                      </a:r>
                      <a:r>
                        <a:rPr lang="en-GB" sz="1100" dirty="0">
                          <a:effectLst/>
                          <a:highlight>
                            <a:srgbClr val="FFFF00"/>
                          </a:highlight>
                        </a:rPr>
                        <a:t> and </a:t>
                      </a:r>
                      <a:r>
                        <a:rPr lang="en-GB" sz="1100" dirty="0" err="1">
                          <a:effectLst/>
                          <a:highlight>
                            <a:srgbClr val="FFFF00"/>
                          </a:highlight>
                        </a:rPr>
                        <a:t>PSCell</a:t>
                      </a:r>
                      <a:endParaRPr lang="en-US" sz="1100" dirty="0">
                        <a:effectLst/>
                        <a:latin typeface="Times New Roman" panose="02020603050405020304" pitchFamily="18" charset="0"/>
                        <a:ea typeface="MS Mincho" panose="02020609040205080304" pitchFamily="49" charset="-128"/>
                      </a:endParaRPr>
                    </a:p>
                  </a:txBody>
                  <a:tcPr marL="44101" marR="44101" marT="0" marB="0"/>
                </a:tc>
                <a:extLst>
                  <a:ext uri="{0D108BD9-81ED-4DB2-BD59-A6C34878D82A}">
                    <a16:rowId xmlns:a16="http://schemas.microsoft.com/office/drawing/2014/main" val="3396874173"/>
                  </a:ext>
                </a:extLst>
              </a:tr>
              <a:tr h="779686">
                <a:tc>
                  <a:txBody>
                    <a:bodyPr/>
                    <a:lstStyle/>
                    <a:p>
                      <a:pPr marL="0" marR="0" algn="just">
                        <a:spcBef>
                          <a:spcPts val="0"/>
                        </a:spcBef>
                        <a:spcAft>
                          <a:spcPts val="0"/>
                        </a:spcAft>
                      </a:pPr>
                      <a:r>
                        <a:rPr lang="en-GB" sz="1100">
                          <a:effectLst/>
                        </a:rPr>
                        <a:t>Measurements requirements (time duration, number of cells, etc.) </a:t>
                      </a:r>
                      <a:endParaRPr lang="en-US" sz="1100">
                        <a:effectLst/>
                        <a:latin typeface="Times New Roman" panose="02020603050405020304" pitchFamily="18" charset="0"/>
                        <a:ea typeface="MS Mincho" panose="02020609040205080304" pitchFamily="49" charset="-128"/>
                      </a:endParaRPr>
                    </a:p>
                  </a:txBody>
                  <a:tcPr marL="44101" marR="44101" marT="0" marB="0"/>
                </a:tc>
                <a:tc>
                  <a:txBody>
                    <a:bodyPr/>
                    <a:lstStyle/>
                    <a:p>
                      <a:pPr marL="0" marR="0" algn="just">
                        <a:spcBef>
                          <a:spcPts val="0"/>
                        </a:spcBef>
                        <a:spcAft>
                          <a:spcPts val="0"/>
                        </a:spcAft>
                      </a:pPr>
                      <a:r>
                        <a:rPr lang="en-GB" sz="1100">
                          <a:effectLst/>
                        </a:rPr>
                        <a:t> </a:t>
                      </a:r>
                      <a:endParaRPr lang="en-US" sz="1100">
                        <a:effectLst/>
                        <a:latin typeface="Times New Roman" panose="02020603050405020304" pitchFamily="18" charset="0"/>
                        <a:ea typeface="MS Mincho" panose="02020609040205080304" pitchFamily="49" charset="-128"/>
                      </a:endParaRPr>
                    </a:p>
                  </a:txBody>
                  <a:tcPr marL="44101" marR="44101" marT="0" marB="0"/>
                </a:tc>
                <a:tc>
                  <a:txBody>
                    <a:bodyPr/>
                    <a:lstStyle/>
                    <a:p>
                      <a:pPr marL="0" marR="0" algn="just">
                        <a:spcBef>
                          <a:spcPts val="0"/>
                        </a:spcBef>
                        <a:spcAft>
                          <a:spcPts val="0"/>
                        </a:spcAft>
                      </a:pPr>
                      <a:r>
                        <a:rPr lang="en-GB" sz="1100">
                          <a:effectLst/>
                          <a:highlight>
                            <a:srgbClr val="FFFF00"/>
                          </a:highlight>
                        </a:rPr>
                        <a:t>FFS for L1-RSRP evaluation period.</a:t>
                      </a:r>
                      <a:endParaRPr lang="en-US" sz="1100">
                        <a:effectLst/>
                      </a:endParaRPr>
                    </a:p>
                    <a:p>
                      <a:pPr marL="0" marR="0" algn="just">
                        <a:spcBef>
                          <a:spcPts val="0"/>
                        </a:spcBef>
                        <a:spcAft>
                          <a:spcPts val="0"/>
                        </a:spcAft>
                      </a:pPr>
                      <a:r>
                        <a:rPr lang="en-GB" sz="1100">
                          <a:effectLst/>
                          <a:highlight>
                            <a:srgbClr val="FFFF00"/>
                          </a:highlight>
                        </a:rPr>
                        <a:t>Needs further discussion for L3-RSRP evaluation period.</a:t>
                      </a:r>
                      <a:endParaRPr lang="en-US" sz="1100">
                        <a:effectLst/>
                        <a:latin typeface="Times New Roman" panose="02020603050405020304" pitchFamily="18" charset="0"/>
                        <a:ea typeface="MS Mincho" panose="02020609040205080304" pitchFamily="49" charset="-128"/>
                      </a:endParaRPr>
                    </a:p>
                  </a:txBody>
                  <a:tcPr marL="44101" marR="44101" marT="0" marB="0"/>
                </a:tc>
                <a:extLst>
                  <a:ext uri="{0D108BD9-81ED-4DB2-BD59-A6C34878D82A}">
                    <a16:rowId xmlns:a16="http://schemas.microsoft.com/office/drawing/2014/main" val="1237404458"/>
                  </a:ext>
                </a:extLst>
              </a:tr>
              <a:tr h="519790">
                <a:tc>
                  <a:txBody>
                    <a:bodyPr/>
                    <a:lstStyle/>
                    <a:p>
                      <a:pPr marL="0" marR="0" algn="just">
                        <a:spcBef>
                          <a:spcPts val="0"/>
                        </a:spcBef>
                        <a:spcAft>
                          <a:spcPts val="0"/>
                        </a:spcAft>
                      </a:pPr>
                      <a:r>
                        <a:rPr lang="en-GB" sz="1100">
                          <a:effectLst/>
                        </a:rPr>
                        <a:t>Measurement accuracy requirements</a:t>
                      </a:r>
                      <a:endParaRPr lang="en-US" sz="1100">
                        <a:effectLst/>
                        <a:latin typeface="Times New Roman" panose="02020603050405020304" pitchFamily="18" charset="0"/>
                        <a:ea typeface="MS Mincho" panose="02020609040205080304" pitchFamily="49" charset="-128"/>
                      </a:endParaRPr>
                    </a:p>
                  </a:txBody>
                  <a:tcPr marL="44101" marR="44101" marT="0" marB="0"/>
                </a:tc>
                <a:tc>
                  <a:txBody>
                    <a:bodyPr/>
                    <a:lstStyle/>
                    <a:p>
                      <a:pPr marL="0" marR="0" algn="just">
                        <a:spcBef>
                          <a:spcPts val="0"/>
                        </a:spcBef>
                        <a:spcAft>
                          <a:spcPts val="0"/>
                        </a:spcAft>
                      </a:pPr>
                      <a:r>
                        <a:rPr lang="en-GB" sz="1100">
                          <a:effectLst/>
                        </a:rPr>
                        <a:t> </a:t>
                      </a:r>
                      <a:endParaRPr lang="en-US" sz="1100">
                        <a:effectLst/>
                        <a:latin typeface="Times New Roman" panose="02020603050405020304" pitchFamily="18" charset="0"/>
                        <a:ea typeface="MS Mincho" panose="02020609040205080304" pitchFamily="49" charset="-128"/>
                      </a:endParaRPr>
                    </a:p>
                  </a:txBody>
                  <a:tcPr marL="44101" marR="44101" marT="0" marB="0"/>
                </a:tc>
                <a:tc>
                  <a:txBody>
                    <a:bodyPr/>
                    <a:lstStyle/>
                    <a:p>
                      <a:pPr marL="0" marR="0" algn="just">
                        <a:spcBef>
                          <a:spcPts val="0"/>
                        </a:spcBef>
                        <a:spcAft>
                          <a:spcPts val="0"/>
                        </a:spcAft>
                      </a:pPr>
                      <a:r>
                        <a:rPr lang="en-GB" sz="1100" dirty="0">
                          <a:effectLst/>
                          <a:highlight>
                            <a:srgbClr val="FFFF00"/>
                          </a:highlight>
                        </a:rPr>
                        <a:t>FFS for L1-RSRP</a:t>
                      </a:r>
                      <a:br>
                        <a:rPr lang="en-GB" sz="1100" dirty="0">
                          <a:effectLst/>
                          <a:highlight>
                            <a:srgbClr val="FFFF00"/>
                          </a:highlight>
                        </a:rPr>
                      </a:br>
                      <a:r>
                        <a:rPr lang="en-GB" sz="1100" dirty="0">
                          <a:effectLst/>
                          <a:highlight>
                            <a:srgbClr val="FFFF00"/>
                          </a:highlight>
                        </a:rPr>
                        <a:t>Needs further discussion for L3-RSRP</a:t>
                      </a:r>
                      <a:endParaRPr lang="en-US" sz="1100" dirty="0">
                        <a:effectLst/>
                        <a:latin typeface="Times New Roman" panose="02020603050405020304" pitchFamily="18" charset="0"/>
                        <a:ea typeface="MS Mincho" panose="02020609040205080304" pitchFamily="49" charset="-128"/>
                      </a:endParaRPr>
                    </a:p>
                  </a:txBody>
                  <a:tcPr marL="44101" marR="44101" marT="0" marB="0"/>
                </a:tc>
                <a:extLst>
                  <a:ext uri="{0D108BD9-81ED-4DB2-BD59-A6C34878D82A}">
                    <a16:rowId xmlns:a16="http://schemas.microsoft.com/office/drawing/2014/main" val="2399646410"/>
                  </a:ext>
                </a:extLst>
              </a:tr>
              <a:tr h="1086624">
                <a:tc>
                  <a:txBody>
                    <a:bodyPr/>
                    <a:lstStyle/>
                    <a:p>
                      <a:pPr marL="0" marR="0" algn="just">
                        <a:spcBef>
                          <a:spcPts val="0"/>
                        </a:spcBef>
                        <a:spcAft>
                          <a:spcPts val="0"/>
                        </a:spcAft>
                      </a:pPr>
                      <a:r>
                        <a:rPr lang="en-GB" sz="1100" dirty="0">
                          <a:effectLst/>
                        </a:rPr>
                        <a:t>MT timing related requirements</a:t>
                      </a:r>
                      <a:endParaRPr lang="en-US" sz="1100" dirty="0">
                        <a:effectLst/>
                        <a:latin typeface="Times New Roman" panose="02020603050405020304" pitchFamily="18" charset="0"/>
                        <a:ea typeface="MS Mincho" panose="02020609040205080304" pitchFamily="49" charset="-128"/>
                      </a:endParaRPr>
                    </a:p>
                  </a:txBody>
                  <a:tcPr marL="44101" marR="44101" marT="0" marB="0"/>
                </a:tc>
                <a:tc>
                  <a:txBody>
                    <a:bodyPr/>
                    <a:lstStyle/>
                    <a:p>
                      <a:pPr marL="342900" marR="0" lvl="0" indent="-342900" algn="just">
                        <a:spcBef>
                          <a:spcPts val="0"/>
                        </a:spcBef>
                        <a:spcAft>
                          <a:spcPts val="0"/>
                        </a:spcAft>
                        <a:buFont typeface="Times New Roman" panose="02020603050405020304" pitchFamily="18" charset="0"/>
                        <a:buChar char="-"/>
                      </a:pPr>
                      <a:r>
                        <a:rPr lang="en-US" sz="1100" dirty="0">
                          <a:effectLst/>
                        </a:rPr>
                        <a:t>MT maximum receive timing difference</a:t>
                      </a:r>
                    </a:p>
                    <a:p>
                      <a:pPr marL="342900" marR="0" lvl="0" indent="-342900" algn="just">
                        <a:spcBef>
                          <a:spcPts val="0"/>
                        </a:spcBef>
                        <a:spcAft>
                          <a:spcPts val="0"/>
                        </a:spcAft>
                        <a:buFont typeface="Times New Roman" panose="02020603050405020304" pitchFamily="18" charset="0"/>
                        <a:buChar char="-"/>
                      </a:pPr>
                      <a:r>
                        <a:rPr lang="en-US" sz="1100" dirty="0">
                          <a:effectLst/>
                        </a:rPr>
                        <a:t>MT transmit timing</a:t>
                      </a:r>
                    </a:p>
                    <a:p>
                      <a:pPr marL="342900" marR="0" lvl="0" indent="-342900" algn="just">
                        <a:spcBef>
                          <a:spcPts val="0"/>
                        </a:spcBef>
                        <a:spcAft>
                          <a:spcPts val="0"/>
                        </a:spcAft>
                        <a:buFont typeface="Times New Roman" panose="02020603050405020304" pitchFamily="18" charset="0"/>
                        <a:buChar char="-"/>
                      </a:pPr>
                      <a:r>
                        <a:rPr lang="en-US" sz="1100" dirty="0">
                          <a:effectLst/>
                        </a:rPr>
                        <a:t>MT maximum transmit timing difference</a:t>
                      </a:r>
                    </a:p>
                    <a:p>
                      <a:pPr marL="342900" marR="0" lvl="0" indent="-342900" algn="just">
                        <a:spcBef>
                          <a:spcPts val="0"/>
                        </a:spcBef>
                        <a:spcAft>
                          <a:spcPts val="0"/>
                        </a:spcAft>
                        <a:buFont typeface="Times New Roman" panose="02020603050405020304" pitchFamily="18" charset="0"/>
                        <a:buChar char="-"/>
                      </a:pPr>
                      <a:r>
                        <a:rPr lang="en-US" sz="1100" dirty="0">
                          <a:effectLst/>
                        </a:rPr>
                        <a:t>Timing Advance</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101" marR="44101" marT="0" marB="0"/>
                </a:tc>
                <a:tc>
                  <a:txBody>
                    <a:bodyPr/>
                    <a:lstStyle/>
                    <a:p>
                      <a:pPr marL="0" marR="0" algn="just">
                        <a:spcBef>
                          <a:spcPts val="0"/>
                        </a:spcBef>
                        <a:spcAft>
                          <a:spcPts val="0"/>
                        </a:spcAft>
                      </a:pPr>
                      <a:r>
                        <a:rPr lang="en-GB" sz="1100">
                          <a:effectLst/>
                          <a:highlight>
                            <a:srgbClr val="00FF00"/>
                          </a:highlight>
                        </a:rPr>
                        <a:t>MT transmit timing (Te and Tq)</a:t>
                      </a:r>
                      <a:endParaRPr lang="en-US" sz="1100">
                        <a:effectLst/>
                      </a:endParaRPr>
                    </a:p>
                    <a:p>
                      <a:pPr marL="0" marR="0" algn="just">
                        <a:spcBef>
                          <a:spcPts val="0"/>
                        </a:spcBef>
                        <a:spcAft>
                          <a:spcPts val="0"/>
                        </a:spcAft>
                      </a:pPr>
                      <a:r>
                        <a:rPr lang="en-GB" sz="1100">
                          <a:effectLst/>
                          <a:highlight>
                            <a:srgbClr val="00FF00"/>
                          </a:highlight>
                        </a:rPr>
                        <a:t> </a:t>
                      </a:r>
                      <a:endParaRPr lang="en-US" sz="1100">
                        <a:effectLst/>
                      </a:endParaRPr>
                    </a:p>
                    <a:p>
                      <a:pPr marL="0" marR="0" algn="just">
                        <a:spcBef>
                          <a:spcPts val="0"/>
                        </a:spcBef>
                        <a:spcAft>
                          <a:spcPts val="0"/>
                        </a:spcAft>
                      </a:pPr>
                      <a:r>
                        <a:rPr lang="en-GB" sz="1100">
                          <a:effectLst/>
                          <a:highlight>
                            <a:srgbClr val="00FF00"/>
                          </a:highlight>
                        </a:rPr>
                        <a:t>Timing Advance </a:t>
                      </a:r>
                      <a:endParaRPr lang="en-US" sz="1100">
                        <a:effectLst/>
                      </a:endParaRPr>
                    </a:p>
                    <a:p>
                      <a:pPr marL="0" marR="0" algn="just">
                        <a:spcBef>
                          <a:spcPts val="0"/>
                        </a:spcBef>
                        <a:spcAft>
                          <a:spcPts val="0"/>
                        </a:spcAft>
                      </a:pPr>
                      <a:r>
                        <a:rPr lang="en-GB" sz="1100">
                          <a:effectLst/>
                          <a:highlight>
                            <a:srgbClr val="FFFF00"/>
                          </a:highlight>
                        </a:rPr>
                        <a:t>FFS: MT maximum receive timing difference</a:t>
                      </a:r>
                      <a:endParaRPr lang="en-US" sz="1100">
                        <a:effectLst/>
                      </a:endParaRPr>
                    </a:p>
                    <a:p>
                      <a:pPr marL="0" marR="0" algn="just">
                        <a:spcBef>
                          <a:spcPts val="0"/>
                        </a:spcBef>
                        <a:spcAft>
                          <a:spcPts val="0"/>
                        </a:spcAft>
                      </a:pPr>
                      <a:r>
                        <a:rPr lang="en-GB" sz="1100">
                          <a:effectLst/>
                          <a:highlight>
                            <a:srgbClr val="FFFF00"/>
                          </a:highlight>
                        </a:rPr>
                        <a:t>MT maximum transmit timing difference</a:t>
                      </a:r>
                      <a:endParaRPr lang="en-US" sz="1100">
                        <a:effectLst/>
                      </a:endParaRPr>
                    </a:p>
                    <a:p>
                      <a:pPr marL="0" marR="0" algn="just">
                        <a:spcBef>
                          <a:spcPts val="0"/>
                        </a:spcBef>
                        <a:spcAft>
                          <a:spcPts val="0"/>
                        </a:spcAft>
                      </a:pPr>
                      <a:r>
                        <a:rPr lang="en-GB" sz="1100">
                          <a:effectLst/>
                          <a:highlight>
                            <a:srgbClr val="FFFF00"/>
                          </a:highlight>
                        </a:rPr>
                        <a:t> </a:t>
                      </a:r>
                      <a:endParaRPr lang="en-US" sz="1100">
                        <a:effectLst/>
                        <a:latin typeface="Times New Roman" panose="02020603050405020304" pitchFamily="18" charset="0"/>
                        <a:ea typeface="MS Mincho" panose="02020609040205080304" pitchFamily="49" charset="-128"/>
                      </a:endParaRPr>
                    </a:p>
                  </a:txBody>
                  <a:tcPr marL="44101" marR="44101" marT="0" marB="0"/>
                </a:tc>
                <a:extLst>
                  <a:ext uri="{0D108BD9-81ED-4DB2-BD59-A6C34878D82A}">
                    <a16:rowId xmlns:a16="http://schemas.microsoft.com/office/drawing/2014/main" val="1674550815"/>
                  </a:ext>
                </a:extLst>
              </a:tr>
              <a:tr h="389843">
                <a:tc>
                  <a:txBody>
                    <a:bodyPr/>
                    <a:lstStyle/>
                    <a:p>
                      <a:pPr marL="0" marR="0" algn="just">
                        <a:spcBef>
                          <a:spcPts val="0"/>
                        </a:spcBef>
                        <a:spcAft>
                          <a:spcPts val="0"/>
                        </a:spcAft>
                      </a:pPr>
                      <a:r>
                        <a:rPr lang="en-GB" sz="1100">
                          <a:effectLst/>
                        </a:rPr>
                        <a:t>Switching time between MT and DU</a:t>
                      </a:r>
                      <a:endParaRPr lang="en-US" sz="1100">
                        <a:effectLst/>
                        <a:latin typeface="Times New Roman" panose="02020603050405020304" pitchFamily="18" charset="0"/>
                        <a:ea typeface="MS Mincho" panose="02020609040205080304" pitchFamily="49" charset="-128"/>
                      </a:endParaRPr>
                    </a:p>
                  </a:txBody>
                  <a:tcPr marL="44101" marR="44101" marT="0" marB="0"/>
                </a:tc>
                <a:tc>
                  <a:txBody>
                    <a:bodyPr/>
                    <a:lstStyle/>
                    <a:p>
                      <a:pPr marL="0" marR="0" algn="just">
                        <a:spcBef>
                          <a:spcPts val="0"/>
                        </a:spcBef>
                        <a:spcAft>
                          <a:spcPts val="0"/>
                        </a:spcAft>
                      </a:pPr>
                      <a:r>
                        <a:rPr lang="en-GB" sz="1100">
                          <a:effectLst/>
                        </a:rPr>
                        <a:t>---</a:t>
                      </a:r>
                      <a:endParaRPr lang="en-US" sz="1100">
                        <a:effectLst/>
                        <a:latin typeface="Times New Roman" panose="02020603050405020304" pitchFamily="18" charset="0"/>
                        <a:ea typeface="MS Mincho" panose="02020609040205080304" pitchFamily="49" charset="-128"/>
                      </a:endParaRPr>
                    </a:p>
                  </a:txBody>
                  <a:tcPr marL="44101" marR="44101" marT="0" marB="0"/>
                </a:tc>
                <a:tc>
                  <a:txBody>
                    <a:bodyPr/>
                    <a:lstStyle/>
                    <a:p>
                      <a:pPr marL="0" marR="0" algn="just">
                        <a:spcBef>
                          <a:spcPts val="0"/>
                        </a:spcBef>
                        <a:spcAft>
                          <a:spcPts val="0"/>
                        </a:spcAft>
                      </a:pPr>
                      <a:r>
                        <a:rPr lang="en-GB" sz="1100">
                          <a:effectLst/>
                          <a:highlight>
                            <a:srgbClr val="FFFF00"/>
                          </a:highlight>
                        </a:rPr>
                        <a:t>FFS</a:t>
                      </a:r>
                      <a:endParaRPr lang="en-US" sz="1100">
                        <a:effectLst/>
                        <a:latin typeface="Times New Roman" panose="02020603050405020304" pitchFamily="18" charset="0"/>
                        <a:ea typeface="MS Mincho" panose="02020609040205080304" pitchFamily="49" charset="-128"/>
                      </a:endParaRPr>
                    </a:p>
                  </a:txBody>
                  <a:tcPr marL="44101" marR="44101" marT="0" marB="0"/>
                </a:tc>
                <a:extLst>
                  <a:ext uri="{0D108BD9-81ED-4DB2-BD59-A6C34878D82A}">
                    <a16:rowId xmlns:a16="http://schemas.microsoft.com/office/drawing/2014/main" val="895571481"/>
                  </a:ext>
                </a:extLst>
              </a:tr>
              <a:tr h="649738">
                <a:tc>
                  <a:txBody>
                    <a:bodyPr/>
                    <a:lstStyle/>
                    <a:p>
                      <a:pPr marL="0" marR="0" algn="just">
                        <a:spcBef>
                          <a:spcPts val="0"/>
                        </a:spcBef>
                        <a:spcAft>
                          <a:spcPts val="0"/>
                        </a:spcAft>
                      </a:pPr>
                      <a:r>
                        <a:rPr lang="en-GB" sz="1100">
                          <a:effectLst/>
                        </a:rPr>
                        <a:t>DU timing related requirements</a:t>
                      </a:r>
                      <a:endParaRPr lang="en-US" sz="1100">
                        <a:effectLst/>
                        <a:latin typeface="Times New Roman" panose="02020603050405020304" pitchFamily="18" charset="0"/>
                        <a:ea typeface="MS Mincho" panose="02020609040205080304" pitchFamily="49" charset="-128"/>
                      </a:endParaRPr>
                    </a:p>
                  </a:txBody>
                  <a:tcPr marL="44101" marR="44101" marT="0" marB="0"/>
                </a:tc>
                <a:tc>
                  <a:txBody>
                    <a:bodyPr/>
                    <a:lstStyle/>
                    <a:p>
                      <a:pPr marL="342900" marR="0" lvl="0" indent="-342900" algn="just">
                        <a:spcBef>
                          <a:spcPts val="0"/>
                        </a:spcBef>
                        <a:spcAft>
                          <a:spcPts val="0"/>
                        </a:spcAft>
                        <a:buFont typeface="Times New Roman" panose="02020603050405020304" pitchFamily="18" charset="0"/>
                        <a:buChar char="-"/>
                      </a:pPr>
                      <a:r>
                        <a:rPr lang="en-US" sz="1100" dirty="0">
                          <a:effectLst/>
                        </a:rPr>
                        <a:t>3 us requirement</a:t>
                      </a:r>
                    </a:p>
                    <a:p>
                      <a:pPr marL="342900" marR="0" lvl="0" indent="-342900" algn="just">
                        <a:spcBef>
                          <a:spcPts val="0"/>
                        </a:spcBef>
                        <a:spcAft>
                          <a:spcPts val="0"/>
                        </a:spcAft>
                        <a:buFont typeface="Times New Roman" panose="02020603050405020304" pitchFamily="18" charset="0"/>
                        <a:buChar char="-"/>
                      </a:pPr>
                      <a:r>
                        <a:rPr lang="en-US" sz="1100" dirty="0" err="1">
                          <a:effectLst/>
                        </a:rPr>
                        <a:t>T_delta</a:t>
                      </a:r>
                      <a:r>
                        <a:rPr lang="en-US" sz="1100" dirty="0">
                          <a:effectLst/>
                        </a:rPr>
                        <a:t> command</a:t>
                      </a:r>
                      <a:endParaRPr lang="en-US" sz="11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101" marR="44101" marT="0" marB="0"/>
                </a:tc>
                <a:tc>
                  <a:txBody>
                    <a:bodyPr/>
                    <a:lstStyle/>
                    <a:p>
                      <a:pPr marL="0" marR="0" algn="just">
                        <a:spcBef>
                          <a:spcPts val="0"/>
                        </a:spcBef>
                        <a:spcAft>
                          <a:spcPts val="0"/>
                        </a:spcAft>
                      </a:pPr>
                      <a:r>
                        <a:rPr lang="en-GB" sz="1100" dirty="0">
                          <a:effectLst/>
                          <a:highlight>
                            <a:srgbClr val="00FF00"/>
                          </a:highlight>
                        </a:rPr>
                        <a:t>Yes (3 us requirement / cell phase synch)</a:t>
                      </a:r>
                      <a:endParaRPr lang="en-US" sz="1100" dirty="0">
                        <a:effectLst/>
                      </a:endParaRPr>
                    </a:p>
                    <a:p>
                      <a:pPr marL="0" marR="0" algn="just">
                        <a:spcBef>
                          <a:spcPts val="0"/>
                        </a:spcBef>
                        <a:spcAft>
                          <a:spcPts val="0"/>
                        </a:spcAft>
                      </a:pPr>
                      <a:r>
                        <a:rPr lang="en-GB" sz="1100" dirty="0">
                          <a:effectLst/>
                          <a:highlight>
                            <a:srgbClr val="FFFF00"/>
                          </a:highlight>
                        </a:rPr>
                        <a:t>FFS for </a:t>
                      </a:r>
                      <a:r>
                        <a:rPr lang="en-GB" sz="1100" dirty="0" err="1">
                          <a:effectLst/>
                          <a:highlight>
                            <a:srgbClr val="FFFF00"/>
                          </a:highlight>
                        </a:rPr>
                        <a:t>Tdelta</a:t>
                      </a:r>
                      <a:r>
                        <a:rPr lang="en-GB" sz="1100" dirty="0">
                          <a:effectLst/>
                          <a:highlight>
                            <a:srgbClr val="FFFF00"/>
                          </a:highlight>
                        </a:rPr>
                        <a:t> command</a:t>
                      </a:r>
                      <a:endParaRPr lang="en-US" sz="1100" dirty="0">
                        <a:effectLst/>
                        <a:latin typeface="Times New Roman" panose="02020603050405020304" pitchFamily="18" charset="0"/>
                        <a:ea typeface="MS Mincho" panose="02020609040205080304" pitchFamily="49" charset="-128"/>
                      </a:endParaRPr>
                    </a:p>
                  </a:txBody>
                  <a:tcPr marL="44101" marR="44101" marT="0" marB="0"/>
                </a:tc>
                <a:extLst>
                  <a:ext uri="{0D108BD9-81ED-4DB2-BD59-A6C34878D82A}">
                    <a16:rowId xmlns:a16="http://schemas.microsoft.com/office/drawing/2014/main" val="3180115183"/>
                  </a:ext>
                </a:extLst>
              </a:tr>
            </a:tbl>
          </a:graphicData>
        </a:graphic>
      </p:graphicFrame>
      <p:sp>
        <p:nvSpPr>
          <p:cNvPr id="10" name="Rectangle 2">
            <a:extLst>
              <a:ext uri="{FF2B5EF4-FFF2-40B4-BE49-F238E27FC236}">
                <a16:creationId xmlns:a16="http://schemas.microsoft.com/office/drawing/2014/main" id="{2D06DE07-EAB9-4C76-B010-5944D277B9CA}"/>
              </a:ext>
            </a:extLst>
          </p:cNvPr>
          <p:cNvSpPr>
            <a:spLocks noChangeArrowheads="1"/>
          </p:cNvSpPr>
          <p:nvPr/>
        </p:nvSpPr>
        <p:spPr bwMode="auto">
          <a:xfrm>
            <a:off x="4257675" y="1684338"/>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17846399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59B2F7-F6D6-4C71-85D4-042D148DD76B}"/>
              </a:ext>
            </a:extLst>
          </p:cNvPr>
          <p:cNvSpPr>
            <a:spLocks noGrp="1"/>
          </p:cNvSpPr>
          <p:nvPr>
            <p:ph type="title"/>
          </p:nvPr>
        </p:nvSpPr>
        <p:spPr/>
        <p:txBody>
          <a:bodyPr/>
          <a:lstStyle/>
          <a:p>
            <a:r>
              <a:rPr lang="en-US" dirty="0"/>
              <a:t>Background - III</a:t>
            </a:r>
          </a:p>
        </p:txBody>
      </p:sp>
      <p:sp>
        <p:nvSpPr>
          <p:cNvPr id="3" name="Content Placeholder 2">
            <a:extLst>
              <a:ext uri="{FF2B5EF4-FFF2-40B4-BE49-F238E27FC236}">
                <a16:creationId xmlns:a16="http://schemas.microsoft.com/office/drawing/2014/main" id="{9BD02D5B-D374-48AB-9DA1-E27C49F6CEBE}"/>
              </a:ext>
            </a:extLst>
          </p:cNvPr>
          <p:cNvSpPr>
            <a:spLocks noGrp="1"/>
          </p:cNvSpPr>
          <p:nvPr>
            <p:ph idx="1"/>
          </p:nvPr>
        </p:nvSpPr>
        <p:spPr>
          <a:xfrm>
            <a:off x="838200" y="1825625"/>
            <a:ext cx="11353800" cy="4351338"/>
          </a:xfrm>
        </p:spPr>
        <p:txBody>
          <a:bodyPr>
            <a:normAutofit/>
          </a:bodyPr>
          <a:lstStyle/>
          <a:p>
            <a:r>
              <a:rPr lang="en-US" sz="2400" dirty="0">
                <a:solidFill>
                  <a:srgbClr val="FF0000"/>
                </a:solidFill>
              </a:rPr>
              <a:t>IAB network planning depends very much on defining some minimum RRM requirements for the IAB MTs. Without RRM requirements it is not possible for an operator to plan for an IAB network.</a:t>
            </a:r>
          </a:p>
          <a:p>
            <a:r>
              <a:rPr lang="en-GB" sz="2400" dirty="0"/>
              <a:t>Ensuring inter-operability among different IAB nodes is very important to guarantee the performance of an IAB network. Inter-operability can be achieved by defining RRM requirements for IAB nodes. </a:t>
            </a:r>
            <a:endParaRPr lang="en-US" sz="2400" dirty="0"/>
          </a:p>
          <a:p>
            <a:r>
              <a:rPr lang="en-GB" sz="2400" dirty="0"/>
              <a:t>FR2 is the main use case for Rel-16 IAB networks. Defining beam management related requirements is essential to guarantee performance in FR2 IAB network.</a:t>
            </a:r>
          </a:p>
          <a:p>
            <a:pPr marL="0" indent="0">
              <a:buNone/>
            </a:pPr>
            <a:endParaRPr lang="en-US" dirty="0"/>
          </a:p>
          <a:p>
            <a:endParaRPr lang="en-US" sz="2400" dirty="0"/>
          </a:p>
          <a:p>
            <a:endParaRPr lang="en-US" sz="2400" dirty="0"/>
          </a:p>
        </p:txBody>
      </p:sp>
      <p:sp>
        <p:nvSpPr>
          <p:cNvPr id="6" name="TextBox 5">
            <a:extLst>
              <a:ext uri="{FF2B5EF4-FFF2-40B4-BE49-F238E27FC236}">
                <a16:creationId xmlns:a16="http://schemas.microsoft.com/office/drawing/2014/main" id="{C50F1155-F2AC-42A4-98A8-5EF2B96300F5}"/>
              </a:ext>
            </a:extLst>
          </p:cNvPr>
          <p:cNvSpPr txBox="1"/>
          <p:nvPr/>
        </p:nvSpPr>
        <p:spPr>
          <a:xfrm>
            <a:off x="838200" y="6555181"/>
            <a:ext cx="6913228" cy="446276"/>
          </a:xfrm>
          <a:prstGeom prst="rect">
            <a:avLst/>
          </a:prstGeom>
          <a:noFill/>
        </p:spPr>
        <p:txBody>
          <a:bodyPr wrap="square" rtlCol="0">
            <a:spAutoFit/>
          </a:bodyPr>
          <a:lstStyle/>
          <a:p>
            <a:r>
              <a:rPr lang="en-GB" sz="1100" dirty="0"/>
              <a:t>Reference:  R4-1909929, Defining RRM requirements for IAB nodes. </a:t>
            </a:r>
            <a:endParaRPr lang="en-US" sz="1100" dirty="0"/>
          </a:p>
          <a:p>
            <a:endParaRPr lang="en-US" sz="1200" dirty="0"/>
          </a:p>
        </p:txBody>
      </p:sp>
    </p:spTree>
    <p:extLst>
      <p:ext uri="{BB962C8B-B14F-4D97-AF65-F5344CB8AC3E}">
        <p14:creationId xmlns:p14="http://schemas.microsoft.com/office/powerpoint/2010/main" val="348717889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740F0F-E871-4276-B4DE-825E8F2EC074}"/>
              </a:ext>
            </a:extLst>
          </p:cNvPr>
          <p:cNvSpPr>
            <a:spLocks noGrp="1"/>
          </p:cNvSpPr>
          <p:nvPr>
            <p:ph type="title"/>
          </p:nvPr>
        </p:nvSpPr>
        <p:spPr>
          <a:xfrm>
            <a:off x="729143" y="0"/>
            <a:ext cx="10515600" cy="1325563"/>
          </a:xfrm>
        </p:spPr>
        <p:txBody>
          <a:bodyPr/>
          <a:lstStyle/>
          <a:p>
            <a:r>
              <a:rPr lang="en-US" dirty="0"/>
              <a:t>Way Forward - I</a:t>
            </a:r>
          </a:p>
        </p:txBody>
      </p:sp>
      <p:sp>
        <p:nvSpPr>
          <p:cNvPr id="5" name="TextBox 4">
            <a:extLst>
              <a:ext uri="{FF2B5EF4-FFF2-40B4-BE49-F238E27FC236}">
                <a16:creationId xmlns:a16="http://schemas.microsoft.com/office/drawing/2014/main" id="{FE2DCA6B-66B9-43F0-8888-53ED74F4F2E2}"/>
              </a:ext>
            </a:extLst>
          </p:cNvPr>
          <p:cNvSpPr txBox="1"/>
          <p:nvPr/>
        </p:nvSpPr>
        <p:spPr>
          <a:xfrm>
            <a:off x="947257" y="1111625"/>
            <a:ext cx="7903128" cy="338554"/>
          </a:xfrm>
          <a:prstGeom prst="rect">
            <a:avLst/>
          </a:prstGeom>
          <a:noFill/>
        </p:spPr>
        <p:txBody>
          <a:bodyPr wrap="square" rtlCol="0">
            <a:spAutoFit/>
          </a:bodyPr>
          <a:lstStyle/>
          <a:p>
            <a:r>
              <a:rPr lang="en-US" sz="1600" dirty="0"/>
              <a:t>RAN4 agrees to define IAB RRM requirements based on the following table.</a:t>
            </a:r>
          </a:p>
        </p:txBody>
      </p:sp>
      <p:graphicFrame>
        <p:nvGraphicFramePr>
          <p:cNvPr id="4" name="Table 3">
            <a:extLst>
              <a:ext uri="{FF2B5EF4-FFF2-40B4-BE49-F238E27FC236}">
                <a16:creationId xmlns:a16="http://schemas.microsoft.com/office/drawing/2014/main" id="{0B67E7FC-CBB3-4FB5-B50A-759881D715A7}"/>
              </a:ext>
            </a:extLst>
          </p:cNvPr>
          <p:cNvGraphicFramePr>
            <a:graphicFrameLocks noGrp="1"/>
          </p:cNvGraphicFramePr>
          <p:nvPr>
            <p:extLst>
              <p:ext uri="{D42A27DB-BD31-4B8C-83A1-F6EECF244321}">
                <p14:modId xmlns:p14="http://schemas.microsoft.com/office/powerpoint/2010/main" val="1213262337"/>
              </p:ext>
            </p:extLst>
          </p:nvPr>
        </p:nvGraphicFramePr>
        <p:xfrm>
          <a:off x="947257" y="1577097"/>
          <a:ext cx="10515601" cy="4897775"/>
        </p:xfrm>
        <a:graphic>
          <a:graphicData uri="http://schemas.openxmlformats.org/drawingml/2006/table">
            <a:tbl>
              <a:tblPr firstRow="1" firstCol="1" bandRow="1">
                <a:tableStyleId>{5C22544A-7EE6-4342-B048-85BDC9FD1C3A}</a:tableStyleId>
              </a:tblPr>
              <a:tblGrid>
                <a:gridCol w="3109637">
                  <a:extLst>
                    <a:ext uri="{9D8B030D-6E8A-4147-A177-3AD203B41FA5}">
                      <a16:colId xmlns:a16="http://schemas.microsoft.com/office/drawing/2014/main" val="2539919620"/>
                    </a:ext>
                  </a:extLst>
                </a:gridCol>
                <a:gridCol w="4787658">
                  <a:extLst>
                    <a:ext uri="{9D8B030D-6E8A-4147-A177-3AD203B41FA5}">
                      <a16:colId xmlns:a16="http://schemas.microsoft.com/office/drawing/2014/main" val="3196096753"/>
                    </a:ext>
                  </a:extLst>
                </a:gridCol>
                <a:gridCol w="2618306">
                  <a:extLst>
                    <a:ext uri="{9D8B030D-6E8A-4147-A177-3AD203B41FA5}">
                      <a16:colId xmlns:a16="http://schemas.microsoft.com/office/drawing/2014/main" val="3658199147"/>
                    </a:ext>
                  </a:extLst>
                </a:gridCol>
              </a:tblGrid>
              <a:tr h="368092">
                <a:tc>
                  <a:txBody>
                    <a:bodyPr/>
                    <a:lstStyle/>
                    <a:p>
                      <a:pPr marL="0" marR="0" algn="just">
                        <a:spcBef>
                          <a:spcPts val="0"/>
                        </a:spcBef>
                        <a:spcAft>
                          <a:spcPts val="0"/>
                        </a:spcAft>
                      </a:pPr>
                      <a:r>
                        <a:rPr lang="en-GB" sz="1600" dirty="0">
                          <a:effectLst/>
                        </a:rPr>
                        <a:t>Requirements</a:t>
                      </a:r>
                      <a:endParaRPr lang="en-US" sz="1600" dirty="0">
                        <a:effectLst/>
                        <a:latin typeface="Times New Roman" panose="02020603050405020304" pitchFamily="18" charset="0"/>
                        <a:ea typeface="MS Mincho" panose="02020609040205080304" pitchFamily="49" charset="-128"/>
                      </a:endParaRPr>
                    </a:p>
                  </a:txBody>
                  <a:tcPr marL="68580" marR="68580" marT="0" marB="0"/>
                </a:tc>
                <a:tc>
                  <a:txBody>
                    <a:bodyPr/>
                    <a:lstStyle/>
                    <a:p>
                      <a:pPr marL="0" marR="0" algn="ctr">
                        <a:spcBef>
                          <a:spcPts val="0"/>
                        </a:spcBef>
                        <a:spcAft>
                          <a:spcPts val="0"/>
                        </a:spcAft>
                      </a:pPr>
                      <a:r>
                        <a:rPr lang="en-GB" sz="1600">
                          <a:effectLst/>
                        </a:rPr>
                        <a:t>Comments</a:t>
                      </a:r>
                      <a:endParaRPr lang="en-US" sz="1600">
                        <a:effectLst/>
                        <a:latin typeface="Times New Roman" panose="02020603050405020304" pitchFamily="18" charset="0"/>
                        <a:ea typeface="MS Mincho" panose="02020609040205080304" pitchFamily="49" charset="-128"/>
                      </a:endParaRPr>
                    </a:p>
                  </a:txBody>
                  <a:tcPr marL="68580" marR="68580" marT="0" marB="0"/>
                </a:tc>
                <a:tc>
                  <a:txBody>
                    <a:bodyPr/>
                    <a:lstStyle/>
                    <a:p>
                      <a:pPr marL="0" marR="0" algn="ctr">
                        <a:spcBef>
                          <a:spcPts val="0"/>
                        </a:spcBef>
                        <a:spcAft>
                          <a:spcPts val="0"/>
                        </a:spcAft>
                      </a:pPr>
                      <a:r>
                        <a:rPr lang="en-US" sz="1600">
                          <a:effectLst/>
                        </a:rPr>
                        <a:t>Is requirement needed? </a:t>
                      </a:r>
                    </a:p>
                    <a:p>
                      <a:pPr marL="0" marR="0" algn="ctr">
                        <a:spcBef>
                          <a:spcPts val="0"/>
                        </a:spcBef>
                        <a:spcAft>
                          <a:spcPts val="0"/>
                        </a:spcAft>
                      </a:pPr>
                      <a:r>
                        <a:rPr lang="en-US" sz="1600">
                          <a:effectLst/>
                        </a:rPr>
                        <a:t> </a:t>
                      </a:r>
                      <a:endParaRPr lang="en-US" sz="1600">
                        <a:effectLst/>
                        <a:latin typeface="Times New Roman" panose="02020603050405020304" pitchFamily="18" charset="0"/>
                        <a:ea typeface="MS Mincho" panose="02020609040205080304" pitchFamily="49" charset="-128"/>
                      </a:endParaRPr>
                    </a:p>
                  </a:txBody>
                  <a:tcPr marL="68580" marR="68580" marT="0" marB="0"/>
                </a:tc>
                <a:extLst>
                  <a:ext uri="{0D108BD9-81ED-4DB2-BD59-A6C34878D82A}">
                    <a16:rowId xmlns:a16="http://schemas.microsoft.com/office/drawing/2014/main" val="2227527264"/>
                  </a:ext>
                </a:extLst>
              </a:tr>
              <a:tr h="426373">
                <a:tc>
                  <a:txBody>
                    <a:bodyPr/>
                    <a:lstStyle/>
                    <a:p>
                      <a:pPr marL="0" marR="0" algn="just">
                        <a:spcBef>
                          <a:spcPts val="0"/>
                        </a:spcBef>
                        <a:spcAft>
                          <a:spcPts val="0"/>
                        </a:spcAft>
                      </a:pPr>
                      <a:r>
                        <a:rPr lang="en-GB" sz="1600">
                          <a:effectLst/>
                        </a:rPr>
                        <a:t>Cell reselection</a:t>
                      </a:r>
                      <a:endParaRPr lang="en-US" sz="1600">
                        <a:effectLst/>
                        <a:latin typeface="Times New Roman" panose="02020603050405020304" pitchFamily="18" charset="0"/>
                        <a:ea typeface="MS Mincho" panose="02020609040205080304" pitchFamily="49" charset="-128"/>
                      </a:endParaRPr>
                    </a:p>
                  </a:txBody>
                  <a:tcPr marL="68580" marR="68580" marT="0" marB="0"/>
                </a:tc>
                <a:tc>
                  <a:txBody>
                    <a:bodyPr/>
                    <a:lstStyle/>
                    <a:p>
                      <a:pPr marL="342900" marR="0" lvl="0" indent="-342900" algn="just">
                        <a:spcBef>
                          <a:spcPts val="0"/>
                        </a:spcBef>
                        <a:spcAft>
                          <a:spcPts val="0"/>
                        </a:spcAft>
                        <a:buFont typeface="Times New Roman" panose="02020603050405020304" pitchFamily="18" charset="0"/>
                        <a:buChar char="-"/>
                      </a:pPr>
                      <a:r>
                        <a:rPr lang="en-GB" sz="1600">
                          <a:effectLst/>
                        </a:rPr>
                        <a:t>Intra-frequency</a:t>
                      </a:r>
                      <a:endParaRPr lang="en-US" sz="1600">
                        <a:effectLst/>
                      </a:endParaRPr>
                    </a:p>
                    <a:p>
                      <a:pPr marL="342900" marR="0" lvl="0" indent="-342900" algn="just">
                        <a:spcBef>
                          <a:spcPts val="0"/>
                        </a:spcBef>
                        <a:spcAft>
                          <a:spcPts val="0"/>
                        </a:spcAft>
                        <a:buFont typeface="Times New Roman" panose="02020603050405020304" pitchFamily="18" charset="0"/>
                        <a:buChar char="-"/>
                      </a:pPr>
                      <a:r>
                        <a:rPr lang="en-GB" sz="1600">
                          <a:effectLst/>
                        </a:rPr>
                        <a:t>Inter-frequency</a:t>
                      </a:r>
                      <a:endParaRPr lang="en-US" sz="16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just">
                        <a:spcBef>
                          <a:spcPts val="0"/>
                        </a:spcBef>
                        <a:spcAft>
                          <a:spcPts val="0"/>
                        </a:spcAft>
                      </a:pPr>
                      <a:r>
                        <a:rPr lang="en-GB" sz="1600" dirty="0">
                          <a:effectLst/>
                        </a:rPr>
                        <a:t>No (already agreed)</a:t>
                      </a:r>
                      <a:endParaRPr lang="en-US" sz="1600" dirty="0">
                        <a:effectLst/>
                        <a:latin typeface="Times New Roman" panose="02020603050405020304" pitchFamily="18" charset="0"/>
                        <a:ea typeface="MS Mincho" panose="02020609040205080304" pitchFamily="49" charset="-128"/>
                      </a:endParaRPr>
                    </a:p>
                  </a:txBody>
                  <a:tcPr marL="68580" marR="68580" marT="0" marB="0"/>
                </a:tc>
                <a:extLst>
                  <a:ext uri="{0D108BD9-81ED-4DB2-BD59-A6C34878D82A}">
                    <a16:rowId xmlns:a16="http://schemas.microsoft.com/office/drawing/2014/main" val="3418970136"/>
                  </a:ext>
                </a:extLst>
              </a:tr>
              <a:tr h="264566">
                <a:tc>
                  <a:txBody>
                    <a:bodyPr/>
                    <a:lstStyle/>
                    <a:p>
                      <a:pPr marL="0" marR="0" algn="just">
                        <a:spcBef>
                          <a:spcPts val="0"/>
                        </a:spcBef>
                        <a:spcAft>
                          <a:spcPts val="0"/>
                        </a:spcAft>
                      </a:pPr>
                      <a:r>
                        <a:rPr lang="en-GB" sz="1600" b="1" u="sng" dirty="0">
                          <a:solidFill>
                            <a:srgbClr val="FFFF00"/>
                          </a:solidFill>
                          <a:effectLst/>
                        </a:rPr>
                        <a:t>Handover</a:t>
                      </a:r>
                      <a:endParaRPr lang="en-US" sz="1600" b="1" u="sng" dirty="0">
                        <a:solidFill>
                          <a:srgbClr val="FFFF00"/>
                        </a:solidFill>
                        <a:effectLst/>
                        <a:latin typeface="Times New Roman" panose="02020603050405020304" pitchFamily="18" charset="0"/>
                        <a:ea typeface="MS Mincho" panose="02020609040205080304" pitchFamily="49" charset="-128"/>
                      </a:endParaRPr>
                    </a:p>
                  </a:txBody>
                  <a:tcPr marL="68580" marR="68580" marT="0" marB="0"/>
                </a:tc>
                <a:tc>
                  <a:txBody>
                    <a:bodyPr/>
                    <a:lstStyle/>
                    <a:p>
                      <a:pPr marL="0" marR="0" algn="just">
                        <a:spcBef>
                          <a:spcPts val="0"/>
                        </a:spcBef>
                        <a:spcAft>
                          <a:spcPts val="0"/>
                        </a:spcAft>
                      </a:pPr>
                      <a:r>
                        <a:rPr lang="en-GB" sz="1600" b="1" u="sng" dirty="0">
                          <a:solidFill>
                            <a:srgbClr val="00B0F0"/>
                          </a:solidFill>
                          <a:effectLst/>
                        </a:rPr>
                        <a:t> </a:t>
                      </a:r>
                      <a:endParaRPr lang="en-US" sz="1600" b="1" u="sng" dirty="0">
                        <a:solidFill>
                          <a:srgbClr val="00B0F0"/>
                        </a:solidFill>
                        <a:effectLst/>
                        <a:latin typeface="Times New Roman" panose="02020603050405020304" pitchFamily="18" charset="0"/>
                        <a:ea typeface="MS Mincho" panose="02020609040205080304" pitchFamily="49" charset="-128"/>
                      </a:endParaRPr>
                    </a:p>
                  </a:txBody>
                  <a:tcPr marL="68580" marR="68580" marT="0" marB="0"/>
                </a:tc>
                <a:tc>
                  <a:txBody>
                    <a:bodyPr/>
                    <a:lstStyle/>
                    <a:p>
                      <a:pPr marL="0" marR="0" algn="just">
                        <a:spcBef>
                          <a:spcPts val="0"/>
                        </a:spcBef>
                        <a:spcAft>
                          <a:spcPts val="0"/>
                        </a:spcAft>
                      </a:pPr>
                      <a:r>
                        <a:rPr lang="en-US" sz="1600" b="1" u="none" dirty="0">
                          <a:solidFill>
                            <a:srgbClr val="00B0F0"/>
                          </a:solidFill>
                          <a:effectLst/>
                        </a:rPr>
                        <a:t>FFS</a:t>
                      </a:r>
                      <a:endParaRPr lang="en-US" sz="1600" b="1" u="none" dirty="0">
                        <a:solidFill>
                          <a:srgbClr val="00B0F0"/>
                        </a:solidFill>
                        <a:effectLst/>
                        <a:latin typeface="Times New Roman" panose="02020603050405020304" pitchFamily="18" charset="0"/>
                        <a:ea typeface="SimSun" panose="02010600030101010101" pitchFamily="2" charset="-122"/>
                        <a:cs typeface="Times New Roman" panose="02020603050405020304" pitchFamily="18" charset="0"/>
                      </a:endParaRPr>
                    </a:p>
                  </a:txBody>
                  <a:tcPr marL="68580" marR="68580" marT="0" marB="0"/>
                </a:tc>
                <a:extLst>
                  <a:ext uri="{0D108BD9-81ED-4DB2-BD59-A6C34878D82A}">
                    <a16:rowId xmlns:a16="http://schemas.microsoft.com/office/drawing/2014/main" val="3017840934"/>
                  </a:ext>
                </a:extLst>
              </a:tr>
              <a:tr h="809802">
                <a:tc>
                  <a:txBody>
                    <a:bodyPr/>
                    <a:lstStyle/>
                    <a:p>
                      <a:pPr marL="0" marR="0" algn="just">
                        <a:spcBef>
                          <a:spcPts val="0"/>
                        </a:spcBef>
                        <a:spcAft>
                          <a:spcPts val="0"/>
                        </a:spcAft>
                      </a:pPr>
                      <a:r>
                        <a:rPr lang="en-GB" sz="1600" dirty="0">
                          <a:effectLst/>
                        </a:rPr>
                        <a:t>RRC Connection Mobility Control</a:t>
                      </a:r>
                      <a:endParaRPr lang="en-US" sz="1600" dirty="0">
                        <a:effectLst/>
                        <a:latin typeface="Times New Roman" panose="02020603050405020304" pitchFamily="18" charset="0"/>
                        <a:ea typeface="MS Mincho" panose="02020609040205080304" pitchFamily="49" charset="-128"/>
                      </a:endParaRPr>
                    </a:p>
                  </a:txBody>
                  <a:tcPr marL="68580" marR="68580" marT="0" marB="0"/>
                </a:tc>
                <a:tc>
                  <a:txBody>
                    <a:bodyPr/>
                    <a:lstStyle/>
                    <a:p>
                      <a:pPr marL="342900" marR="0" lvl="0" indent="-342900" algn="just">
                        <a:spcBef>
                          <a:spcPts val="0"/>
                        </a:spcBef>
                        <a:spcAft>
                          <a:spcPts val="0"/>
                        </a:spcAft>
                        <a:buFont typeface="Times New Roman" panose="02020603050405020304" pitchFamily="18" charset="0"/>
                        <a:buChar char="-"/>
                      </a:pPr>
                      <a:r>
                        <a:rPr lang="en-US" sz="1600" dirty="0">
                          <a:effectLst/>
                        </a:rPr>
                        <a:t>RRC re-establishment</a:t>
                      </a:r>
                    </a:p>
                    <a:p>
                      <a:pPr marL="342900" marR="0" lvl="0" indent="-342900" algn="just">
                        <a:spcBef>
                          <a:spcPts val="0"/>
                        </a:spcBef>
                        <a:spcAft>
                          <a:spcPts val="0"/>
                        </a:spcAft>
                        <a:buFont typeface="Times New Roman" panose="02020603050405020304" pitchFamily="18" charset="0"/>
                        <a:buChar char="-"/>
                      </a:pPr>
                      <a:r>
                        <a:rPr lang="en-US" sz="1600" dirty="0">
                          <a:effectLst/>
                        </a:rPr>
                        <a:t>Random access</a:t>
                      </a:r>
                    </a:p>
                    <a:p>
                      <a:pPr marL="342900" marR="0" lvl="0" indent="-342900" algn="just">
                        <a:spcBef>
                          <a:spcPts val="0"/>
                        </a:spcBef>
                        <a:spcAft>
                          <a:spcPts val="0"/>
                        </a:spcAft>
                        <a:buFont typeface="Times New Roman" panose="02020603050405020304" pitchFamily="18" charset="0"/>
                        <a:buChar char="-"/>
                      </a:pPr>
                      <a:r>
                        <a:rPr lang="en-US" sz="1600" dirty="0">
                          <a:effectLst/>
                        </a:rPr>
                        <a:t>RRC release with redirection</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just">
                        <a:spcBef>
                          <a:spcPts val="0"/>
                        </a:spcBef>
                        <a:spcAft>
                          <a:spcPts val="0"/>
                        </a:spcAft>
                      </a:pPr>
                      <a:r>
                        <a:rPr lang="en-GB" sz="1600" dirty="0">
                          <a:effectLst/>
                        </a:rPr>
                        <a:t>Yes (already agreed)</a:t>
                      </a:r>
                      <a:endParaRPr lang="en-US" sz="1600" dirty="0">
                        <a:effectLst/>
                      </a:endParaRPr>
                    </a:p>
                    <a:p>
                      <a:pPr marL="0" marR="0" algn="just">
                        <a:spcBef>
                          <a:spcPts val="0"/>
                        </a:spcBef>
                        <a:spcAft>
                          <a:spcPts val="0"/>
                        </a:spcAft>
                      </a:pPr>
                      <a:r>
                        <a:rPr lang="en-GB" sz="1600" dirty="0">
                          <a:effectLst/>
                        </a:rPr>
                        <a:t> </a:t>
                      </a:r>
                      <a:endParaRPr lang="en-US" sz="1600" dirty="0">
                        <a:effectLst/>
                        <a:latin typeface="Times New Roman" panose="02020603050405020304" pitchFamily="18" charset="0"/>
                        <a:ea typeface="MS Mincho" panose="02020609040205080304" pitchFamily="49" charset="-128"/>
                      </a:endParaRPr>
                    </a:p>
                  </a:txBody>
                  <a:tcPr marL="68580" marR="68580" marT="0" marB="0"/>
                </a:tc>
                <a:extLst>
                  <a:ext uri="{0D108BD9-81ED-4DB2-BD59-A6C34878D82A}">
                    <a16:rowId xmlns:a16="http://schemas.microsoft.com/office/drawing/2014/main" val="3436402198"/>
                  </a:ext>
                </a:extLst>
              </a:tr>
              <a:tr h="386496">
                <a:tc>
                  <a:txBody>
                    <a:bodyPr/>
                    <a:lstStyle/>
                    <a:p>
                      <a:pPr marL="0" marR="0" algn="just">
                        <a:spcBef>
                          <a:spcPts val="0"/>
                        </a:spcBef>
                        <a:spcAft>
                          <a:spcPts val="0"/>
                        </a:spcAft>
                      </a:pPr>
                      <a:r>
                        <a:rPr lang="en-GB" sz="1600" dirty="0" err="1">
                          <a:effectLst/>
                        </a:rPr>
                        <a:t>SCell</a:t>
                      </a:r>
                      <a:r>
                        <a:rPr lang="en-GB" sz="1600" dirty="0">
                          <a:effectLst/>
                        </a:rPr>
                        <a:t> activation/deactivation delays</a:t>
                      </a:r>
                      <a:endParaRPr lang="en-US" sz="1600" dirty="0">
                        <a:effectLst/>
                        <a:latin typeface="Times New Roman" panose="02020603050405020304" pitchFamily="18" charset="0"/>
                        <a:ea typeface="MS Mincho" panose="02020609040205080304" pitchFamily="49" charset="-128"/>
                      </a:endParaRPr>
                    </a:p>
                  </a:txBody>
                  <a:tcPr marL="68580" marR="68580" marT="0" marB="0"/>
                </a:tc>
                <a:tc>
                  <a:txBody>
                    <a:bodyPr/>
                    <a:lstStyle/>
                    <a:p>
                      <a:pPr marL="0" marR="0" algn="just">
                        <a:spcBef>
                          <a:spcPts val="0"/>
                        </a:spcBef>
                        <a:spcAft>
                          <a:spcPts val="0"/>
                        </a:spcAft>
                      </a:pPr>
                      <a:r>
                        <a:rPr lang="en-GB" sz="1600">
                          <a:effectLst/>
                        </a:rPr>
                        <a:t> </a:t>
                      </a:r>
                      <a:endParaRPr lang="en-US" sz="1600">
                        <a:effectLst/>
                        <a:latin typeface="Times New Roman" panose="02020603050405020304" pitchFamily="18" charset="0"/>
                        <a:ea typeface="MS Mincho" panose="02020609040205080304" pitchFamily="49" charset="-128"/>
                      </a:endParaRPr>
                    </a:p>
                  </a:txBody>
                  <a:tcPr marL="68580" marR="68580" marT="0" marB="0"/>
                </a:tc>
                <a:tc>
                  <a:txBody>
                    <a:bodyPr/>
                    <a:lstStyle/>
                    <a:p>
                      <a:pPr marL="0" marR="0" algn="just">
                        <a:spcBef>
                          <a:spcPts val="0"/>
                        </a:spcBef>
                        <a:spcAft>
                          <a:spcPts val="0"/>
                        </a:spcAft>
                      </a:pPr>
                      <a:r>
                        <a:rPr lang="en-GB" sz="1600" dirty="0">
                          <a:effectLst/>
                        </a:rPr>
                        <a:t>No (already agreed)</a:t>
                      </a:r>
                      <a:endParaRPr lang="en-US" sz="1600" dirty="0">
                        <a:effectLst/>
                        <a:latin typeface="Times New Roman" panose="02020603050405020304" pitchFamily="18" charset="0"/>
                        <a:ea typeface="MS Mincho" panose="02020609040205080304" pitchFamily="49" charset="-128"/>
                      </a:endParaRPr>
                    </a:p>
                  </a:txBody>
                  <a:tcPr marL="68580" marR="68580" marT="0" marB="0"/>
                </a:tc>
                <a:extLst>
                  <a:ext uri="{0D108BD9-81ED-4DB2-BD59-A6C34878D82A}">
                    <a16:rowId xmlns:a16="http://schemas.microsoft.com/office/drawing/2014/main" val="3268686495"/>
                  </a:ext>
                </a:extLst>
              </a:tr>
              <a:tr h="920229">
                <a:tc>
                  <a:txBody>
                    <a:bodyPr/>
                    <a:lstStyle/>
                    <a:p>
                      <a:pPr marL="0" marR="0" algn="just">
                        <a:spcBef>
                          <a:spcPts val="0"/>
                        </a:spcBef>
                        <a:spcAft>
                          <a:spcPts val="0"/>
                        </a:spcAft>
                      </a:pPr>
                      <a:r>
                        <a:rPr lang="en-GB" sz="1600">
                          <a:effectLst/>
                        </a:rPr>
                        <a:t>Interruptions related to SCells addition, release, activation, deactivation</a:t>
                      </a:r>
                      <a:endParaRPr lang="en-US" sz="1600">
                        <a:effectLst/>
                        <a:latin typeface="Times New Roman" panose="02020603050405020304" pitchFamily="18" charset="0"/>
                        <a:ea typeface="MS Mincho" panose="02020609040205080304" pitchFamily="49" charset="-128"/>
                      </a:endParaRPr>
                    </a:p>
                  </a:txBody>
                  <a:tcPr marL="68580" marR="68580" marT="0" marB="0"/>
                </a:tc>
                <a:tc>
                  <a:txBody>
                    <a:bodyPr/>
                    <a:lstStyle/>
                    <a:p>
                      <a:pPr marL="0" marR="0" algn="just">
                        <a:spcBef>
                          <a:spcPts val="0"/>
                        </a:spcBef>
                        <a:spcAft>
                          <a:spcPts val="0"/>
                        </a:spcAft>
                      </a:pPr>
                      <a:r>
                        <a:rPr lang="en-GB" sz="1600" dirty="0">
                          <a:effectLst/>
                        </a:rPr>
                        <a:t>Interruptions on serving cells due to any of the addition, release, activation, or deactivation procedures </a:t>
                      </a:r>
                      <a:endParaRPr lang="en-US" sz="1600" dirty="0">
                        <a:effectLst/>
                      </a:endParaRPr>
                    </a:p>
                    <a:p>
                      <a:pPr marL="24130" marR="0" algn="just">
                        <a:spcBef>
                          <a:spcPts val="0"/>
                        </a:spcBef>
                        <a:spcAft>
                          <a:spcPts val="0"/>
                        </a:spcAft>
                      </a:pPr>
                      <a:r>
                        <a:rPr lang="en-GB" sz="1600" dirty="0">
                          <a:effectLst/>
                        </a:rPr>
                        <a:t> </a:t>
                      </a:r>
                      <a:endParaRPr lang="en-US" sz="1600" dirty="0">
                        <a:effectLst/>
                        <a:latin typeface="Times New Roman" panose="02020603050405020304" pitchFamily="18" charset="0"/>
                        <a:ea typeface="MS Mincho" panose="02020609040205080304" pitchFamily="49" charset="-128"/>
                      </a:endParaRPr>
                    </a:p>
                  </a:txBody>
                  <a:tcPr marL="68580" marR="68580" marT="0" marB="0"/>
                </a:tc>
                <a:tc>
                  <a:txBody>
                    <a:bodyPr/>
                    <a:lstStyle/>
                    <a:p>
                      <a:pPr marL="0" marR="0" algn="just">
                        <a:spcBef>
                          <a:spcPts val="0"/>
                        </a:spcBef>
                        <a:spcAft>
                          <a:spcPts val="0"/>
                        </a:spcAft>
                      </a:pPr>
                      <a:r>
                        <a:rPr lang="en-GB" sz="1600" dirty="0">
                          <a:effectLst/>
                        </a:rPr>
                        <a:t>No (already agreed)</a:t>
                      </a:r>
                      <a:endParaRPr lang="en-US" sz="1600" dirty="0">
                        <a:effectLst/>
                        <a:latin typeface="Times New Roman" panose="02020603050405020304" pitchFamily="18" charset="0"/>
                        <a:ea typeface="MS Mincho" panose="02020609040205080304" pitchFamily="49" charset="-128"/>
                      </a:endParaRPr>
                    </a:p>
                  </a:txBody>
                  <a:tcPr marL="68580" marR="68580" marT="0" marB="0"/>
                </a:tc>
                <a:extLst>
                  <a:ext uri="{0D108BD9-81ED-4DB2-BD59-A6C34878D82A}">
                    <a16:rowId xmlns:a16="http://schemas.microsoft.com/office/drawing/2014/main" val="211518868"/>
                  </a:ext>
                </a:extLst>
              </a:tr>
              <a:tr h="386496">
                <a:tc>
                  <a:txBody>
                    <a:bodyPr/>
                    <a:lstStyle/>
                    <a:p>
                      <a:pPr marL="0" marR="0" algn="just">
                        <a:spcBef>
                          <a:spcPts val="0"/>
                        </a:spcBef>
                        <a:spcAft>
                          <a:spcPts val="0"/>
                        </a:spcAft>
                      </a:pPr>
                      <a:r>
                        <a:rPr lang="en-GB" sz="1600">
                          <a:effectLst/>
                        </a:rPr>
                        <a:t>PSCell addition/release delays</a:t>
                      </a:r>
                      <a:endParaRPr lang="en-US" sz="1600">
                        <a:effectLst/>
                        <a:latin typeface="Times New Roman" panose="02020603050405020304" pitchFamily="18" charset="0"/>
                        <a:ea typeface="MS Mincho" panose="02020609040205080304" pitchFamily="49" charset="-128"/>
                      </a:endParaRPr>
                    </a:p>
                  </a:txBody>
                  <a:tcPr marL="68580" marR="68580" marT="0" marB="0"/>
                </a:tc>
                <a:tc>
                  <a:txBody>
                    <a:bodyPr/>
                    <a:lstStyle/>
                    <a:p>
                      <a:pPr marL="0" marR="0" algn="just">
                        <a:spcBef>
                          <a:spcPts val="0"/>
                        </a:spcBef>
                        <a:spcAft>
                          <a:spcPts val="0"/>
                        </a:spcAft>
                      </a:pPr>
                      <a:r>
                        <a:rPr lang="en-GB" sz="1600">
                          <a:effectLst/>
                        </a:rPr>
                        <a:t> </a:t>
                      </a:r>
                      <a:endParaRPr lang="en-US" sz="1600">
                        <a:effectLst/>
                        <a:latin typeface="Times New Roman" panose="02020603050405020304" pitchFamily="18" charset="0"/>
                        <a:ea typeface="MS Mincho" panose="02020609040205080304" pitchFamily="49" charset="-128"/>
                      </a:endParaRPr>
                    </a:p>
                  </a:txBody>
                  <a:tcPr marL="68580" marR="68580" marT="0" marB="0"/>
                </a:tc>
                <a:tc>
                  <a:txBody>
                    <a:bodyPr/>
                    <a:lstStyle/>
                    <a:p>
                      <a:pPr marL="0" marR="0" algn="just">
                        <a:spcBef>
                          <a:spcPts val="0"/>
                        </a:spcBef>
                        <a:spcAft>
                          <a:spcPts val="0"/>
                        </a:spcAft>
                      </a:pPr>
                      <a:r>
                        <a:rPr lang="en-GB" sz="1600" dirty="0">
                          <a:effectLst/>
                        </a:rPr>
                        <a:t>No (already agreed)</a:t>
                      </a:r>
                      <a:endParaRPr lang="en-US" sz="1600" dirty="0">
                        <a:effectLst/>
                        <a:latin typeface="Times New Roman" panose="02020603050405020304" pitchFamily="18" charset="0"/>
                        <a:ea typeface="MS Mincho" panose="02020609040205080304" pitchFamily="49" charset="-128"/>
                      </a:endParaRPr>
                    </a:p>
                  </a:txBody>
                  <a:tcPr marL="68580" marR="68580" marT="0" marB="0"/>
                </a:tc>
                <a:extLst>
                  <a:ext uri="{0D108BD9-81ED-4DB2-BD59-A6C34878D82A}">
                    <a16:rowId xmlns:a16="http://schemas.microsoft.com/office/drawing/2014/main" val="2926061213"/>
                  </a:ext>
                </a:extLst>
              </a:tr>
              <a:tr h="809802">
                <a:tc>
                  <a:txBody>
                    <a:bodyPr/>
                    <a:lstStyle/>
                    <a:p>
                      <a:pPr marL="0" marR="0" algn="just">
                        <a:spcBef>
                          <a:spcPts val="0"/>
                        </a:spcBef>
                        <a:spcAft>
                          <a:spcPts val="0"/>
                        </a:spcAft>
                      </a:pPr>
                      <a:r>
                        <a:rPr lang="en-GB" sz="1600">
                          <a:effectLst/>
                        </a:rPr>
                        <a:t>Active BWP switching</a:t>
                      </a:r>
                      <a:endParaRPr lang="en-US" sz="1600">
                        <a:effectLst/>
                        <a:latin typeface="Times New Roman" panose="02020603050405020304" pitchFamily="18" charset="0"/>
                        <a:ea typeface="MS Mincho" panose="02020609040205080304" pitchFamily="49" charset="-128"/>
                      </a:endParaRPr>
                    </a:p>
                  </a:txBody>
                  <a:tcPr marL="68580" marR="68580" marT="0" marB="0"/>
                </a:tc>
                <a:tc>
                  <a:txBody>
                    <a:bodyPr/>
                    <a:lstStyle/>
                    <a:p>
                      <a:pPr marL="342900" marR="0" lvl="0" indent="-342900" algn="just">
                        <a:spcBef>
                          <a:spcPts val="0"/>
                        </a:spcBef>
                        <a:spcAft>
                          <a:spcPts val="0"/>
                        </a:spcAft>
                        <a:buFont typeface="Times New Roman" panose="02020603050405020304" pitchFamily="18" charset="0"/>
                        <a:buChar char="-"/>
                      </a:pPr>
                      <a:r>
                        <a:rPr lang="en-US" sz="1600">
                          <a:effectLst/>
                        </a:rPr>
                        <a:t>Interruptions at active BWP switching</a:t>
                      </a:r>
                    </a:p>
                    <a:p>
                      <a:pPr marL="342900" marR="0" lvl="0" indent="-342900" algn="just">
                        <a:spcBef>
                          <a:spcPts val="0"/>
                        </a:spcBef>
                        <a:spcAft>
                          <a:spcPts val="0"/>
                        </a:spcAft>
                        <a:buFont typeface="Times New Roman" panose="02020603050405020304" pitchFamily="18" charset="0"/>
                        <a:buChar char="-"/>
                      </a:pPr>
                      <a:r>
                        <a:rPr lang="en-US" sz="1600">
                          <a:effectLst/>
                        </a:rPr>
                        <a:t>Active BWP switching delay</a:t>
                      </a:r>
                      <a:endParaRPr lang="en-US" sz="160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just">
                        <a:spcBef>
                          <a:spcPts val="0"/>
                        </a:spcBef>
                        <a:spcAft>
                          <a:spcPts val="0"/>
                        </a:spcAft>
                      </a:pPr>
                      <a:r>
                        <a:rPr lang="en-GB" sz="1600" dirty="0">
                          <a:effectLst/>
                        </a:rPr>
                        <a:t>No (already agreed)</a:t>
                      </a:r>
                      <a:endParaRPr lang="en-US" sz="1600" dirty="0">
                        <a:effectLst/>
                      </a:endParaRPr>
                    </a:p>
                    <a:p>
                      <a:pPr marL="0" marR="0" algn="just">
                        <a:spcBef>
                          <a:spcPts val="0"/>
                        </a:spcBef>
                        <a:spcAft>
                          <a:spcPts val="0"/>
                        </a:spcAft>
                      </a:pPr>
                      <a:r>
                        <a:rPr lang="en-GB" sz="1600" dirty="0">
                          <a:effectLst/>
                        </a:rPr>
                        <a:t> </a:t>
                      </a:r>
                      <a:endParaRPr lang="en-US" sz="1600" dirty="0">
                        <a:effectLst/>
                        <a:latin typeface="Times New Roman" panose="02020603050405020304" pitchFamily="18" charset="0"/>
                        <a:ea typeface="MS Mincho" panose="02020609040205080304" pitchFamily="49" charset="-128"/>
                      </a:endParaRPr>
                    </a:p>
                  </a:txBody>
                  <a:tcPr marL="68580" marR="68580" marT="0" marB="0"/>
                </a:tc>
                <a:extLst>
                  <a:ext uri="{0D108BD9-81ED-4DB2-BD59-A6C34878D82A}">
                    <a16:rowId xmlns:a16="http://schemas.microsoft.com/office/drawing/2014/main" val="1459000815"/>
                  </a:ext>
                </a:extLst>
              </a:tr>
              <a:tr h="195549">
                <a:tc>
                  <a:txBody>
                    <a:bodyPr/>
                    <a:lstStyle/>
                    <a:p>
                      <a:pPr marL="0" marR="0" algn="just">
                        <a:spcBef>
                          <a:spcPts val="0"/>
                        </a:spcBef>
                        <a:spcAft>
                          <a:spcPts val="0"/>
                        </a:spcAft>
                      </a:pPr>
                      <a:r>
                        <a:rPr lang="en-GB" sz="1600" u="sng" dirty="0">
                          <a:solidFill>
                            <a:srgbClr val="FFFF00"/>
                          </a:solidFill>
                          <a:effectLst/>
                        </a:rPr>
                        <a:t>TCI switching</a:t>
                      </a:r>
                      <a:endParaRPr lang="en-US" sz="1600" u="sng" dirty="0">
                        <a:solidFill>
                          <a:srgbClr val="FFFF00"/>
                        </a:solidFill>
                        <a:effectLst/>
                        <a:latin typeface="Times New Roman" panose="02020603050405020304" pitchFamily="18" charset="0"/>
                        <a:ea typeface="MS Mincho" panose="02020609040205080304" pitchFamily="49" charset="-128"/>
                      </a:endParaRPr>
                    </a:p>
                  </a:txBody>
                  <a:tcPr marL="68580" marR="68580" marT="0" marB="0"/>
                </a:tc>
                <a:tc>
                  <a:txBody>
                    <a:bodyPr/>
                    <a:lstStyle/>
                    <a:p>
                      <a:pPr marL="0" marR="0" algn="just">
                        <a:spcBef>
                          <a:spcPts val="0"/>
                        </a:spcBef>
                        <a:spcAft>
                          <a:spcPts val="0"/>
                        </a:spcAft>
                      </a:pPr>
                      <a:r>
                        <a:rPr lang="en-GB" sz="1600" u="none">
                          <a:solidFill>
                            <a:srgbClr val="00B0F0"/>
                          </a:solidFill>
                          <a:effectLst/>
                        </a:rPr>
                        <a:t>TCI switching delay</a:t>
                      </a:r>
                      <a:endParaRPr lang="en-US" sz="1600" u="none">
                        <a:solidFill>
                          <a:srgbClr val="00B0F0"/>
                        </a:solidFill>
                        <a:effectLst/>
                        <a:latin typeface="Times New Roman" panose="02020603050405020304" pitchFamily="18" charset="0"/>
                        <a:ea typeface="MS Mincho" panose="02020609040205080304" pitchFamily="49" charset="-128"/>
                      </a:endParaRPr>
                    </a:p>
                  </a:txBody>
                  <a:tcPr marL="68580" marR="68580" marT="0" marB="0"/>
                </a:tc>
                <a:tc>
                  <a:txBody>
                    <a:bodyPr/>
                    <a:lstStyle/>
                    <a:p>
                      <a:pPr marL="0" marR="0" algn="just">
                        <a:spcBef>
                          <a:spcPts val="0"/>
                        </a:spcBef>
                        <a:spcAft>
                          <a:spcPts val="0"/>
                        </a:spcAft>
                      </a:pPr>
                      <a:r>
                        <a:rPr lang="en-GB" sz="1600" u="none" dirty="0">
                          <a:solidFill>
                            <a:srgbClr val="00B0F0"/>
                          </a:solidFill>
                          <a:effectLst/>
                          <a:latin typeface="Times New Roman" panose="02020603050405020304" pitchFamily="18" charset="0"/>
                          <a:ea typeface="MS Mincho" panose="02020609040205080304" pitchFamily="49" charset="-128"/>
                        </a:rPr>
                        <a:t>Yes</a:t>
                      </a:r>
                      <a:endParaRPr lang="en-US" sz="1600" u="none" dirty="0">
                        <a:solidFill>
                          <a:srgbClr val="00B0F0"/>
                        </a:solidFill>
                        <a:effectLst/>
                        <a:latin typeface="Times New Roman" panose="02020603050405020304" pitchFamily="18" charset="0"/>
                        <a:ea typeface="MS Mincho" panose="02020609040205080304" pitchFamily="49" charset="-128"/>
                      </a:endParaRPr>
                    </a:p>
                  </a:txBody>
                  <a:tcPr marL="68580" marR="68580" marT="0" marB="0"/>
                </a:tc>
                <a:extLst>
                  <a:ext uri="{0D108BD9-81ED-4DB2-BD59-A6C34878D82A}">
                    <a16:rowId xmlns:a16="http://schemas.microsoft.com/office/drawing/2014/main" val="2148336729"/>
                  </a:ext>
                </a:extLst>
              </a:tr>
            </a:tbl>
          </a:graphicData>
        </a:graphic>
      </p:graphicFrame>
    </p:spTree>
    <p:extLst>
      <p:ext uri="{BB962C8B-B14F-4D97-AF65-F5344CB8AC3E}">
        <p14:creationId xmlns:p14="http://schemas.microsoft.com/office/powerpoint/2010/main" val="20578758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59B2F7-F6D6-4C71-85D4-042D148DD76B}"/>
              </a:ext>
            </a:extLst>
          </p:cNvPr>
          <p:cNvSpPr>
            <a:spLocks noGrp="1"/>
          </p:cNvSpPr>
          <p:nvPr>
            <p:ph type="title"/>
          </p:nvPr>
        </p:nvSpPr>
        <p:spPr>
          <a:xfrm>
            <a:off x="838200" y="28256"/>
            <a:ext cx="10515600" cy="1325563"/>
          </a:xfrm>
        </p:spPr>
        <p:txBody>
          <a:bodyPr/>
          <a:lstStyle/>
          <a:p>
            <a:r>
              <a:rPr lang="en-US" dirty="0"/>
              <a:t>Way Forward - II</a:t>
            </a:r>
          </a:p>
        </p:txBody>
      </p:sp>
      <p:sp>
        <p:nvSpPr>
          <p:cNvPr id="5" name="Rectangle 1">
            <a:extLst>
              <a:ext uri="{FF2B5EF4-FFF2-40B4-BE49-F238E27FC236}">
                <a16:creationId xmlns:a16="http://schemas.microsoft.com/office/drawing/2014/main" id="{8C5DA761-AD11-4B98-AE5F-76F46E285587}"/>
              </a:ext>
            </a:extLst>
          </p:cNvPr>
          <p:cNvSpPr>
            <a:spLocks noChangeArrowheads="1"/>
          </p:cNvSpPr>
          <p:nvPr/>
        </p:nvSpPr>
        <p:spPr bwMode="auto">
          <a:xfrm>
            <a:off x="4360863" y="176530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TextBox 6">
            <a:extLst>
              <a:ext uri="{FF2B5EF4-FFF2-40B4-BE49-F238E27FC236}">
                <a16:creationId xmlns:a16="http://schemas.microsoft.com/office/drawing/2014/main" id="{4AD24D63-D784-4382-A27D-7E7746DEC66B}"/>
              </a:ext>
            </a:extLst>
          </p:cNvPr>
          <p:cNvSpPr txBox="1"/>
          <p:nvPr/>
        </p:nvSpPr>
        <p:spPr>
          <a:xfrm>
            <a:off x="919479" y="1125558"/>
            <a:ext cx="7922596" cy="338554"/>
          </a:xfrm>
          <a:prstGeom prst="rect">
            <a:avLst/>
          </a:prstGeom>
          <a:noFill/>
        </p:spPr>
        <p:txBody>
          <a:bodyPr wrap="square" rtlCol="0">
            <a:spAutoFit/>
          </a:bodyPr>
          <a:lstStyle/>
          <a:p>
            <a:r>
              <a:rPr lang="en-US" sz="1600" dirty="0"/>
              <a:t>RAN4 agrees to define IAB RRM requirements based on the following table.</a:t>
            </a:r>
          </a:p>
        </p:txBody>
      </p:sp>
      <p:graphicFrame>
        <p:nvGraphicFramePr>
          <p:cNvPr id="9" name="Table 8">
            <a:extLst>
              <a:ext uri="{FF2B5EF4-FFF2-40B4-BE49-F238E27FC236}">
                <a16:creationId xmlns:a16="http://schemas.microsoft.com/office/drawing/2014/main" id="{8977C153-536F-48D5-A013-2B9F008CAF02}"/>
              </a:ext>
            </a:extLst>
          </p:cNvPr>
          <p:cNvGraphicFramePr>
            <a:graphicFrameLocks noGrp="1"/>
          </p:cNvGraphicFramePr>
          <p:nvPr>
            <p:extLst>
              <p:ext uri="{D42A27DB-BD31-4B8C-83A1-F6EECF244321}">
                <p14:modId xmlns:p14="http://schemas.microsoft.com/office/powerpoint/2010/main" val="1750284147"/>
              </p:ext>
            </p:extLst>
          </p:nvPr>
        </p:nvGraphicFramePr>
        <p:xfrm>
          <a:off x="1048109" y="1500805"/>
          <a:ext cx="10841966" cy="5017164"/>
        </p:xfrm>
        <a:graphic>
          <a:graphicData uri="http://schemas.openxmlformats.org/drawingml/2006/table">
            <a:tbl>
              <a:tblPr firstRow="1" firstCol="1" bandRow="1">
                <a:tableStyleId>{5C22544A-7EE6-4342-B048-85BDC9FD1C3A}</a:tableStyleId>
              </a:tblPr>
              <a:tblGrid>
                <a:gridCol w="2704382">
                  <a:extLst>
                    <a:ext uri="{9D8B030D-6E8A-4147-A177-3AD203B41FA5}">
                      <a16:colId xmlns:a16="http://schemas.microsoft.com/office/drawing/2014/main" val="2940024978"/>
                    </a:ext>
                  </a:extLst>
                </a:gridCol>
                <a:gridCol w="4684143">
                  <a:extLst>
                    <a:ext uri="{9D8B030D-6E8A-4147-A177-3AD203B41FA5}">
                      <a16:colId xmlns:a16="http://schemas.microsoft.com/office/drawing/2014/main" val="2840431514"/>
                    </a:ext>
                  </a:extLst>
                </a:gridCol>
                <a:gridCol w="3453441">
                  <a:extLst>
                    <a:ext uri="{9D8B030D-6E8A-4147-A177-3AD203B41FA5}">
                      <a16:colId xmlns:a16="http://schemas.microsoft.com/office/drawing/2014/main" val="807685263"/>
                    </a:ext>
                  </a:extLst>
                </a:gridCol>
              </a:tblGrid>
              <a:tr h="389843">
                <a:tc>
                  <a:txBody>
                    <a:bodyPr/>
                    <a:lstStyle/>
                    <a:p>
                      <a:pPr marL="0" marR="0" algn="just">
                        <a:spcBef>
                          <a:spcPts val="0"/>
                        </a:spcBef>
                        <a:spcAft>
                          <a:spcPts val="0"/>
                        </a:spcAft>
                      </a:pPr>
                      <a:r>
                        <a:rPr lang="en-GB" sz="1600">
                          <a:effectLst/>
                        </a:rPr>
                        <a:t>Requirements</a:t>
                      </a:r>
                      <a:endParaRPr lang="en-US" sz="1600">
                        <a:effectLst/>
                        <a:latin typeface="Times New Roman" panose="02020603050405020304" pitchFamily="18" charset="0"/>
                        <a:ea typeface="MS Mincho" panose="02020609040205080304" pitchFamily="49" charset="-128"/>
                      </a:endParaRPr>
                    </a:p>
                  </a:txBody>
                  <a:tcPr marL="44101" marR="44101" marT="0" marB="0"/>
                </a:tc>
                <a:tc>
                  <a:txBody>
                    <a:bodyPr/>
                    <a:lstStyle/>
                    <a:p>
                      <a:pPr marL="0" marR="0" algn="ctr">
                        <a:spcBef>
                          <a:spcPts val="0"/>
                        </a:spcBef>
                        <a:spcAft>
                          <a:spcPts val="0"/>
                        </a:spcAft>
                      </a:pPr>
                      <a:r>
                        <a:rPr lang="en-GB" sz="1600">
                          <a:effectLst/>
                        </a:rPr>
                        <a:t>Comments</a:t>
                      </a:r>
                      <a:endParaRPr lang="en-US" sz="1600">
                        <a:effectLst/>
                        <a:latin typeface="Times New Roman" panose="02020603050405020304" pitchFamily="18" charset="0"/>
                        <a:ea typeface="MS Mincho" panose="02020609040205080304" pitchFamily="49" charset="-128"/>
                      </a:endParaRPr>
                    </a:p>
                  </a:txBody>
                  <a:tcPr marL="44101" marR="44101" marT="0" marB="0"/>
                </a:tc>
                <a:tc>
                  <a:txBody>
                    <a:bodyPr/>
                    <a:lstStyle/>
                    <a:p>
                      <a:pPr marL="0" marR="0" algn="ctr">
                        <a:spcBef>
                          <a:spcPts val="0"/>
                        </a:spcBef>
                        <a:spcAft>
                          <a:spcPts val="0"/>
                        </a:spcAft>
                      </a:pPr>
                      <a:r>
                        <a:rPr lang="en-US" sz="1600" dirty="0">
                          <a:effectLst/>
                        </a:rPr>
                        <a:t>Is requirement needed? </a:t>
                      </a:r>
                    </a:p>
                    <a:p>
                      <a:pPr marL="0" marR="0" algn="ctr">
                        <a:spcBef>
                          <a:spcPts val="0"/>
                        </a:spcBef>
                        <a:spcAft>
                          <a:spcPts val="0"/>
                        </a:spcAft>
                      </a:pPr>
                      <a:r>
                        <a:rPr lang="en-US" sz="1600" dirty="0">
                          <a:effectLst/>
                        </a:rPr>
                        <a:t> </a:t>
                      </a:r>
                      <a:endParaRPr lang="en-US" sz="1600" dirty="0">
                        <a:effectLst/>
                        <a:latin typeface="Times New Roman" panose="02020603050405020304" pitchFamily="18" charset="0"/>
                        <a:ea typeface="MS Mincho" panose="02020609040205080304" pitchFamily="49" charset="-128"/>
                      </a:endParaRPr>
                    </a:p>
                  </a:txBody>
                  <a:tcPr marL="44101" marR="44101" marT="0" marB="0"/>
                </a:tc>
                <a:extLst>
                  <a:ext uri="{0D108BD9-81ED-4DB2-BD59-A6C34878D82A}">
                    <a16:rowId xmlns:a16="http://schemas.microsoft.com/office/drawing/2014/main" val="1531441026"/>
                  </a:ext>
                </a:extLst>
              </a:tr>
              <a:tr h="259895">
                <a:tc>
                  <a:txBody>
                    <a:bodyPr/>
                    <a:lstStyle/>
                    <a:p>
                      <a:pPr marL="0" marR="0" algn="just">
                        <a:spcBef>
                          <a:spcPts val="0"/>
                        </a:spcBef>
                        <a:spcAft>
                          <a:spcPts val="0"/>
                        </a:spcAft>
                      </a:pPr>
                      <a:r>
                        <a:rPr lang="en-GB" sz="1600" u="sng">
                          <a:solidFill>
                            <a:srgbClr val="FFFF00"/>
                          </a:solidFill>
                          <a:effectLst/>
                        </a:rPr>
                        <a:t>RLM</a:t>
                      </a:r>
                      <a:endParaRPr lang="en-US" sz="1600" u="sng">
                        <a:solidFill>
                          <a:srgbClr val="FFFF00"/>
                        </a:solidFill>
                        <a:effectLst/>
                        <a:latin typeface="Times New Roman" panose="02020603050405020304" pitchFamily="18" charset="0"/>
                        <a:ea typeface="MS Mincho" panose="02020609040205080304" pitchFamily="49" charset="-128"/>
                      </a:endParaRPr>
                    </a:p>
                  </a:txBody>
                  <a:tcPr marL="44101" marR="44101" marT="0" marB="0"/>
                </a:tc>
                <a:tc>
                  <a:txBody>
                    <a:bodyPr/>
                    <a:lstStyle/>
                    <a:p>
                      <a:pPr marL="0" marR="0" algn="just">
                        <a:spcBef>
                          <a:spcPts val="0"/>
                        </a:spcBef>
                        <a:spcAft>
                          <a:spcPts val="0"/>
                        </a:spcAft>
                      </a:pPr>
                      <a:r>
                        <a:rPr lang="en-GB" sz="1600" b="1">
                          <a:solidFill>
                            <a:srgbClr val="00B0F0"/>
                          </a:solidFill>
                          <a:effectLst/>
                        </a:rPr>
                        <a:t>Requirements for RLM, e.g., based on SSB, CSI-RS or both </a:t>
                      </a:r>
                      <a:endParaRPr lang="en-US" sz="1600" b="1">
                        <a:solidFill>
                          <a:srgbClr val="00B0F0"/>
                        </a:solidFill>
                        <a:effectLst/>
                        <a:latin typeface="Times New Roman" panose="02020603050405020304" pitchFamily="18" charset="0"/>
                        <a:ea typeface="MS Mincho" panose="02020609040205080304" pitchFamily="49" charset="-128"/>
                      </a:endParaRPr>
                    </a:p>
                  </a:txBody>
                  <a:tcPr marL="44101" marR="44101" marT="0" marB="0"/>
                </a:tc>
                <a:tc>
                  <a:txBody>
                    <a:bodyPr/>
                    <a:lstStyle/>
                    <a:p>
                      <a:pPr marL="0" marR="0" algn="just">
                        <a:spcBef>
                          <a:spcPts val="0"/>
                        </a:spcBef>
                        <a:spcAft>
                          <a:spcPts val="0"/>
                        </a:spcAft>
                      </a:pPr>
                      <a:r>
                        <a:rPr lang="en-GB" sz="1600" b="1" dirty="0">
                          <a:solidFill>
                            <a:srgbClr val="00B0F0"/>
                          </a:solidFill>
                          <a:effectLst/>
                        </a:rPr>
                        <a:t>Yes for </a:t>
                      </a:r>
                      <a:r>
                        <a:rPr lang="en-GB" sz="1600" b="1" dirty="0" err="1">
                          <a:solidFill>
                            <a:srgbClr val="00B0F0"/>
                          </a:solidFill>
                          <a:effectLst/>
                        </a:rPr>
                        <a:t>PCell</a:t>
                      </a:r>
                      <a:r>
                        <a:rPr lang="en-GB" sz="1600" b="1" dirty="0">
                          <a:solidFill>
                            <a:srgbClr val="00B0F0"/>
                          </a:solidFill>
                          <a:effectLst/>
                        </a:rPr>
                        <a:t> and </a:t>
                      </a:r>
                      <a:r>
                        <a:rPr lang="en-GB" sz="1600" b="1" dirty="0" err="1">
                          <a:solidFill>
                            <a:srgbClr val="00B0F0"/>
                          </a:solidFill>
                          <a:effectLst/>
                        </a:rPr>
                        <a:t>PSCell</a:t>
                      </a:r>
                      <a:endParaRPr lang="en-US" sz="1600" b="1" dirty="0">
                        <a:solidFill>
                          <a:srgbClr val="00B0F0"/>
                        </a:solidFill>
                        <a:effectLst/>
                        <a:latin typeface="Times New Roman" panose="02020603050405020304" pitchFamily="18" charset="0"/>
                        <a:ea typeface="MS Mincho" panose="02020609040205080304" pitchFamily="49" charset="-128"/>
                      </a:endParaRPr>
                    </a:p>
                  </a:txBody>
                  <a:tcPr marL="44101" marR="44101" marT="0" marB="0"/>
                </a:tc>
                <a:extLst>
                  <a:ext uri="{0D108BD9-81ED-4DB2-BD59-A6C34878D82A}">
                    <a16:rowId xmlns:a16="http://schemas.microsoft.com/office/drawing/2014/main" val="1627990735"/>
                  </a:ext>
                </a:extLst>
              </a:tr>
              <a:tr h="389843">
                <a:tc>
                  <a:txBody>
                    <a:bodyPr/>
                    <a:lstStyle/>
                    <a:p>
                      <a:pPr marL="0" marR="0" algn="just">
                        <a:spcBef>
                          <a:spcPts val="0"/>
                        </a:spcBef>
                        <a:spcAft>
                          <a:spcPts val="0"/>
                        </a:spcAft>
                      </a:pPr>
                      <a:r>
                        <a:rPr lang="en-GB" sz="1600" u="sng">
                          <a:solidFill>
                            <a:srgbClr val="FFFF00"/>
                          </a:solidFill>
                          <a:effectLst/>
                        </a:rPr>
                        <a:t>Link recovery procedures</a:t>
                      </a:r>
                      <a:endParaRPr lang="en-US" sz="1600" u="sng">
                        <a:solidFill>
                          <a:srgbClr val="FFFF00"/>
                        </a:solidFill>
                        <a:effectLst/>
                        <a:latin typeface="Times New Roman" panose="02020603050405020304" pitchFamily="18" charset="0"/>
                        <a:ea typeface="MS Mincho" panose="02020609040205080304" pitchFamily="49" charset="-128"/>
                      </a:endParaRPr>
                    </a:p>
                  </a:txBody>
                  <a:tcPr marL="44101" marR="44101" marT="0" marB="0"/>
                </a:tc>
                <a:tc>
                  <a:txBody>
                    <a:bodyPr/>
                    <a:lstStyle/>
                    <a:p>
                      <a:pPr marL="0" marR="0" algn="just">
                        <a:spcBef>
                          <a:spcPts val="0"/>
                        </a:spcBef>
                        <a:spcAft>
                          <a:spcPts val="0"/>
                        </a:spcAft>
                      </a:pPr>
                      <a:r>
                        <a:rPr lang="en-GB" sz="1600" b="1" dirty="0">
                          <a:solidFill>
                            <a:srgbClr val="00B0F0"/>
                          </a:solidFill>
                          <a:effectLst/>
                        </a:rPr>
                        <a:t>Requirements for SSB-based and CSI-RS based BFD and CBD</a:t>
                      </a:r>
                      <a:endParaRPr lang="en-US" sz="1600" b="1" dirty="0">
                        <a:solidFill>
                          <a:srgbClr val="00B0F0"/>
                        </a:solidFill>
                        <a:effectLst/>
                        <a:latin typeface="Times New Roman" panose="02020603050405020304" pitchFamily="18" charset="0"/>
                        <a:ea typeface="MS Mincho" panose="02020609040205080304" pitchFamily="49" charset="-128"/>
                      </a:endParaRPr>
                    </a:p>
                  </a:txBody>
                  <a:tcPr marL="44101" marR="44101" marT="0" marB="0"/>
                </a:tc>
                <a:tc>
                  <a:txBody>
                    <a:bodyPr/>
                    <a:lstStyle/>
                    <a:p>
                      <a:pPr marL="0" marR="0" algn="just">
                        <a:spcBef>
                          <a:spcPts val="0"/>
                        </a:spcBef>
                        <a:spcAft>
                          <a:spcPts val="0"/>
                        </a:spcAft>
                      </a:pPr>
                      <a:r>
                        <a:rPr lang="en-GB" sz="1600" b="1" dirty="0">
                          <a:solidFill>
                            <a:srgbClr val="00B0F0"/>
                          </a:solidFill>
                          <a:effectLst/>
                        </a:rPr>
                        <a:t>Yes for </a:t>
                      </a:r>
                      <a:r>
                        <a:rPr lang="en-GB" sz="1600" b="1" dirty="0" err="1">
                          <a:solidFill>
                            <a:srgbClr val="00B0F0"/>
                          </a:solidFill>
                          <a:effectLst/>
                        </a:rPr>
                        <a:t>PCell</a:t>
                      </a:r>
                      <a:r>
                        <a:rPr lang="en-GB" sz="1600" b="1" dirty="0">
                          <a:solidFill>
                            <a:srgbClr val="00B0F0"/>
                          </a:solidFill>
                          <a:effectLst/>
                        </a:rPr>
                        <a:t> and </a:t>
                      </a:r>
                      <a:r>
                        <a:rPr lang="en-GB" sz="1600" b="1" dirty="0" err="1">
                          <a:solidFill>
                            <a:srgbClr val="00B0F0"/>
                          </a:solidFill>
                          <a:effectLst/>
                        </a:rPr>
                        <a:t>PSCell</a:t>
                      </a:r>
                      <a:endParaRPr lang="en-US" sz="1600" b="1" dirty="0">
                        <a:solidFill>
                          <a:srgbClr val="00B0F0"/>
                        </a:solidFill>
                        <a:effectLst/>
                        <a:latin typeface="Times New Roman" panose="02020603050405020304" pitchFamily="18" charset="0"/>
                        <a:ea typeface="MS Mincho" panose="02020609040205080304" pitchFamily="49" charset="-128"/>
                      </a:endParaRPr>
                    </a:p>
                  </a:txBody>
                  <a:tcPr marL="44101" marR="44101" marT="0" marB="0"/>
                </a:tc>
                <a:extLst>
                  <a:ext uri="{0D108BD9-81ED-4DB2-BD59-A6C34878D82A}">
                    <a16:rowId xmlns:a16="http://schemas.microsoft.com/office/drawing/2014/main" val="3396874173"/>
                  </a:ext>
                </a:extLst>
              </a:tr>
              <a:tr h="779686">
                <a:tc>
                  <a:txBody>
                    <a:bodyPr/>
                    <a:lstStyle/>
                    <a:p>
                      <a:pPr marL="0" marR="0" algn="just">
                        <a:spcBef>
                          <a:spcPts val="0"/>
                        </a:spcBef>
                        <a:spcAft>
                          <a:spcPts val="0"/>
                        </a:spcAft>
                      </a:pPr>
                      <a:r>
                        <a:rPr lang="en-GB" sz="1600" u="sng">
                          <a:solidFill>
                            <a:srgbClr val="FFFF00"/>
                          </a:solidFill>
                          <a:effectLst/>
                        </a:rPr>
                        <a:t>Measurements requirements (time duration, number of cells, etc.) </a:t>
                      </a:r>
                      <a:endParaRPr lang="en-US" sz="1600" u="sng">
                        <a:solidFill>
                          <a:srgbClr val="FFFF00"/>
                        </a:solidFill>
                        <a:effectLst/>
                        <a:latin typeface="Times New Roman" panose="02020603050405020304" pitchFamily="18" charset="0"/>
                        <a:ea typeface="MS Mincho" panose="02020609040205080304" pitchFamily="49" charset="-128"/>
                      </a:endParaRPr>
                    </a:p>
                  </a:txBody>
                  <a:tcPr marL="44101" marR="44101" marT="0" marB="0"/>
                </a:tc>
                <a:tc>
                  <a:txBody>
                    <a:bodyPr/>
                    <a:lstStyle/>
                    <a:p>
                      <a:pPr marL="0" marR="0" algn="just">
                        <a:spcBef>
                          <a:spcPts val="0"/>
                        </a:spcBef>
                        <a:spcAft>
                          <a:spcPts val="0"/>
                        </a:spcAft>
                      </a:pPr>
                      <a:r>
                        <a:rPr lang="en-GB" sz="1600" b="1" dirty="0">
                          <a:solidFill>
                            <a:srgbClr val="00B0F0"/>
                          </a:solidFill>
                          <a:effectLst/>
                        </a:rPr>
                        <a:t> </a:t>
                      </a:r>
                      <a:endParaRPr lang="en-US" sz="1600" b="1" dirty="0">
                        <a:solidFill>
                          <a:srgbClr val="00B0F0"/>
                        </a:solidFill>
                        <a:effectLst/>
                        <a:latin typeface="Times New Roman" panose="02020603050405020304" pitchFamily="18" charset="0"/>
                        <a:ea typeface="MS Mincho" panose="02020609040205080304" pitchFamily="49" charset="-128"/>
                      </a:endParaRPr>
                    </a:p>
                  </a:txBody>
                  <a:tcPr marL="44101" marR="44101" marT="0" marB="0"/>
                </a:tc>
                <a:tc>
                  <a:txBody>
                    <a:bodyPr/>
                    <a:lstStyle/>
                    <a:p>
                      <a:pPr marL="0" marR="0" algn="just">
                        <a:spcBef>
                          <a:spcPts val="0"/>
                        </a:spcBef>
                        <a:spcAft>
                          <a:spcPts val="0"/>
                        </a:spcAft>
                      </a:pPr>
                      <a:r>
                        <a:rPr lang="en-US" sz="1600" b="1" dirty="0">
                          <a:solidFill>
                            <a:srgbClr val="00B0F0"/>
                          </a:solidFill>
                          <a:effectLst/>
                        </a:rPr>
                        <a:t>No</a:t>
                      </a:r>
                      <a:endParaRPr lang="en-US" sz="1600" b="1" dirty="0">
                        <a:solidFill>
                          <a:srgbClr val="00B0F0"/>
                        </a:solidFill>
                        <a:effectLst/>
                        <a:latin typeface="Times New Roman" panose="02020603050405020304" pitchFamily="18" charset="0"/>
                        <a:ea typeface="MS Mincho" panose="02020609040205080304" pitchFamily="49" charset="-128"/>
                      </a:endParaRPr>
                    </a:p>
                  </a:txBody>
                  <a:tcPr marL="44101" marR="44101" marT="0" marB="0"/>
                </a:tc>
                <a:extLst>
                  <a:ext uri="{0D108BD9-81ED-4DB2-BD59-A6C34878D82A}">
                    <a16:rowId xmlns:a16="http://schemas.microsoft.com/office/drawing/2014/main" val="1237404458"/>
                  </a:ext>
                </a:extLst>
              </a:tr>
              <a:tr h="519790">
                <a:tc>
                  <a:txBody>
                    <a:bodyPr/>
                    <a:lstStyle/>
                    <a:p>
                      <a:pPr marL="0" marR="0" algn="just">
                        <a:spcBef>
                          <a:spcPts val="0"/>
                        </a:spcBef>
                        <a:spcAft>
                          <a:spcPts val="0"/>
                        </a:spcAft>
                      </a:pPr>
                      <a:r>
                        <a:rPr lang="en-GB" sz="1600" u="sng" dirty="0">
                          <a:solidFill>
                            <a:srgbClr val="FFFF00"/>
                          </a:solidFill>
                          <a:effectLst/>
                        </a:rPr>
                        <a:t>Measurement accuracy requirements</a:t>
                      </a:r>
                      <a:endParaRPr lang="en-US" sz="1600" u="sng" dirty="0">
                        <a:solidFill>
                          <a:srgbClr val="FFFF00"/>
                        </a:solidFill>
                        <a:effectLst/>
                        <a:latin typeface="Times New Roman" panose="02020603050405020304" pitchFamily="18" charset="0"/>
                        <a:ea typeface="MS Mincho" panose="02020609040205080304" pitchFamily="49" charset="-128"/>
                      </a:endParaRPr>
                    </a:p>
                  </a:txBody>
                  <a:tcPr marL="44101" marR="44101" marT="0" marB="0"/>
                </a:tc>
                <a:tc>
                  <a:txBody>
                    <a:bodyPr/>
                    <a:lstStyle/>
                    <a:p>
                      <a:pPr marL="0" marR="0" algn="just">
                        <a:spcBef>
                          <a:spcPts val="0"/>
                        </a:spcBef>
                        <a:spcAft>
                          <a:spcPts val="0"/>
                        </a:spcAft>
                      </a:pPr>
                      <a:r>
                        <a:rPr lang="en-GB" sz="1600" b="1">
                          <a:solidFill>
                            <a:srgbClr val="00B0F0"/>
                          </a:solidFill>
                          <a:effectLst/>
                        </a:rPr>
                        <a:t> </a:t>
                      </a:r>
                      <a:endParaRPr lang="en-US" sz="1600" b="1">
                        <a:solidFill>
                          <a:srgbClr val="00B0F0"/>
                        </a:solidFill>
                        <a:effectLst/>
                        <a:latin typeface="Times New Roman" panose="02020603050405020304" pitchFamily="18" charset="0"/>
                        <a:ea typeface="MS Mincho" panose="02020609040205080304" pitchFamily="49" charset="-128"/>
                      </a:endParaRPr>
                    </a:p>
                  </a:txBody>
                  <a:tcPr marL="44101" marR="44101" marT="0" marB="0"/>
                </a:tc>
                <a:tc>
                  <a:txBody>
                    <a:bodyPr/>
                    <a:lstStyle/>
                    <a:p>
                      <a:pPr marL="0" marR="0" algn="just">
                        <a:spcBef>
                          <a:spcPts val="0"/>
                        </a:spcBef>
                        <a:spcAft>
                          <a:spcPts val="0"/>
                        </a:spcAft>
                      </a:pPr>
                      <a:r>
                        <a:rPr lang="en-GB" sz="1600" b="1" dirty="0">
                          <a:solidFill>
                            <a:srgbClr val="00B0F0"/>
                          </a:solidFill>
                          <a:effectLst/>
                        </a:rPr>
                        <a:t>No</a:t>
                      </a:r>
                      <a:endParaRPr lang="en-US" sz="1600" b="1" dirty="0">
                        <a:solidFill>
                          <a:srgbClr val="00B0F0"/>
                        </a:solidFill>
                        <a:effectLst/>
                        <a:latin typeface="Times New Roman" panose="02020603050405020304" pitchFamily="18" charset="0"/>
                        <a:ea typeface="MS Mincho" panose="02020609040205080304" pitchFamily="49" charset="-128"/>
                      </a:endParaRPr>
                    </a:p>
                  </a:txBody>
                  <a:tcPr marL="44101" marR="44101" marT="0" marB="0"/>
                </a:tc>
                <a:extLst>
                  <a:ext uri="{0D108BD9-81ED-4DB2-BD59-A6C34878D82A}">
                    <a16:rowId xmlns:a16="http://schemas.microsoft.com/office/drawing/2014/main" val="2399646410"/>
                  </a:ext>
                </a:extLst>
              </a:tr>
              <a:tr h="543312">
                <a:tc rowSpan="2">
                  <a:txBody>
                    <a:bodyPr/>
                    <a:lstStyle/>
                    <a:p>
                      <a:pPr marL="0" marR="0" algn="just">
                        <a:spcBef>
                          <a:spcPts val="0"/>
                        </a:spcBef>
                        <a:spcAft>
                          <a:spcPts val="0"/>
                        </a:spcAft>
                      </a:pPr>
                      <a:r>
                        <a:rPr lang="en-GB" sz="1600" u="sng" dirty="0">
                          <a:solidFill>
                            <a:srgbClr val="FFFF00"/>
                          </a:solidFill>
                          <a:effectLst/>
                        </a:rPr>
                        <a:t>MT timing related requirements</a:t>
                      </a:r>
                      <a:endParaRPr lang="en-US" sz="1600" u="sng" dirty="0">
                        <a:solidFill>
                          <a:srgbClr val="FFFF00"/>
                        </a:solidFill>
                        <a:effectLst/>
                        <a:latin typeface="Times New Roman" panose="02020603050405020304" pitchFamily="18" charset="0"/>
                        <a:ea typeface="MS Mincho" panose="02020609040205080304" pitchFamily="49" charset="-128"/>
                      </a:endParaRPr>
                    </a:p>
                  </a:txBody>
                  <a:tcPr marL="44101" marR="44101" marT="0" marB="0"/>
                </a:tc>
                <a:tc>
                  <a:txBody>
                    <a:bodyPr/>
                    <a:lstStyle/>
                    <a:p>
                      <a:pPr marL="342900" marR="0" lvl="0" indent="-342900" algn="just">
                        <a:spcBef>
                          <a:spcPts val="0"/>
                        </a:spcBef>
                        <a:spcAft>
                          <a:spcPts val="0"/>
                        </a:spcAft>
                        <a:buFont typeface="Times New Roman" panose="02020603050405020304" pitchFamily="18" charset="0"/>
                        <a:buChar char="-"/>
                      </a:pPr>
                      <a:r>
                        <a:rPr lang="en-US" sz="1600" dirty="0">
                          <a:effectLst/>
                        </a:rPr>
                        <a:t>MT transmit timing (</a:t>
                      </a:r>
                      <a:r>
                        <a:rPr lang="en-US" sz="1600" dirty="0" err="1">
                          <a:effectLst/>
                        </a:rPr>
                        <a:t>Te</a:t>
                      </a:r>
                      <a:r>
                        <a:rPr lang="en-US" sz="1600" dirty="0">
                          <a:effectLst/>
                        </a:rPr>
                        <a:t> and </a:t>
                      </a:r>
                      <a:r>
                        <a:rPr lang="en-US" sz="1600" dirty="0" err="1">
                          <a:effectLst/>
                        </a:rPr>
                        <a:t>Tq</a:t>
                      </a:r>
                      <a:r>
                        <a:rPr lang="en-US" sz="1600" dirty="0">
                          <a:effectLst/>
                        </a:rPr>
                        <a:t>)</a:t>
                      </a:r>
                    </a:p>
                    <a:p>
                      <a:pPr marL="342900" marR="0" lvl="0" indent="-342900" algn="just">
                        <a:spcBef>
                          <a:spcPts val="0"/>
                        </a:spcBef>
                        <a:spcAft>
                          <a:spcPts val="0"/>
                        </a:spcAft>
                        <a:buFont typeface="Times New Roman" panose="02020603050405020304" pitchFamily="18" charset="0"/>
                        <a:buChar char="-"/>
                      </a:pPr>
                      <a:r>
                        <a:rPr lang="en-US" sz="1600" dirty="0">
                          <a:effectLst/>
                        </a:rPr>
                        <a:t>Timing Advance</a:t>
                      </a:r>
                      <a:endParaRPr lang="en-US" sz="1600" dirty="0">
                        <a:effectLst/>
                        <a:latin typeface="Times New Roman" panose="02020603050405020304" pitchFamily="18" charset="0"/>
                        <a:ea typeface="Times New Roman" panose="02020603050405020304" pitchFamily="18" charset="0"/>
                        <a:cs typeface="Times New Roman" panose="02020603050405020304" pitchFamily="18" charset="0"/>
                      </a:endParaRPr>
                    </a:p>
                  </a:txBody>
                  <a:tcPr marL="44101" marR="44101" marT="0" marB="0"/>
                </a:tc>
                <a:tc>
                  <a:txBody>
                    <a:bodyPr/>
                    <a:lstStyle/>
                    <a:p>
                      <a:pPr marL="0" marR="0" algn="just">
                        <a:spcBef>
                          <a:spcPts val="0"/>
                        </a:spcBef>
                        <a:spcAft>
                          <a:spcPts val="0"/>
                        </a:spcAft>
                      </a:pPr>
                      <a:r>
                        <a:rPr lang="en-US" sz="1600" dirty="0">
                          <a:effectLst/>
                        </a:rPr>
                        <a:t>Yes (already agreed)</a:t>
                      </a:r>
                    </a:p>
                    <a:p>
                      <a:pPr marL="0" marR="0" algn="just">
                        <a:spcBef>
                          <a:spcPts val="0"/>
                        </a:spcBef>
                        <a:spcAft>
                          <a:spcPts val="0"/>
                        </a:spcAft>
                      </a:pPr>
                      <a:r>
                        <a:rPr lang="en-GB" sz="1600" dirty="0">
                          <a:effectLst/>
                        </a:rPr>
                        <a:t> </a:t>
                      </a:r>
                      <a:endParaRPr lang="en-US" sz="1600" dirty="0">
                        <a:effectLst/>
                        <a:latin typeface="Times New Roman" panose="02020603050405020304" pitchFamily="18" charset="0"/>
                        <a:ea typeface="MS Mincho" panose="02020609040205080304" pitchFamily="49" charset="-128"/>
                      </a:endParaRPr>
                    </a:p>
                  </a:txBody>
                  <a:tcPr marL="44101" marR="44101" marT="0" marB="0"/>
                </a:tc>
                <a:extLst>
                  <a:ext uri="{0D108BD9-81ED-4DB2-BD59-A6C34878D82A}">
                    <a16:rowId xmlns:a16="http://schemas.microsoft.com/office/drawing/2014/main" val="1674550815"/>
                  </a:ext>
                </a:extLst>
              </a:tr>
              <a:tr h="543312">
                <a:tc vMerge="1">
                  <a:txBody>
                    <a:bodyPr/>
                    <a:lstStyle/>
                    <a:p>
                      <a:endParaRPr lang="en-US"/>
                    </a:p>
                  </a:txBody>
                  <a:tcPr/>
                </a:tc>
                <a:tc>
                  <a:txBody>
                    <a:bodyPr/>
                    <a:lstStyle/>
                    <a:p>
                      <a:pPr marL="342900" marR="0" lvl="0" indent="-342900" algn="just">
                        <a:spcBef>
                          <a:spcPts val="0"/>
                        </a:spcBef>
                        <a:spcAft>
                          <a:spcPts val="0"/>
                        </a:spcAft>
                        <a:buFont typeface="Times New Roman" panose="02020603050405020304" pitchFamily="18" charset="0"/>
                        <a:buChar char="-"/>
                      </a:pPr>
                      <a:r>
                        <a:rPr lang="en-US" sz="1600" b="1" dirty="0">
                          <a:solidFill>
                            <a:srgbClr val="00B0F0"/>
                          </a:solidFill>
                          <a:effectLst/>
                          <a:latin typeface="Times New Roman" panose="02020603050405020304" pitchFamily="18" charset="0"/>
                          <a:ea typeface="Times New Roman" panose="02020603050405020304" pitchFamily="18" charset="0"/>
                          <a:cs typeface="Times New Roman" panose="02020603050405020304" pitchFamily="18" charset="0"/>
                        </a:rPr>
                        <a:t>MRTD</a:t>
                      </a:r>
                    </a:p>
                    <a:p>
                      <a:pPr marL="342900" marR="0" lvl="0" indent="-342900" algn="just">
                        <a:spcBef>
                          <a:spcPts val="0"/>
                        </a:spcBef>
                        <a:spcAft>
                          <a:spcPts val="0"/>
                        </a:spcAft>
                        <a:buFont typeface="Times New Roman" panose="02020603050405020304" pitchFamily="18" charset="0"/>
                        <a:buChar char="-"/>
                      </a:pPr>
                      <a:r>
                        <a:rPr lang="en-US" sz="1600" b="1" dirty="0">
                          <a:solidFill>
                            <a:srgbClr val="00B0F0"/>
                          </a:solidFill>
                          <a:effectLst/>
                          <a:latin typeface="Times New Roman" panose="02020603050405020304" pitchFamily="18" charset="0"/>
                          <a:ea typeface="Times New Roman" panose="02020603050405020304" pitchFamily="18" charset="0"/>
                          <a:cs typeface="Times New Roman" panose="02020603050405020304" pitchFamily="18" charset="0"/>
                        </a:rPr>
                        <a:t>MTTD</a:t>
                      </a:r>
                    </a:p>
                  </a:txBody>
                  <a:tcPr marL="44101" marR="44101" marT="0" marB="0"/>
                </a:tc>
                <a:tc>
                  <a:txBody>
                    <a:bodyPr/>
                    <a:lstStyle/>
                    <a:p>
                      <a:pPr marL="0" marR="0" algn="just">
                        <a:spcBef>
                          <a:spcPts val="0"/>
                        </a:spcBef>
                        <a:spcAft>
                          <a:spcPts val="0"/>
                        </a:spcAft>
                      </a:pPr>
                      <a:r>
                        <a:rPr lang="en-US" sz="1600" b="1" dirty="0">
                          <a:solidFill>
                            <a:srgbClr val="00B0F0"/>
                          </a:solidFill>
                          <a:effectLst/>
                          <a:latin typeface="Times New Roman" panose="02020603050405020304" pitchFamily="18" charset="0"/>
                          <a:ea typeface="MS Mincho" panose="02020609040205080304" pitchFamily="49" charset="-128"/>
                        </a:rPr>
                        <a:t>- Yes for NR CA and EN-DC</a:t>
                      </a:r>
                    </a:p>
                  </a:txBody>
                  <a:tcPr marL="44101" marR="44101" marT="0" marB="0"/>
                </a:tc>
                <a:extLst>
                  <a:ext uri="{0D108BD9-81ED-4DB2-BD59-A6C34878D82A}">
                    <a16:rowId xmlns:a16="http://schemas.microsoft.com/office/drawing/2014/main" val="2517258189"/>
                  </a:ext>
                </a:extLst>
              </a:tr>
              <a:tr h="389843">
                <a:tc>
                  <a:txBody>
                    <a:bodyPr/>
                    <a:lstStyle/>
                    <a:p>
                      <a:pPr marL="0" marR="0" algn="just">
                        <a:spcBef>
                          <a:spcPts val="0"/>
                        </a:spcBef>
                        <a:spcAft>
                          <a:spcPts val="0"/>
                        </a:spcAft>
                      </a:pPr>
                      <a:r>
                        <a:rPr lang="en-GB" sz="1600" u="sng">
                          <a:solidFill>
                            <a:srgbClr val="FFFF00"/>
                          </a:solidFill>
                          <a:effectLst/>
                        </a:rPr>
                        <a:t>Switching time between MT and DU</a:t>
                      </a:r>
                      <a:endParaRPr lang="en-US" sz="1600" u="sng">
                        <a:solidFill>
                          <a:srgbClr val="FFFF00"/>
                        </a:solidFill>
                        <a:effectLst/>
                        <a:latin typeface="Times New Roman" panose="02020603050405020304" pitchFamily="18" charset="0"/>
                        <a:ea typeface="MS Mincho" panose="02020609040205080304" pitchFamily="49" charset="-128"/>
                      </a:endParaRPr>
                    </a:p>
                  </a:txBody>
                  <a:tcPr marL="44101" marR="44101" marT="0" marB="0"/>
                </a:tc>
                <a:tc>
                  <a:txBody>
                    <a:bodyPr/>
                    <a:lstStyle/>
                    <a:p>
                      <a:pPr marL="0" marR="0" algn="just">
                        <a:spcBef>
                          <a:spcPts val="0"/>
                        </a:spcBef>
                        <a:spcAft>
                          <a:spcPts val="0"/>
                        </a:spcAft>
                      </a:pPr>
                      <a:r>
                        <a:rPr lang="en-GB" sz="1600" b="1">
                          <a:solidFill>
                            <a:srgbClr val="00B0F0"/>
                          </a:solidFill>
                          <a:effectLst/>
                        </a:rPr>
                        <a:t>---</a:t>
                      </a:r>
                      <a:endParaRPr lang="en-US" sz="1600" b="1">
                        <a:solidFill>
                          <a:srgbClr val="00B0F0"/>
                        </a:solidFill>
                        <a:effectLst/>
                        <a:latin typeface="Times New Roman" panose="02020603050405020304" pitchFamily="18" charset="0"/>
                        <a:ea typeface="MS Mincho" panose="02020609040205080304" pitchFamily="49" charset="-128"/>
                      </a:endParaRPr>
                    </a:p>
                  </a:txBody>
                  <a:tcPr marL="44101" marR="44101" marT="0" marB="0"/>
                </a:tc>
                <a:tc>
                  <a:txBody>
                    <a:bodyPr/>
                    <a:lstStyle/>
                    <a:p>
                      <a:pPr marL="0" marR="0" algn="just">
                        <a:spcBef>
                          <a:spcPts val="0"/>
                        </a:spcBef>
                        <a:spcAft>
                          <a:spcPts val="0"/>
                        </a:spcAft>
                      </a:pPr>
                      <a:r>
                        <a:rPr lang="en-GB" sz="1600" b="1" dirty="0">
                          <a:solidFill>
                            <a:srgbClr val="00B0F0"/>
                          </a:solidFill>
                          <a:effectLst/>
                          <a:latin typeface="Times New Roman" panose="02020603050405020304" pitchFamily="18" charset="0"/>
                          <a:ea typeface="MS Mincho" panose="02020609040205080304" pitchFamily="49" charset="-128"/>
                        </a:rPr>
                        <a:t>TBD in RAN4 RF session</a:t>
                      </a:r>
                      <a:endParaRPr lang="en-US" sz="1600" b="1" dirty="0">
                        <a:solidFill>
                          <a:srgbClr val="00B0F0"/>
                        </a:solidFill>
                        <a:effectLst/>
                        <a:latin typeface="Times New Roman" panose="02020603050405020304" pitchFamily="18" charset="0"/>
                        <a:ea typeface="MS Mincho" panose="02020609040205080304" pitchFamily="49" charset="-128"/>
                      </a:endParaRPr>
                    </a:p>
                  </a:txBody>
                  <a:tcPr marL="44101" marR="44101" marT="0" marB="0"/>
                </a:tc>
                <a:extLst>
                  <a:ext uri="{0D108BD9-81ED-4DB2-BD59-A6C34878D82A}">
                    <a16:rowId xmlns:a16="http://schemas.microsoft.com/office/drawing/2014/main" val="895571481"/>
                  </a:ext>
                </a:extLst>
              </a:tr>
              <a:tr h="330075">
                <a:tc rowSpan="3">
                  <a:txBody>
                    <a:bodyPr/>
                    <a:lstStyle/>
                    <a:p>
                      <a:pPr marL="0" marR="0" algn="just">
                        <a:spcBef>
                          <a:spcPts val="0"/>
                        </a:spcBef>
                        <a:spcAft>
                          <a:spcPts val="0"/>
                        </a:spcAft>
                      </a:pPr>
                      <a:r>
                        <a:rPr lang="en-GB" sz="1600" u="sng" dirty="0">
                          <a:solidFill>
                            <a:srgbClr val="FFFF00"/>
                          </a:solidFill>
                          <a:effectLst/>
                        </a:rPr>
                        <a:t>DU timing related requirements</a:t>
                      </a:r>
                      <a:endParaRPr lang="en-US" sz="1600" u="sng" dirty="0">
                        <a:solidFill>
                          <a:srgbClr val="FFFF00"/>
                        </a:solidFill>
                        <a:effectLst/>
                        <a:latin typeface="Times New Roman" panose="02020603050405020304" pitchFamily="18" charset="0"/>
                        <a:ea typeface="MS Mincho" panose="02020609040205080304" pitchFamily="49" charset="-128"/>
                      </a:endParaRPr>
                    </a:p>
                  </a:txBody>
                  <a:tcPr marL="44101" marR="44101" marT="0" marB="0"/>
                </a:tc>
                <a:tc rowSpan="2">
                  <a:txBody>
                    <a:bodyPr/>
                    <a:lstStyle/>
                    <a:p>
                      <a:pPr marL="342900" marR="0" lvl="0" indent="-342900" algn="just">
                        <a:spcBef>
                          <a:spcPts val="0"/>
                        </a:spcBef>
                        <a:spcAft>
                          <a:spcPts val="0"/>
                        </a:spcAft>
                        <a:buFont typeface="Times New Roman" panose="02020603050405020304" pitchFamily="18" charset="0"/>
                        <a:buChar char="-"/>
                      </a:pPr>
                      <a:r>
                        <a:rPr lang="en-US" sz="1600" dirty="0">
                          <a:effectLst/>
                        </a:rPr>
                        <a:t>3 us requirement</a:t>
                      </a:r>
                    </a:p>
                  </a:txBody>
                  <a:tcPr marL="44101" marR="44101" marT="0" marB="0"/>
                </a:tc>
                <a:tc>
                  <a:txBody>
                    <a:bodyPr/>
                    <a:lstStyle/>
                    <a:p>
                      <a:pPr marL="0" marR="0" algn="just">
                        <a:spcBef>
                          <a:spcPts val="0"/>
                        </a:spcBef>
                        <a:spcAft>
                          <a:spcPts val="0"/>
                        </a:spcAft>
                      </a:pPr>
                      <a:r>
                        <a:rPr lang="en-US" sz="1600" dirty="0">
                          <a:effectLst/>
                        </a:rPr>
                        <a:t>Yes (already agreed)</a:t>
                      </a:r>
                      <a:endParaRPr lang="en-US" sz="1600" dirty="0">
                        <a:effectLst/>
                        <a:latin typeface="Times New Roman" panose="02020603050405020304" pitchFamily="18" charset="0"/>
                        <a:ea typeface="MS Mincho" panose="02020609040205080304" pitchFamily="49" charset="-128"/>
                      </a:endParaRPr>
                    </a:p>
                  </a:txBody>
                  <a:tcPr marL="44101" marR="44101" marT="0" marB="0"/>
                </a:tc>
                <a:extLst>
                  <a:ext uri="{0D108BD9-81ED-4DB2-BD59-A6C34878D82A}">
                    <a16:rowId xmlns:a16="http://schemas.microsoft.com/office/drawing/2014/main" val="3180115183"/>
                  </a:ext>
                </a:extLst>
              </a:tr>
              <a:tr h="0">
                <a:tc vMerge="1">
                  <a:txBody>
                    <a:bodyPr/>
                    <a:lstStyle/>
                    <a:p>
                      <a:endParaRPr lang="en-US"/>
                    </a:p>
                  </a:txBody>
                  <a:tcPr/>
                </a:tc>
                <a:tc vMerge="1">
                  <a:txBody>
                    <a:bodyPr/>
                    <a:lstStyle/>
                    <a:p>
                      <a:endParaRPr lang="en-US"/>
                    </a:p>
                  </a:txBody>
                  <a:tcPr/>
                </a:tc>
                <a:tc rowSpan="2">
                  <a:txBody>
                    <a:bodyPr/>
                    <a:lstStyle/>
                    <a:p>
                      <a:pPr marL="0" marR="0" algn="just">
                        <a:spcBef>
                          <a:spcPts val="0"/>
                        </a:spcBef>
                        <a:spcAft>
                          <a:spcPts val="0"/>
                        </a:spcAft>
                      </a:pPr>
                      <a:r>
                        <a:rPr lang="en-US" sz="1600" b="1" dirty="0">
                          <a:solidFill>
                            <a:srgbClr val="00B0F0"/>
                          </a:solidFill>
                          <a:effectLst/>
                          <a:latin typeface="Times New Roman" panose="02020603050405020304" pitchFamily="18" charset="0"/>
                          <a:ea typeface="MS Mincho" panose="02020609040205080304" pitchFamily="49" charset="-128"/>
                        </a:rPr>
                        <a:t>No</a:t>
                      </a:r>
                    </a:p>
                  </a:txBody>
                  <a:tcPr marL="44101" marR="44101" marT="0" marB="0"/>
                </a:tc>
                <a:extLst>
                  <a:ext uri="{0D108BD9-81ED-4DB2-BD59-A6C34878D82A}">
                    <a16:rowId xmlns:a16="http://schemas.microsoft.com/office/drawing/2014/main" val="72127180"/>
                  </a:ext>
                </a:extLst>
              </a:tr>
              <a:tr h="324869">
                <a:tc vMerge="1">
                  <a:txBody>
                    <a:bodyPr/>
                    <a:lstStyle/>
                    <a:p>
                      <a:endParaRPr lang="en-US"/>
                    </a:p>
                  </a:txBody>
                  <a:tcPr/>
                </a:tc>
                <a:tc>
                  <a:txBody>
                    <a:bodyPr/>
                    <a:lstStyle/>
                    <a:p>
                      <a:pPr marL="342900" marR="0" lvl="0" indent="-342900" algn="just">
                        <a:spcBef>
                          <a:spcPts val="0"/>
                        </a:spcBef>
                        <a:spcAft>
                          <a:spcPts val="0"/>
                        </a:spcAft>
                        <a:buFont typeface="Times New Roman" panose="02020603050405020304" pitchFamily="18" charset="0"/>
                        <a:buChar char="-"/>
                      </a:pPr>
                      <a:r>
                        <a:rPr lang="en-US" sz="1600" b="1" dirty="0" err="1">
                          <a:solidFill>
                            <a:srgbClr val="00B0F0"/>
                          </a:solidFill>
                          <a:effectLst/>
                          <a:latin typeface="Times New Roman" panose="02020603050405020304" pitchFamily="18" charset="0"/>
                          <a:ea typeface="Times New Roman" panose="02020603050405020304" pitchFamily="18" charset="0"/>
                          <a:cs typeface="Times New Roman" panose="02020603050405020304" pitchFamily="18" charset="0"/>
                        </a:rPr>
                        <a:t>T_delta</a:t>
                      </a:r>
                      <a:r>
                        <a:rPr lang="en-US" sz="1600" b="1" dirty="0">
                          <a:solidFill>
                            <a:srgbClr val="00B0F0"/>
                          </a:solidFill>
                          <a:effectLst/>
                          <a:latin typeface="Times New Roman" panose="02020603050405020304" pitchFamily="18" charset="0"/>
                          <a:ea typeface="Times New Roman" panose="02020603050405020304" pitchFamily="18" charset="0"/>
                          <a:cs typeface="Times New Roman" panose="02020603050405020304" pitchFamily="18" charset="0"/>
                        </a:rPr>
                        <a:t> command</a:t>
                      </a:r>
                    </a:p>
                  </a:txBody>
                  <a:tcPr marL="44101" marR="44101" marT="0" marB="0"/>
                </a:tc>
                <a:tc vMerge="1">
                  <a:txBody>
                    <a:bodyPr/>
                    <a:lstStyle/>
                    <a:p>
                      <a:endParaRPr lang="en-US"/>
                    </a:p>
                  </a:txBody>
                  <a:tcPr/>
                </a:tc>
                <a:extLst>
                  <a:ext uri="{0D108BD9-81ED-4DB2-BD59-A6C34878D82A}">
                    <a16:rowId xmlns:a16="http://schemas.microsoft.com/office/drawing/2014/main" val="1185881154"/>
                  </a:ext>
                </a:extLst>
              </a:tr>
            </a:tbl>
          </a:graphicData>
        </a:graphic>
      </p:graphicFrame>
      <p:sp>
        <p:nvSpPr>
          <p:cNvPr id="10" name="Rectangle 2">
            <a:extLst>
              <a:ext uri="{FF2B5EF4-FFF2-40B4-BE49-F238E27FC236}">
                <a16:creationId xmlns:a16="http://schemas.microsoft.com/office/drawing/2014/main" id="{2D06DE07-EAB9-4C76-B010-5944D277B9CA}"/>
              </a:ext>
            </a:extLst>
          </p:cNvPr>
          <p:cNvSpPr>
            <a:spLocks noChangeArrowheads="1"/>
          </p:cNvSpPr>
          <p:nvPr/>
        </p:nvSpPr>
        <p:spPr bwMode="auto">
          <a:xfrm>
            <a:off x="4257675" y="1684338"/>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106130510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299</TotalTime>
  <Words>647</Words>
  <Application>Microsoft Office PowerPoint</Application>
  <PresentationFormat>Widescreen</PresentationFormat>
  <Paragraphs>158</Paragraphs>
  <Slides>6</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vt:i4>
      </vt:variant>
    </vt:vector>
  </HeadingPairs>
  <TitlesOfParts>
    <vt:vector size="13" baseType="lpstr">
      <vt:lpstr>Arial</vt:lpstr>
      <vt:lpstr>Arial Unicode MS</vt:lpstr>
      <vt:lpstr>Calibri</vt:lpstr>
      <vt:lpstr>Calibri Light</vt:lpstr>
      <vt:lpstr>Symbol</vt:lpstr>
      <vt:lpstr>Times New Roman</vt:lpstr>
      <vt:lpstr>Office Theme</vt:lpstr>
      <vt:lpstr>WF on IAB RRM Requirements</vt:lpstr>
      <vt:lpstr>Background - I</vt:lpstr>
      <vt:lpstr>Background - II</vt:lpstr>
      <vt:lpstr>Background - III</vt:lpstr>
      <vt:lpstr>Way Forward - I</vt:lpstr>
      <vt:lpstr>Way Forward - II</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IAB RRM Requirements</dc:title>
  <dc:creator>Nazmul Islam</dc:creator>
  <cp:lastModifiedBy>Nazmul Islam</cp:lastModifiedBy>
  <cp:revision>15</cp:revision>
  <dcterms:created xsi:type="dcterms:W3CDTF">2019-10-16T05:58:20Z</dcterms:created>
  <dcterms:modified xsi:type="dcterms:W3CDTF">2019-10-18T00:21:30Z</dcterms:modified>
</cp:coreProperties>
</file>