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471" r:id="rId6"/>
    <p:sldId id="466" r:id="rId7"/>
    <p:sldId id="467" r:id="rId8"/>
    <p:sldId id="468" r:id="rId9"/>
    <p:sldId id="469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6" autoAdjust="0"/>
    <p:restoredTop sz="89783" autoAdjust="0"/>
  </p:normalViewPr>
  <p:slideViewPr>
    <p:cSldViewPr>
      <p:cViewPr varScale="1">
        <p:scale>
          <a:sx n="101" d="100"/>
          <a:sy n="101" d="100"/>
        </p:scale>
        <p:origin x="207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17.10.2019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71341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17-Oct-19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17-Oct-19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17-Oct-19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17-Oct-19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17-Oct-19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17-Oct-19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17-Oct-19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17-Oct-19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17-Oct-19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17-Oct-19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17-Oct-19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17-Oct-19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</a:t>
            </a:r>
            <a:r>
              <a:rPr lang="en-GB" sz="4000" dirty="0" smtClean="0"/>
              <a:t>on </a:t>
            </a:r>
            <a:r>
              <a:rPr lang="en-GB" sz="4000" dirty="0"/>
              <a:t>PDSCH CA normal demodulation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44794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#9</a:t>
            </a:r>
            <a:r>
              <a:rPr lang="ru-RU" altLang="zh-CN" sz="1800" b="1" dirty="0" smtClean="0"/>
              <a:t>2</a:t>
            </a:r>
            <a:r>
              <a:rPr lang="en-US" altLang="zh-CN" sz="1800" b="1" dirty="0" err="1" smtClean="0"/>
              <a:t>bis</a:t>
            </a:r>
            <a:endParaRPr lang="en-US" altLang="zh-CN" sz="1800" b="1" dirty="0"/>
          </a:p>
          <a:p>
            <a:pPr>
              <a:buNone/>
            </a:pPr>
            <a:r>
              <a:rPr lang="en-US" sz="1800" b="1" dirty="0"/>
              <a:t>Chongqing, China, 14th – 18th October, </a:t>
            </a:r>
            <a:r>
              <a:rPr lang="en-US" sz="1800" b="1" dirty="0" smtClean="0"/>
              <a:t>2019</a:t>
            </a:r>
            <a:r>
              <a:rPr lang="en-GB" sz="1800" b="1" dirty="0" smtClean="0"/>
              <a:t/>
            </a:r>
            <a:br>
              <a:rPr lang="en-GB" sz="1800" b="1" dirty="0" smtClean="0"/>
            </a:b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GB" sz="1800" b="1" dirty="0" smtClean="0"/>
              <a:t>8.18.1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R4-1912709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SCS and </a:t>
            </a:r>
            <a:r>
              <a:rPr lang="en-US" dirty="0"/>
              <a:t>Channel bandwidth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Single carrier SCS</a:t>
            </a:r>
          </a:p>
          <a:p>
            <a:pPr lvl="1"/>
            <a:r>
              <a:rPr lang="en-US" sz="1800" dirty="0"/>
              <a:t>FR1</a:t>
            </a:r>
          </a:p>
          <a:p>
            <a:pPr lvl="2"/>
            <a:r>
              <a:rPr lang="en-US" sz="1600" dirty="0"/>
              <a:t>FR1 </a:t>
            </a:r>
            <a:r>
              <a:rPr lang="en-US" sz="1600" dirty="0" smtClean="0"/>
              <a:t>FDD:15kHz </a:t>
            </a:r>
            <a:endParaRPr lang="en-US" sz="1600" dirty="0"/>
          </a:p>
          <a:p>
            <a:pPr lvl="2"/>
            <a:r>
              <a:rPr lang="en-US" sz="1600" dirty="0"/>
              <a:t>FR1 TDD: </a:t>
            </a:r>
            <a:r>
              <a:rPr lang="en-US" sz="1600" dirty="0" smtClean="0"/>
              <a:t>30kHz, FFS 15kHz</a:t>
            </a:r>
            <a:endParaRPr lang="en-US" sz="1600" dirty="0"/>
          </a:p>
          <a:p>
            <a:pPr lvl="1"/>
            <a:r>
              <a:rPr lang="en-US" sz="1800" dirty="0" smtClean="0"/>
              <a:t>FR2</a:t>
            </a:r>
            <a:r>
              <a:rPr lang="en-US" sz="1800" dirty="0"/>
              <a:t>: 120kHz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Single carrier channel bandwidth for the FR1 FDD 15kHz, FR1 TDD </a:t>
            </a:r>
            <a:r>
              <a:rPr lang="en-US" sz="2000" dirty="0" smtClean="0"/>
              <a:t>30kHz </a:t>
            </a:r>
            <a:r>
              <a:rPr lang="en-US" sz="2000" dirty="0"/>
              <a:t>and FR2 120kHz SCS</a:t>
            </a:r>
          </a:p>
          <a:p>
            <a:pPr lvl="1"/>
            <a:r>
              <a:rPr lang="en-US" sz="1800" dirty="0"/>
              <a:t>All configurable channel bandwidths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Scenarios with different SCSs on different CCs for inter-band CA</a:t>
            </a:r>
          </a:p>
          <a:p>
            <a:pPr lvl="1"/>
            <a:r>
              <a:rPr lang="en-US" sz="1800" dirty="0" smtClean="0"/>
              <a:t>FR1 </a:t>
            </a:r>
            <a:r>
              <a:rPr lang="en-US" sz="1800" dirty="0"/>
              <a:t>FDD 15 kHz SCS and TDD 30 kHz </a:t>
            </a:r>
            <a:r>
              <a:rPr lang="en-US" sz="1800" dirty="0" smtClean="0"/>
              <a:t>SCS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If TDD 15 kHz requirements will be defined then</a:t>
            </a:r>
          </a:p>
          <a:p>
            <a:pPr lvl="1"/>
            <a:r>
              <a:rPr lang="en-US" sz="1800" dirty="0"/>
              <a:t>All configurable channel </a:t>
            </a:r>
            <a:r>
              <a:rPr lang="en-US" sz="1800" dirty="0" smtClean="0"/>
              <a:t>bandwidths for TDD 15 kHz will be considered</a:t>
            </a:r>
          </a:p>
          <a:p>
            <a:pPr lvl="1"/>
            <a:r>
              <a:rPr lang="en-US" sz="1800" dirty="0" smtClean="0"/>
              <a:t>TDD </a:t>
            </a:r>
            <a:r>
              <a:rPr lang="en-US" sz="1800" dirty="0"/>
              <a:t>15 kHz is only tested in inter-band CA scenarios (i.e. FR1 TDD 15 kHz SCS and TDD 30 kHz SCS) </a:t>
            </a:r>
          </a:p>
          <a:p>
            <a:pPr lvl="1"/>
            <a:endParaRPr lang="en-US" sz="1800" dirty="0">
              <a:solidFill>
                <a:srgbClr val="00B050"/>
              </a:solidFill>
            </a:endParaRPr>
          </a:p>
          <a:p>
            <a:pPr lvl="1"/>
            <a:endParaRPr lang="en-US" sz="18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5734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Rank: </a:t>
            </a:r>
          </a:p>
          <a:p>
            <a:pPr lvl="1"/>
            <a:r>
              <a:rPr lang="en-US" sz="1800" dirty="0"/>
              <a:t>FR1: Rank 2 for 2Rx and 4Rx</a:t>
            </a:r>
          </a:p>
          <a:p>
            <a:pPr lvl="1"/>
            <a:r>
              <a:rPr lang="en-US" sz="1800" dirty="0" smtClean="0"/>
              <a:t>FR2: </a:t>
            </a:r>
          </a:p>
          <a:p>
            <a:pPr lvl="2"/>
            <a:r>
              <a:rPr lang="en-US" sz="1600" dirty="0" smtClean="0"/>
              <a:t>Option </a:t>
            </a:r>
            <a:r>
              <a:rPr lang="en-US" sz="1600" dirty="0"/>
              <a:t>1: Rank </a:t>
            </a:r>
            <a:r>
              <a:rPr lang="en-US" sz="1600" dirty="0" smtClean="0"/>
              <a:t>2</a:t>
            </a:r>
          </a:p>
          <a:p>
            <a:pPr lvl="2"/>
            <a:r>
              <a:rPr lang="en-US" sz="1600" dirty="0" smtClean="0"/>
              <a:t>Option 2: Rank 1</a:t>
            </a:r>
            <a:endParaRPr lang="en-US" sz="16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MCS: </a:t>
            </a:r>
            <a:endParaRPr lang="en-US" sz="2000" dirty="0" smtClean="0"/>
          </a:p>
          <a:p>
            <a:pPr lvl="1"/>
            <a:r>
              <a:rPr lang="en-US" sz="1800" dirty="0" smtClean="0"/>
              <a:t>FR1</a:t>
            </a:r>
            <a:r>
              <a:rPr lang="en-US" sz="1800" dirty="0"/>
              <a:t>: MCS 13 (16QAM, CR 1/2)</a:t>
            </a:r>
          </a:p>
          <a:p>
            <a:pPr lvl="1"/>
            <a:r>
              <a:rPr lang="en-US" sz="1800" dirty="0"/>
              <a:t>FR2: </a:t>
            </a:r>
          </a:p>
          <a:p>
            <a:pPr lvl="2"/>
            <a:r>
              <a:rPr lang="en-US" sz="1600" dirty="0" smtClean="0"/>
              <a:t>Option 1: </a:t>
            </a:r>
            <a:r>
              <a:rPr lang="en-US" sz="1600" dirty="0"/>
              <a:t>MCS 13 (16QAM, CR 1/2)</a:t>
            </a:r>
          </a:p>
          <a:p>
            <a:pPr lvl="2"/>
            <a:r>
              <a:rPr lang="en-US" sz="1600" dirty="0" smtClean="0"/>
              <a:t>Option 2: </a:t>
            </a:r>
            <a:r>
              <a:rPr lang="en-US" sz="1600" dirty="0"/>
              <a:t>MCS 4 </a:t>
            </a:r>
            <a:r>
              <a:rPr lang="en-US" sz="1600" dirty="0" smtClean="0"/>
              <a:t>(QPSK, </a:t>
            </a:r>
            <a:r>
              <a:rPr lang="en-US" sz="1600" dirty="0"/>
              <a:t>CR </a:t>
            </a:r>
            <a:r>
              <a:rPr lang="en-US" sz="1600" dirty="0" smtClean="0"/>
              <a:t>1/3)</a:t>
            </a:r>
          </a:p>
          <a:p>
            <a:pPr lvl="2"/>
            <a:r>
              <a:rPr lang="en-US" sz="1600" dirty="0"/>
              <a:t>Option 3: MCS 10 or 11 (16 QAM) </a:t>
            </a:r>
          </a:p>
          <a:p>
            <a:pPr lvl="2"/>
            <a:r>
              <a:rPr lang="en-US" sz="1600" dirty="0"/>
              <a:t>Other options are not precluded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Receiver </a:t>
            </a:r>
            <a:r>
              <a:rPr lang="en-US" sz="2000" dirty="0"/>
              <a:t>type: MMSE-IRC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Not cover 16 HARQ processes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172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PDSCH scheduling: </a:t>
            </a:r>
          </a:p>
          <a:p>
            <a:pPr lvl="1"/>
            <a:r>
              <a:rPr lang="en-US" sz="1800" dirty="0"/>
              <a:t>Self-carrier scheduling for each carrier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PUCCH capacity</a:t>
            </a:r>
          </a:p>
          <a:p>
            <a:pPr lvl="1"/>
            <a:r>
              <a:rPr lang="en-US" sz="1800" dirty="0"/>
              <a:t>Check if there is PUCCH capacity issue for the maximum numbers of CCs in the Sep version of Rel-16 core spec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HARQ process number for TDD-FDD CA: FFS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Single carrier performance for TDD-FDD CA</a:t>
            </a:r>
          </a:p>
          <a:p>
            <a:pPr lvl="1"/>
            <a:r>
              <a:rPr lang="en-US" sz="1800" dirty="0"/>
              <a:t>Further discuss whether the requirement of one TDD/FDD carrier in TDD-TDD/ FDD-FDD CA can be applied for TDD-FDD CA with TDD </a:t>
            </a:r>
            <a:r>
              <a:rPr lang="en-US" sz="1800" dirty="0" err="1"/>
              <a:t>Pcell</a:t>
            </a:r>
            <a:r>
              <a:rPr lang="en-US" sz="1800" dirty="0"/>
              <a:t> or FDD </a:t>
            </a:r>
            <a:r>
              <a:rPr lang="en-US" sz="1800" dirty="0" err="1"/>
              <a:t>Pcell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3152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Test applicability for different CA duplex mode</a:t>
            </a:r>
          </a:p>
          <a:p>
            <a:pPr lvl="1"/>
            <a:r>
              <a:rPr lang="en-US" sz="1800" dirty="0"/>
              <a:t>Option 1: Test all the supported CA duplex mode</a:t>
            </a:r>
          </a:p>
          <a:p>
            <a:pPr lvl="1"/>
            <a:r>
              <a:rPr lang="en-US" sz="1800" dirty="0"/>
              <a:t>Other options are not precluded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FFS </a:t>
            </a:r>
            <a:r>
              <a:rPr lang="en-US" sz="2000" dirty="0"/>
              <a:t>categorizing of CA capabilities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on test of different CA capabilities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FFS </a:t>
            </a:r>
            <a:r>
              <a:rPr lang="en-US" sz="2000" dirty="0"/>
              <a:t>on selection of CA configuration(s) for test among supported CA configurations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FFS on selection CBW combination for test for selected CA configuration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0733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Feasible </a:t>
            </a:r>
            <a:r>
              <a:rPr lang="en-US" dirty="0" smtClean="0"/>
              <a:t>FR2 SNR levels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into account values from table below in definition of FR2 Normal CA requirements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211723"/>
              </p:ext>
            </p:extLst>
          </p:nvPr>
        </p:nvGraphicFramePr>
        <p:xfrm>
          <a:off x="1600200" y="2209800"/>
          <a:ext cx="5943599" cy="14380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0872"/>
                <a:gridCol w="1444576"/>
                <a:gridCol w="1444576"/>
                <a:gridCol w="1443575"/>
              </a:tblGrid>
              <a:tr h="0">
                <a:tc rowSpan="2"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</a:rPr>
                        <a:t>Operating band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SNR (dB) / Aggregated Channel bandwidth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200 MHz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400 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800 MHz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n257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21.8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n258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21.8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n260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n261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21.8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18.8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15.8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982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17c5c574-4f42-45b3-8a7f-77d8e859d074"/>
    <ds:schemaRef ds:uri="http://schemas.microsoft.com/office/2006/documentManagement/types"/>
    <ds:schemaRef ds:uri="66EEDB98-F073-460B-B9B0-9643F9FE785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20195</TotalTime>
  <Words>412</Words>
  <Application>Microsoft Office PowerPoint</Application>
  <PresentationFormat>On-screen Show (4:3)</PresentationFormat>
  <Paragraphs>79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SimSun</vt:lpstr>
      <vt:lpstr>Arial</vt:lpstr>
      <vt:lpstr>Calibri</vt:lpstr>
      <vt:lpstr>Times New Roman</vt:lpstr>
      <vt:lpstr>Office Theme</vt:lpstr>
      <vt:lpstr>Way forward on PDSCH CA normal demodulation requirements</vt:lpstr>
      <vt:lpstr>SCS and Channel bandwidth</vt:lpstr>
      <vt:lpstr>Test parameters</vt:lpstr>
      <vt:lpstr>Test parameters</vt:lpstr>
      <vt:lpstr>Test applicability rule</vt:lpstr>
      <vt:lpstr>Feasible FR2 SNR levels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(RAN4 #92bis)</cp:lastModifiedBy>
  <cp:revision>1446</cp:revision>
  <dcterms:created xsi:type="dcterms:W3CDTF">2013-05-13T16:02:00Z</dcterms:created>
  <dcterms:modified xsi:type="dcterms:W3CDTF">2019-10-17T12:17:59Z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2019-10-17 12:17:59Z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