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2019/10/17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1122363"/>
            <a:ext cx="10320528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</a:t>
            </a:r>
            <a:r>
              <a:rPr lang="en-US" dirty="0" smtClean="0"/>
              <a:t>FR1 intra-band contiguous </a:t>
            </a:r>
            <a:br>
              <a:rPr lang="en-US" dirty="0" smtClean="0"/>
            </a:br>
            <a:r>
              <a:rPr lang="en-US" dirty="0" smtClean="0"/>
              <a:t>UL CA RF requirement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8942493" y="254677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/>
              <a:t>R4-1912422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8440" y="-28284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92bis</a:t>
            </a:r>
            <a:endParaRPr lang="en-US" b="1" dirty="0"/>
          </a:p>
          <a:p>
            <a:r>
              <a:rPr lang="en-US" b="1" dirty="0" smtClean="0"/>
              <a:t>Oct 14</a:t>
            </a:r>
            <a:r>
              <a:rPr lang="en-US" b="1" baseline="30000" dirty="0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– </a:t>
            </a:r>
            <a:r>
              <a:rPr lang="en-US" b="1" dirty="0" smtClean="0"/>
              <a:t>18</a:t>
            </a:r>
            <a:r>
              <a:rPr lang="en-US" b="1" baseline="30000" dirty="0" smtClean="0"/>
              <a:t>th</a:t>
            </a:r>
            <a:r>
              <a:rPr lang="en-US" b="1" dirty="0"/>
              <a:t>, 2019</a:t>
            </a:r>
          </a:p>
          <a:p>
            <a:r>
              <a:rPr lang="en-US" b="1" dirty="0" smtClean="0"/>
              <a:t>Chongqing, China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" y="81661"/>
            <a:ext cx="10515600" cy="68643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" y="914400"/>
            <a:ext cx="1156716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/>
              <a:t>ACLR MBW </a:t>
            </a:r>
            <a:r>
              <a:rPr lang="en-US" altLang="zh-CN" sz="2400" dirty="0" smtClean="0"/>
              <a:t>for MPR </a:t>
            </a:r>
            <a:r>
              <a:rPr lang="en-US" altLang="zh-CN" sz="2400" dirty="0"/>
              <a:t>simulation </a:t>
            </a:r>
            <a:r>
              <a:rPr lang="en-US" altLang="zh-CN" sz="2400" dirty="0" smtClean="0"/>
              <a:t>assumption was agreed in the last meeting [1] as: </a:t>
            </a:r>
          </a:p>
          <a:p>
            <a:pPr>
              <a:lnSpc>
                <a:spcPct val="125000"/>
              </a:lnSpc>
            </a:pPr>
            <a:r>
              <a:rPr lang="en-GB" altLang="zh-CN" sz="2400" dirty="0" smtClean="0"/>
              <a:t>100</a:t>
            </a:r>
            <a:r>
              <a:rPr lang="en-GB" altLang="zh-CN" sz="2400" dirty="0"/>
              <a:t>% aggregated channel bandwidth(</a:t>
            </a:r>
            <a:r>
              <a:rPr lang="en-GB" altLang="zh-CN" sz="2400" dirty="0" err="1"/>
              <a:t>BW</a:t>
            </a:r>
            <a:r>
              <a:rPr lang="en-GB" altLang="zh-CN" sz="2400" baseline="-25000" dirty="0" err="1"/>
              <a:t>channel_CA</a:t>
            </a:r>
            <a:r>
              <a:rPr lang="en-GB" altLang="zh-CN" sz="2400" dirty="0"/>
              <a:t>) for wanted and 99% aggregated channel bandwidth for </a:t>
            </a:r>
            <a:r>
              <a:rPr lang="en-GB" altLang="zh-CN" sz="2400" dirty="0" smtClean="0"/>
              <a:t>adjacent</a:t>
            </a: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It was proposed to define </a:t>
            </a:r>
            <a:r>
              <a:rPr lang="en-US" altLang="zh-CN" sz="2400" dirty="0" err="1" smtClean="0"/>
              <a:t>BW</a:t>
            </a:r>
            <a:r>
              <a:rPr lang="en-US" altLang="zh-CN" sz="2400" baseline="-25000" dirty="0" err="1" smtClean="0"/>
              <a:t>channel_CA</a:t>
            </a:r>
            <a:r>
              <a:rPr lang="en-US" altLang="zh-CN" sz="2400" baseline="-25000" dirty="0" smtClean="0"/>
              <a:t> </a:t>
            </a:r>
            <a:r>
              <a:rPr lang="en-US" altLang="zh-CN" sz="2400" dirty="0" smtClean="0"/>
              <a:t>as </a:t>
            </a:r>
            <a:r>
              <a:rPr lang="en-GB" altLang="zh-CN" sz="2400" dirty="0" err="1"/>
              <a:t>BWChannel_CA</a:t>
            </a:r>
            <a:r>
              <a:rPr lang="en-GB" altLang="zh-CN" sz="2400" dirty="0"/>
              <a:t> – 2*max(GB(low),GB(high)) for both wanted </a:t>
            </a:r>
            <a:r>
              <a:rPr lang="en-GB" altLang="zh-CN" sz="2400" dirty="0" smtClean="0"/>
              <a:t>and adjacent in [2].</a:t>
            </a:r>
            <a:r>
              <a:rPr lang="en-GB" altLang="zh-CN" sz="2400" dirty="0"/>
              <a:t> Since min GB is varied with the SCS adoption, </a:t>
            </a:r>
            <a:r>
              <a:rPr lang="en-US" altLang="zh-CN" sz="2400" dirty="0" err="1" smtClean="0"/>
              <a:t>BW</a:t>
            </a:r>
            <a:r>
              <a:rPr lang="en-US" altLang="zh-CN" sz="2400" baseline="-25000" dirty="0" err="1" smtClean="0"/>
              <a:t>channel_CA</a:t>
            </a:r>
            <a:r>
              <a:rPr lang="en-US" altLang="zh-CN" sz="2400" baseline="-25000" dirty="0" smtClean="0"/>
              <a:t> </a:t>
            </a:r>
            <a:r>
              <a:rPr lang="en-US" altLang="zh-CN" sz="2400" dirty="0" smtClean="0"/>
              <a:t> will be varied with the SCS if it is defined accordingly.</a:t>
            </a: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In TS 38.101-1, common largest SCS is specified  for calculating the nominal channel space for CA</a:t>
            </a: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F</a:t>
            </a:r>
            <a:r>
              <a:rPr lang="en-US" altLang="zh-CN" sz="2400" baseline="-25000" dirty="0" smtClean="0"/>
              <a:t>OOB</a:t>
            </a:r>
            <a:r>
              <a:rPr lang="en-US" altLang="zh-CN" sz="2400" dirty="0" smtClean="0"/>
              <a:t> for intra-band contiguous UL CA was agreed in the last meeting as BW</a:t>
            </a:r>
            <a:r>
              <a:rPr lang="en-US" altLang="zh-CN" sz="2400" baseline="-25000" dirty="0" smtClean="0"/>
              <a:t>channel_CA</a:t>
            </a:r>
            <a:r>
              <a:rPr lang="en-US" altLang="zh-CN" sz="2400" dirty="0" smtClean="0"/>
              <a:t>+5MHz</a:t>
            </a:r>
            <a:endParaRPr lang="zh-CN" altLang="en-US" sz="2400" baseline="-25000" dirty="0"/>
          </a:p>
        </p:txBody>
      </p:sp>
    </p:spTree>
    <p:extLst>
      <p:ext uri="{BB962C8B-B14F-4D97-AF65-F5344CB8AC3E}">
        <p14:creationId xmlns:p14="http://schemas.microsoft.com/office/powerpoint/2010/main" val="2928954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392" y="136525"/>
            <a:ext cx="10515600" cy="649859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WF </a:t>
            </a:r>
            <a:endParaRPr lang="zh-CN" altLang="en-US" sz="36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192024" y="850392"/>
                <a:ext cx="11905488" cy="37856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 hangingPunct="0">
                  <a:lnSpc>
                    <a:spcPct val="125000"/>
                  </a:lnSpc>
                  <a:buFont typeface="Wingdings" panose="05000000000000000000" pitchFamily="2" charset="2"/>
                  <a:buChar char="l"/>
                </a:pPr>
                <a:r>
                  <a:rPr lang="en-US" altLang="zh-CN" sz="2400" dirty="0" smtClean="0"/>
                  <a:t>RAN4 define ACLR MBW as </a:t>
                </a:r>
                <a:r>
                  <a:rPr lang="en-GB" altLang="zh-CN" sz="2400" dirty="0" err="1" smtClean="0"/>
                  <a:t>BW</a:t>
                </a:r>
                <a:r>
                  <a:rPr lang="en-GB" altLang="zh-CN" sz="2400" baseline="-25000" dirty="0" err="1" smtClean="0"/>
                  <a:t>Channel_CA</a:t>
                </a:r>
                <a:r>
                  <a:rPr lang="en-GB" altLang="zh-CN" sz="2400" dirty="0" smtClean="0"/>
                  <a:t> </a:t>
                </a:r>
                <a:r>
                  <a:rPr lang="en-GB" altLang="zh-CN" sz="2400" dirty="0"/>
                  <a:t>– 2*max(GB(low),GB(high)) for both wanted and </a:t>
                </a:r>
                <a:r>
                  <a:rPr lang="en-GB" altLang="zh-CN" sz="2400" dirty="0" smtClean="0"/>
                  <a:t>adjacent. </a:t>
                </a:r>
              </a:p>
              <a:p>
                <a:pPr marL="285750" indent="-285750" hangingPunct="0">
                  <a:lnSpc>
                    <a:spcPct val="125000"/>
                  </a:lnSpc>
                  <a:buFont typeface="Wingdings" panose="05000000000000000000" pitchFamily="2" charset="2"/>
                  <a:buChar char="l"/>
                </a:pPr>
                <a:r>
                  <a:rPr lang="en-GB" altLang="zh-CN" sz="2400" dirty="0" err="1"/>
                  <a:t>BW</a:t>
                </a:r>
                <a:r>
                  <a:rPr lang="en-GB" altLang="zh-CN" sz="2400" baseline="-25000" dirty="0" err="1"/>
                  <a:t>Channel_CA</a:t>
                </a:r>
                <a:r>
                  <a:rPr lang="en-GB" altLang="zh-CN" sz="2400" b="1" i="1" dirty="0"/>
                  <a:t> </a:t>
                </a:r>
                <a:r>
                  <a:rPr lang="en-GB" altLang="zh-CN" sz="2400" dirty="0"/>
                  <a:t>,</a:t>
                </a:r>
                <a:r>
                  <a:rPr lang="en-GB" altLang="zh-CN" sz="2400" dirty="0" smtClean="0"/>
                  <a:t>GB(low) </a:t>
                </a:r>
                <a:r>
                  <a:rPr lang="en-GB" altLang="zh-CN" sz="2400" dirty="0" smtClean="0"/>
                  <a:t>, and </a:t>
                </a:r>
                <a:r>
                  <a:rPr lang="en-GB" altLang="zh-CN" sz="2400" dirty="0" smtClean="0"/>
                  <a:t>GB(high</a:t>
                </a:r>
                <a:r>
                  <a:rPr lang="en-GB" altLang="zh-CN" sz="2400" dirty="0" smtClean="0"/>
                  <a:t>) definition for </a:t>
                </a:r>
                <a:r>
                  <a:rPr lang="en-US" altLang="zh-CN" sz="2400" dirty="0" smtClean="0"/>
                  <a:t>UL CA </a:t>
                </a:r>
                <a:r>
                  <a:rPr lang="en-GB" altLang="zh-CN" sz="2400" dirty="0" smtClean="0"/>
                  <a:t>F</a:t>
                </a:r>
                <a:r>
                  <a:rPr lang="en-US" altLang="zh-CN" sz="2400" baseline="-25000" dirty="0" smtClean="0"/>
                  <a:t>OOB</a:t>
                </a:r>
                <a:r>
                  <a:rPr lang="en-US" altLang="zh-CN" sz="2400" dirty="0" smtClean="0"/>
                  <a:t> and ACLR MBW </a:t>
                </a:r>
                <a:r>
                  <a:rPr lang="en-GB" altLang="zh-CN" sz="2400" dirty="0" smtClean="0"/>
                  <a:t>are</a:t>
                </a:r>
                <a:r>
                  <a:rPr lang="en-GB" altLang="zh-CN" sz="2400" dirty="0" smtClean="0"/>
                  <a:t> </a:t>
                </a:r>
                <a:r>
                  <a:rPr lang="en-GB" altLang="zh-CN" sz="2400" dirty="0"/>
                  <a:t>not flexible with </a:t>
                </a:r>
                <a:r>
                  <a:rPr lang="en-GB" altLang="zh-CN" sz="2400" dirty="0" smtClean="0"/>
                  <a:t>SCS. </a:t>
                </a:r>
              </a:p>
              <a:p>
                <a:pPr marL="285750" indent="-285750" hangingPunct="0">
                  <a:lnSpc>
                    <a:spcPct val="125000"/>
                  </a:lnSpc>
                  <a:buFont typeface="Wingdings" panose="05000000000000000000" pitchFamily="2" charset="2"/>
                  <a:buChar char="l"/>
                </a:pPr>
                <a:r>
                  <a:rPr lang="en-GB" altLang="zh-CN" sz="2400" dirty="0" smtClean="0"/>
                  <a:t>For </a:t>
                </a:r>
                <a:r>
                  <a:rPr lang="en-GB" altLang="zh-CN" sz="2400" dirty="0" err="1"/>
                  <a:t>BW</a:t>
                </a:r>
                <a:r>
                  <a:rPr lang="en-GB" altLang="zh-CN" sz="2400" baseline="-25000" dirty="0" err="1"/>
                  <a:t>Channel_CA</a:t>
                </a:r>
                <a:r>
                  <a:rPr lang="en-GB" altLang="zh-CN" sz="2400" dirty="0"/>
                  <a:t>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GB" altLang="zh-CN" sz="2400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m:rPr>
                            <m:nor/>
                          </m:rPr>
                          <a:rPr lang="en-GB" altLang="zh-CN" sz="2400" dirty="0"/>
                          <m:t>Nominal</m:t>
                        </m:r>
                        <m:r>
                          <m:rPr>
                            <m:nor/>
                          </m:rPr>
                          <a:rPr lang="en-GB" altLang="zh-CN" sz="2400" dirty="0"/>
                          <m:t> </m:t>
                        </m:r>
                        <m:r>
                          <m:rPr>
                            <m:nor/>
                          </m:rPr>
                          <a:rPr lang="en-GB" altLang="zh-CN" sz="2400" dirty="0"/>
                          <m:t>channel</m:t>
                        </m:r>
                        <m:r>
                          <m:rPr>
                            <m:nor/>
                          </m:rPr>
                          <a:rPr lang="en-GB" altLang="zh-CN" sz="2400" dirty="0"/>
                          <m:t> </m:t>
                        </m:r>
                        <m:r>
                          <m:rPr>
                            <m:nor/>
                          </m:rPr>
                          <a:rPr lang="en-GB" altLang="zh-CN" sz="2400" dirty="0"/>
                          <m:t>spacing</m:t>
                        </m:r>
                      </m:e>
                    </m:nary>
                  </m:oMath>
                </a14:m>
                <a:r>
                  <a:rPr lang="en-GB" altLang="zh-CN" sz="2400" dirty="0" smtClean="0"/>
                  <a:t>+ </a:t>
                </a:r>
                <a:r>
                  <a:rPr lang="en-GB" altLang="zh-CN" sz="2400" dirty="0" err="1"/>
                  <a:t>Foffset,high</a:t>
                </a:r>
                <a:r>
                  <a:rPr lang="en-GB" altLang="zh-CN" sz="2400" dirty="0"/>
                  <a:t> + </a:t>
                </a:r>
                <a:r>
                  <a:rPr lang="en-GB" altLang="zh-CN" sz="2400" dirty="0" err="1" smtClean="0"/>
                  <a:t>Foffset,low</a:t>
                </a:r>
                <a:r>
                  <a:rPr lang="en-GB" altLang="zh-CN" sz="2400" dirty="0"/>
                  <a:t>,</a:t>
                </a:r>
                <a:r>
                  <a:rPr lang="en-GB" altLang="zh-CN" sz="2400" dirty="0" smtClean="0"/>
                  <a:t> GB(low), and GB(high</a:t>
                </a:r>
                <a:r>
                  <a:rPr lang="en-GB" altLang="zh-CN" sz="2400" dirty="0"/>
                  <a:t>) </a:t>
                </a:r>
                <a:r>
                  <a:rPr lang="en-GB" altLang="zh-CN" sz="2400" dirty="0" smtClean="0"/>
                  <a:t> definition, </a:t>
                </a:r>
                <a:r>
                  <a:rPr lang="en-GB" altLang="zh-CN" sz="2400" dirty="0"/>
                  <a:t>the </a:t>
                </a:r>
                <a:r>
                  <a:rPr lang="en-GB" altLang="zh-CN" sz="2400" dirty="0" smtClean="0"/>
                  <a:t>SCS </a:t>
                </a:r>
                <a:r>
                  <a:rPr lang="en-GB" altLang="zh-CN" sz="2400" dirty="0"/>
                  <a:t>for each CC use the largest μ value among the subcarrier spacing configurations supported in the operating band for both of the channel bandwidths according to Table 5.3.5-1 in TS 38.101-1</a:t>
                </a:r>
                <a:r>
                  <a:rPr lang="en-GB" altLang="zh-CN" sz="2400" dirty="0" smtClean="0"/>
                  <a:t>. </a:t>
                </a:r>
                <a:endParaRPr lang="zh-CN" altLang="zh-CN" sz="2400" dirty="0"/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2024" y="850392"/>
                <a:ext cx="11905488" cy="3785652"/>
              </a:xfrm>
              <a:prstGeom prst="rect">
                <a:avLst/>
              </a:prstGeom>
              <a:blipFill rotWithShape="0">
                <a:blip r:embed="rId2"/>
                <a:stretch>
                  <a:fillRect l="-717" r="-819" b="-1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02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28" y="99949"/>
            <a:ext cx="10515600" cy="750443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Reference</a:t>
            </a:r>
            <a:endParaRPr lang="zh-CN" altLang="en-US" sz="36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55448" y="850392"/>
            <a:ext cx="118689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dirty="0" smtClean="0"/>
              <a:t>[1] R4-1910273</a:t>
            </a:r>
            <a:r>
              <a:rPr lang="en-US" altLang="zh-CN" sz="2400" dirty="0"/>
              <a:t>, “WF for intra-band UL CA for FR1 power class 3”, RAN4 #92, Huawei, HiSilicon, Qualcomm, Skyworks, </a:t>
            </a:r>
            <a:r>
              <a:rPr lang="en-US" altLang="zh-CN" sz="2400" dirty="0" smtClean="0"/>
              <a:t>MTK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[2] R4-1909583 “General </a:t>
            </a:r>
            <a:r>
              <a:rPr lang="en-US" altLang="zh-CN" sz="2400" dirty="0"/>
              <a:t>Requirements for Intra-band Contiguous ULCA for </a:t>
            </a:r>
            <a:r>
              <a:rPr lang="en-US" altLang="zh-CN" sz="2400" dirty="0" smtClean="0"/>
              <a:t>FR1”, RAN4 #92, Qualcomm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[3] R4-1912383 “overview of FR1 UE RF requirement for Rel-16”, Huawei, HiSilicon, RAN4 #92bis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74424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248</Words>
  <Application>Microsoft Office PowerPoint</Application>
  <PresentationFormat>宽屏</PresentationFormat>
  <Paragraphs>20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Cambria Math</vt:lpstr>
      <vt:lpstr>Wingdings</vt:lpstr>
      <vt:lpstr>Office 主题</vt:lpstr>
      <vt:lpstr>WF on FR1 intra-band contiguous  UL CA RF requirement</vt:lpstr>
      <vt:lpstr>Background</vt:lpstr>
      <vt:lpstr>WF 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Zhangqian (Zq)</cp:lastModifiedBy>
  <cp:revision>18</cp:revision>
  <dcterms:created xsi:type="dcterms:W3CDTF">2019-10-15T22:26:30Z</dcterms:created>
  <dcterms:modified xsi:type="dcterms:W3CDTF">2019-10-17T22:12:06Z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(3)bx2LOED+Wa2hmgTaPkfVVTRx72fwbm5Ui1H4+vVMg4y12VqyOxqtTf14WjWF/8pf8Q9qALRP
PJSIYzRnOVPa0xOAbgkpyGcnHQQCb2tFJAJalPgDxM1rN5eUggGG9uMVrY6rv8M4msQVwWfR
mLyAOGVcuQqne63ISEyNjeLQqZWVcYx1XbQ0GNzfOiVBl/L8WdE+vgnlZ8vXfjIZHOM5xrY8
s6fFWtTfLad1nonpd0</vt:lpwstr>
  </property>
  <property fmtid="{D5CDD505-2E9C-101B-9397-08002B2CF9AE}" pid="3" name="_2015_ms_pID_7253431">
    <vt:lpwstr>NUbT/gY8XJBsYTGe3iu35oM/fjNIh9DqhWX3DIbK7+LaPVzvVwppw1
GnEYhLKd4aVPvfU+CWcN+Zef3tLQllOeVaRg1vmTuVi3i90msvhCRsxn7czdEBQ6vsf5hrKP
HJOf3SFeh2/EreDBjXKD9ecvRH/PLDV3z6adF0tCeBBuan3qYtebv7cnIxsnvY7lY4N/9q7R
hxh/pitfBBXmzxFIpewebqys16/uW69a6grm</vt:lpwstr>
  </property>
  <property fmtid="{D5CDD505-2E9C-101B-9397-08002B2CF9AE}" pid="4" name="_2015_ms_pID_7253432">
    <vt:lpwstr>RA==</vt:lpwstr>
  </property>
</Properties>
</file>