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341" r:id="rId3"/>
    <p:sldId id="342" r:id="rId4"/>
    <p:sldId id="343" r:id="rId5"/>
    <p:sldId id="344" r:id="rId6"/>
    <p:sldId id="327" r:id="rId7"/>
    <p:sldId id="328" r:id="rId8"/>
    <p:sldId id="320" r:id="rId9"/>
    <p:sldId id="321" r:id="rId10"/>
    <p:sldId id="336" r:id="rId11"/>
    <p:sldId id="337" r:id="rId12"/>
    <p:sldId id="338" r:id="rId13"/>
    <p:sldId id="339" r:id="rId14"/>
    <p:sldId id="332" r:id="rId15"/>
    <p:sldId id="322" r:id="rId16"/>
    <p:sldId id="323" r:id="rId17"/>
    <p:sldId id="324" r:id="rId18"/>
    <p:sldId id="325" r:id="rId19"/>
    <p:sldId id="326" r:id="rId20"/>
    <p:sldId id="329" r:id="rId21"/>
    <p:sldId id="330" r:id="rId22"/>
    <p:sldId id="331" r:id="rId23"/>
    <p:sldId id="306" r:id="rId24"/>
    <p:sldId id="308" r:id="rId25"/>
    <p:sldId id="307" r:id="rId26"/>
    <p:sldId id="340" r:id="rId27"/>
    <p:sldId id="305" r:id="rId28"/>
    <p:sldId id="309" r:id="rId29"/>
    <p:sldId id="319" r:id="rId30"/>
    <p:sldId id="333" r:id="rId31"/>
    <p:sldId id="334" r:id="rId32"/>
    <p:sldId id="345" r:id="rId33"/>
    <p:sldId id="310" r:id="rId34"/>
    <p:sldId id="311" r:id="rId35"/>
    <p:sldId id="312" r:id="rId36"/>
    <p:sldId id="313" r:id="rId37"/>
    <p:sldId id="314" r:id="rId38"/>
    <p:sldId id="315" r:id="rId39"/>
    <p:sldId id="316" r:id="rId40"/>
    <p:sldId id="317" r:id="rId41"/>
    <p:sldId id="318" r:id="rId42"/>
    <p:sldId id="33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99" autoAdjust="0"/>
    <p:restoredTop sz="94660"/>
  </p:normalViewPr>
  <p:slideViewPr>
    <p:cSldViewPr snapToGrid="0">
      <p:cViewPr varScale="1">
        <p:scale>
          <a:sx n="64" d="100"/>
          <a:sy n="64" d="100"/>
        </p:scale>
        <p:origin x="676"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30F7D7-134D-42B7-AE95-DEADC3706EE1}" type="datetimeFigureOut">
              <a:rPr lang="en-US" smtClean="0"/>
              <a:t>10/4/2019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DB82-86C9-40DB-8E69-8FF3ADB49700}" type="slidenum">
              <a:rPr lang="en-US" smtClean="0"/>
              <a:t>‹#›</a:t>
            </a:fld>
            <a:endParaRPr lang="en-US"/>
          </a:p>
        </p:txBody>
      </p:sp>
    </p:spTree>
    <p:extLst>
      <p:ext uri="{BB962C8B-B14F-4D97-AF65-F5344CB8AC3E}">
        <p14:creationId xmlns:p14="http://schemas.microsoft.com/office/powerpoint/2010/main" val="21951665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09156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0131210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97403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45697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10/4/2019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4235442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326333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10/4/2019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2599797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10/4/2019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7587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10/4/2019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684411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21229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10/4/2019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476814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10/4/2019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990978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6"/>
            <a:ext cx="11345839" cy="2739945"/>
          </a:xfrm>
        </p:spPr>
        <p:txBody>
          <a:bodyPr>
            <a:normAutofit/>
          </a:bodyPr>
          <a:lstStyle/>
          <a:p>
            <a:r>
              <a:rPr lang="en-US" dirty="0"/>
              <a:t>WF on RRM Requirements for NR-U</a:t>
            </a:r>
          </a:p>
        </p:txBody>
      </p:sp>
      <p:sp>
        <p:nvSpPr>
          <p:cNvPr id="3" name="Subtitle 2"/>
          <p:cNvSpPr>
            <a:spLocks noGrp="1"/>
          </p:cNvSpPr>
          <p:nvPr>
            <p:ph type="subTitle" idx="1"/>
          </p:nvPr>
        </p:nvSpPr>
        <p:spPr>
          <a:xfrm>
            <a:off x="1524000" y="4817668"/>
            <a:ext cx="9144000" cy="958755"/>
          </a:xfrm>
        </p:spPr>
        <p:txBody>
          <a:bodyPr>
            <a:normAutofit/>
          </a:bodyPr>
          <a:lstStyle/>
          <a:p>
            <a:r>
              <a:rPr lang="en-US" sz="2800" dirty="0"/>
              <a:t>Ericsson</a:t>
            </a:r>
          </a:p>
        </p:txBody>
      </p:sp>
      <p:sp>
        <p:nvSpPr>
          <p:cNvPr id="4" name="Rectangle 3"/>
          <p:cNvSpPr/>
          <p:nvPr/>
        </p:nvSpPr>
        <p:spPr>
          <a:xfrm>
            <a:off x="378940" y="199033"/>
            <a:ext cx="11302313" cy="923330"/>
          </a:xfrm>
          <a:prstGeom prst="rect">
            <a:avLst/>
          </a:prstGeom>
        </p:spPr>
        <p:txBody>
          <a:bodyPr wrap="square">
            <a:spAutoFit/>
          </a:bodyPr>
          <a:lstStyle/>
          <a:p>
            <a:pPr hangingPunct="0"/>
            <a:r>
              <a:rPr lang="en-GB" b="1" dirty="0"/>
              <a:t>3GPP TSG-RAN WG4 Meeting #92-Bis	                                                                                                                        R4-1912082</a:t>
            </a:r>
            <a:endParaRPr lang="en-GB" b="1" dirty="0">
              <a:solidFill>
                <a:srgbClr val="FF0000"/>
              </a:solidFill>
            </a:endParaRPr>
          </a:p>
          <a:p>
            <a:r>
              <a:rPr lang="en-GB" b="1" dirty="0"/>
              <a:t>Chongqing, P. R. of China, 14</a:t>
            </a:r>
            <a:r>
              <a:rPr lang="en-GB" b="1" baseline="30000" dirty="0"/>
              <a:t>th</a:t>
            </a:r>
            <a:r>
              <a:rPr lang="en-GB" b="1" dirty="0"/>
              <a:t> – 18</a:t>
            </a:r>
            <a:r>
              <a:rPr lang="en-GB" b="1" baseline="30000" dirty="0"/>
              <a:t>th</a:t>
            </a:r>
            <a:r>
              <a:rPr lang="en-GB" b="1" dirty="0"/>
              <a:t> October, 2019</a:t>
            </a:r>
            <a:endParaRPr lang="sv-SE" dirty="0"/>
          </a:p>
          <a:p>
            <a:pPr hangingPunct="0"/>
            <a:r>
              <a:rPr lang="en-GB" b="1" dirty="0"/>
              <a:t>Agenda Item: 8.1.4</a:t>
            </a:r>
            <a:endParaRPr lang="en-US" b="1" dirty="0"/>
          </a:p>
        </p:txBody>
      </p:sp>
    </p:spTree>
    <p:extLst>
      <p:ext uri="{BB962C8B-B14F-4D97-AF65-F5344CB8AC3E}">
        <p14:creationId xmlns:p14="http://schemas.microsoft.com/office/powerpoint/2010/main" val="1886820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 General</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351338"/>
          </a:xfrm>
        </p:spPr>
        <p:txBody>
          <a:bodyPr>
            <a:normAutofit/>
          </a:bodyPr>
          <a:lstStyle/>
          <a:p>
            <a:r>
              <a:rPr lang="en-GB" dirty="0">
                <a:latin typeface="Calibri" panose="020F0502020204030204" pitchFamily="34" charset="0"/>
                <a:ea typeface="Calibri" panose="020F0502020204030204" pitchFamily="34" charset="0"/>
                <a:cs typeface="Times New Roman" panose="02020603050405020304" pitchFamily="18" charset="0"/>
              </a:rPr>
              <a:t>RAN4 prioritizes the SSB based beam failure detection and candidate beam detection for NR-U. RAN4 will revisit CSI-RS based BFD/CBD when RAN1 decided the CSI-RS configuration for BFD-RS/CBD-RS</a:t>
            </a:r>
            <a:endParaRPr lang="sv-SE" dirty="0"/>
          </a:p>
          <a:p>
            <a:endParaRPr lang="sv-SE" dirty="0"/>
          </a:p>
        </p:txBody>
      </p:sp>
    </p:spTree>
    <p:extLst>
      <p:ext uri="{BB962C8B-B14F-4D97-AF65-F5344CB8AC3E}">
        <p14:creationId xmlns:p14="http://schemas.microsoft.com/office/powerpoint/2010/main" val="37512568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 BFD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351338"/>
          </a:xfrm>
        </p:spPr>
        <p:txBody>
          <a:bodyPr>
            <a:normAutofit fontScale="92500" lnSpcReduction="10000"/>
          </a:bodyPr>
          <a:lstStyle/>
          <a:p>
            <a:r>
              <a:rPr lang="en-GB" dirty="0"/>
              <a:t>Set the SSB based BFD evaluation period for NR-U as follows</a:t>
            </a:r>
          </a:p>
          <a:p>
            <a:endParaRPr lang="en-GB" dirty="0"/>
          </a:p>
          <a:p>
            <a:endParaRPr lang="en-GB" dirty="0"/>
          </a:p>
          <a:p>
            <a:endParaRPr lang="en-GB" dirty="0"/>
          </a:p>
          <a:p>
            <a:endParaRPr lang="en-GB" dirty="0"/>
          </a:p>
          <a:p>
            <a:endParaRPr lang="en-GB" dirty="0"/>
          </a:p>
          <a:p>
            <a:endParaRPr lang="en-GB" dirty="0"/>
          </a:p>
          <a:p>
            <a:r>
              <a:rPr lang="en-GB" dirty="0"/>
              <a:t>In the case of BFD evaluation failure, i.e., L</a:t>
            </a:r>
            <a:r>
              <a:rPr lang="en-GB" baseline="-25000" dirty="0"/>
              <a:t>BFD</a:t>
            </a:r>
            <a:r>
              <a:rPr lang="en-GB" dirty="0"/>
              <a:t> exceeds </a:t>
            </a:r>
            <a:r>
              <a:rPr lang="en-GB" dirty="0" err="1"/>
              <a:t>L</a:t>
            </a:r>
            <a:r>
              <a:rPr lang="en-GB" baseline="-25000" dirty="0" err="1"/>
              <a:t>BFD_max</a:t>
            </a:r>
            <a:r>
              <a:rPr lang="en-GB" dirty="0"/>
              <a:t>, UE behaviour is the same as if the radio link quality were below </a:t>
            </a:r>
            <a:r>
              <a:rPr lang="en-GB" dirty="0" err="1"/>
              <a:t>Q</a:t>
            </a:r>
            <a:r>
              <a:rPr lang="en-GB" baseline="-25000" dirty="0" err="1"/>
              <a:t>out_LR</a:t>
            </a:r>
            <a:r>
              <a:rPr lang="en-GB" dirty="0"/>
              <a:t> for this BFD-RS resource</a:t>
            </a:r>
          </a:p>
        </p:txBody>
      </p:sp>
      <p:pic>
        <p:nvPicPr>
          <p:cNvPr id="6" name="Picture 5">
            <a:extLst>
              <a:ext uri="{FF2B5EF4-FFF2-40B4-BE49-F238E27FC236}">
                <a16:creationId xmlns:a16="http://schemas.microsoft.com/office/drawing/2014/main" id="{7B176A9D-B799-49B3-8D26-A4AC24A3B017}"/>
              </a:ext>
            </a:extLst>
          </p:cNvPr>
          <p:cNvPicPr>
            <a:picLocks noChangeAspect="1"/>
          </p:cNvPicPr>
          <p:nvPr/>
        </p:nvPicPr>
        <p:blipFill>
          <a:blip r:embed="rId2"/>
          <a:stretch>
            <a:fillRect/>
          </a:stretch>
        </p:blipFill>
        <p:spPr>
          <a:xfrm>
            <a:off x="2335696" y="2414587"/>
            <a:ext cx="7417904" cy="2028825"/>
          </a:xfrm>
          <a:prstGeom prst="rect">
            <a:avLst/>
          </a:prstGeom>
        </p:spPr>
      </p:pic>
      <p:pic>
        <p:nvPicPr>
          <p:cNvPr id="13313" name="Picture 16">
            <a:extLst>
              <a:ext uri="{FF2B5EF4-FFF2-40B4-BE49-F238E27FC236}">
                <a16:creationId xmlns:a16="http://schemas.microsoft.com/office/drawing/2014/main" id="{3C57681C-352E-4F35-803C-45082D5D211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52400" cy="196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4065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 CBD</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825625"/>
            <a:ext cx="10515600" cy="4351338"/>
          </a:xfrm>
        </p:spPr>
        <p:txBody>
          <a:bodyPr>
            <a:normAutofit/>
          </a:bodyPr>
          <a:lstStyle/>
          <a:p>
            <a:r>
              <a:rPr lang="sv-SE" dirty="0"/>
              <a:t> Set the SSB based CBD evaluation period for NR-U as follows</a:t>
            </a:r>
            <a:endParaRPr lang="en-GB" dirty="0"/>
          </a:p>
          <a:p>
            <a:endParaRPr lang="en-GB" dirty="0"/>
          </a:p>
          <a:p>
            <a:endParaRPr lang="en-GB" dirty="0"/>
          </a:p>
          <a:p>
            <a:endParaRPr lang="en-GB" dirty="0"/>
          </a:p>
          <a:p>
            <a:endParaRPr lang="en-GB" dirty="0"/>
          </a:p>
          <a:p>
            <a:endParaRPr lang="en-GB" dirty="0"/>
          </a:p>
          <a:p>
            <a:r>
              <a:rPr lang="en-GB" dirty="0"/>
              <a:t>In the case of CBD evaluation failure, i.e., L</a:t>
            </a:r>
            <a:r>
              <a:rPr lang="en-GB" baseline="-25000" dirty="0"/>
              <a:t>CBD</a:t>
            </a:r>
            <a:r>
              <a:rPr lang="en-GB" dirty="0"/>
              <a:t> exceeds </a:t>
            </a:r>
            <a:r>
              <a:rPr lang="en-GB" dirty="0" err="1"/>
              <a:t>L</a:t>
            </a:r>
            <a:r>
              <a:rPr lang="en-GB" baseline="-25000" dirty="0" err="1"/>
              <a:t>CBD_max</a:t>
            </a:r>
            <a:r>
              <a:rPr lang="en-GB" dirty="0"/>
              <a:t>, UE should skip the new beam selection process.</a:t>
            </a:r>
          </a:p>
        </p:txBody>
      </p:sp>
      <p:pic>
        <p:nvPicPr>
          <p:cNvPr id="3" name="Picture 2">
            <a:extLst>
              <a:ext uri="{FF2B5EF4-FFF2-40B4-BE49-F238E27FC236}">
                <a16:creationId xmlns:a16="http://schemas.microsoft.com/office/drawing/2014/main" id="{F49638A2-E4CE-42BA-9D96-20F49CD40F63}"/>
              </a:ext>
            </a:extLst>
          </p:cNvPr>
          <p:cNvPicPr>
            <a:picLocks noChangeAspect="1"/>
          </p:cNvPicPr>
          <p:nvPr/>
        </p:nvPicPr>
        <p:blipFill>
          <a:blip r:embed="rId2"/>
          <a:stretch>
            <a:fillRect/>
          </a:stretch>
        </p:blipFill>
        <p:spPr>
          <a:xfrm>
            <a:off x="2743200" y="2443162"/>
            <a:ext cx="6705600" cy="1971675"/>
          </a:xfrm>
          <a:prstGeom prst="rect">
            <a:avLst/>
          </a:prstGeom>
        </p:spPr>
      </p:pic>
    </p:spTree>
    <p:extLst>
      <p:ext uri="{BB962C8B-B14F-4D97-AF65-F5344CB8AC3E}">
        <p14:creationId xmlns:p14="http://schemas.microsoft.com/office/powerpoint/2010/main" val="350869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Beam Management: L1-RSRP</a:t>
            </a:r>
          </a:p>
        </p:txBody>
      </p:sp>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v-SE" dirty="0"/>
          </a:p>
        </p:txBody>
      </p:sp>
      <p:sp>
        <p:nvSpPr>
          <p:cNvPr id="8" name="Content Placeholder 2">
            <a:extLst>
              <a:ext uri="{FF2B5EF4-FFF2-40B4-BE49-F238E27FC236}">
                <a16:creationId xmlns:a16="http://schemas.microsoft.com/office/drawing/2014/main" id="{3405E2AB-36B9-4505-B45D-D3CB16BB6CF0}"/>
              </a:ext>
            </a:extLst>
          </p:cNvPr>
          <p:cNvSpPr>
            <a:spLocks noGrp="1"/>
          </p:cNvSpPr>
          <p:nvPr>
            <p:ph idx="1"/>
          </p:nvPr>
        </p:nvSpPr>
        <p:spPr>
          <a:xfrm>
            <a:off x="838200" y="1294042"/>
            <a:ext cx="10515600" cy="5379877"/>
          </a:xfrm>
        </p:spPr>
        <p:txBody>
          <a:bodyPr>
            <a:normAutofit fontScale="92500" lnSpcReduction="10000"/>
          </a:bodyPr>
          <a:lstStyle/>
          <a:p>
            <a:r>
              <a:rPr lang="sv-SE" dirty="0"/>
              <a:t> </a:t>
            </a:r>
            <a:r>
              <a:rPr lang="en-GB" dirty="0"/>
              <a:t>RAN4 prioritizes the SSB based L1-RSRP measurements for reporting for NR-U. RAN4 will revisit CSI-RS based L1-RSRP measurements when RAN1 decided the CSI-RS configuration for L1-RSRP measurements</a:t>
            </a:r>
          </a:p>
          <a:p>
            <a:r>
              <a:rPr lang="en-GB" dirty="0"/>
              <a:t>Set the SSB based L1-RSRP evaluation period for NR-U as follows</a:t>
            </a:r>
          </a:p>
          <a:p>
            <a:endParaRPr lang="en-GB" dirty="0"/>
          </a:p>
          <a:p>
            <a:endParaRPr lang="en-GB" dirty="0"/>
          </a:p>
          <a:p>
            <a:endParaRPr lang="en-GB" dirty="0"/>
          </a:p>
          <a:p>
            <a:endParaRPr lang="en-GB" dirty="0"/>
          </a:p>
          <a:p>
            <a:endParaRPr lang="en-GB" dirty="0"/>
          </a:p>
          <a:p>
            <a:endParaRPr lang="en-GB" dirty="0"/>
          </a:p>
          <a:p>
            <a:r>
              <a:rPr lang="en-GB" dirty="0"/>
              <a:t>UE report ‘not valid’ to the network in the case of L1-RSRP measurement failure, i.e., L1 exceeds L1max</a:t>
            </a:r>
          </a:p>
          <a:p>
            <a:r>
              <a:rPr lang="sv-SE" dirty="0"/>
              <a:t>Use RSRP_0 to indicate ‘not valid’</a:t>
            </a:r>
            <a:endParaRPr lang="en-GB" dirty="0"/>
          </a:p>
        </p:txBody>
      </p:sp>
      <p:pic>
        <p:nvPicPr>
          <p:cNvPr id="4" name="Picture 3">
            <a:extLst>
              <a:ext uri="{FF2B5EF4-FFF2-40B4-BE49-F238E27FC236}">
                <a16:creationId xmlns:a16="http://schemas.microsoft.com/office/drawing/2014/main" id="{9C2A6946-BF39-4A63-BC48-CDECB14C680C}"/>
              </a:ext>
            </a:extLst>
          </p:cNvPr>
          <p:cNvPicPr>
            <a:picLocks noChangeAspect="1"/>
          </p:cNvPicPr>
          <p:nvPr/>
        </p:nvPicPr>
        <p:blipFill>
          <a:blip r:embed="rId2"/>
          <a:stretch>
            <a:fillRect/>
          </a:stretch>
        </p:blipFill>
        <p:spPr>
          <a:xfrm>
            <a:off x="2230713" y="2793840"/>
            <a:ext cx="8048625" cy="2352675"/>
          </a:xfrm>
          <a:prstGeom prst="rect">
            <a:avLst/>
          </a:prstGeom>
        </p:spPr>
      </p:pic>
    </p:spTree>
    <p:extLst>
      <p:ext uri="{BB962C8B-B14F-4D97-AF65-F5344CB8AC3E}">
        <p14:creationId xmlns:p14="http://schemas.microsoft.com/office/powerpoint/2010/main" val="1991162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Interruptions</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p:txBody>
          <a:bodyPr>
            <a:normAutofit/>
          </a:bodyPr>
          <a:lstStyle/>
          <a:p>
            <a:r>
              <a:rPr lang="en-US" dirty="0"/>
              <a:t>The interruption due to deactivated </a:t>
            </a:r>
            <a:r>
              <a:rPr lang="en-US" dirty="0" err="1"/>
              <a:t>Scell</a:t>
            </a:r>
            <a:r>
              <a:rPr lang="en-US" dirty="0"/>
              <a:t> measurements applies in all scenarios A-C</a:t>
            </a:r>
            <a:endParaRPr lang="sv-SE" dirty="0"/>
          </a:p>
          <a:p>
            <a:pPr lvl="1"/>
            <a:r>
              <a:rPr lang="en-US" dirty="0"/>
              <a:t>The interruption due to deactivated </a:t>
            </a:r>
            <a:r>
              <a:rPr lang="en-US" dirty="0" err="1"/>
              <a:t>Scell</a:t>
            </a:r>
            <a:r>
              <a:rPr lang="en-US" dirty="0"/>
              <a:t> measurements for an NR-U aggressor cell can reuse the requirements for release 15 NR deactivated </a:t>
            </a:r>
            <a:r>
              <a:rPr lang="en-US" dirty="0" err="1"/>
              <a:t>Scell</a:t>
            </a:r>
            <a:r>
              <a:rPr lang="en-US" dirty="0"/>
              <a:t> measurements</a:t>
            </a:r>
            <a:endParaRPr lang="sv-SE" dirty="0"/>
          </a:p>
          <a:p>
            <a:pPr marL="0" indent="0">
              <a:buNone/>
            </a:pPr>
            <a:r>
              <a:rPr lang="en-US" dirty="0"/>
              <a:t> </a:t>
            </a:r>
            <a:endParaRPr lang="sv-SE" dirty="0"/>
          </a:p>
          <a:p>
            <a:r>
              <a:rPr lang="en-US" dirty="0"/>
              <a:t>The definition of </a:t>
            </a:r>
            <a:r>
              <a:rPr lang="en-US" dirty="0" err="1"/>
              <a:t>Tharq</a:t>
            </a:r>
            <a:r>
              <a:rPr lang="en-US" dirty="0"/>
              <a:t> in activation and interruption requirements is clarified such that for NR-U it represents the earliest attempt for the UE to send HARQ feedback, regardless if the feedback is successful, or fails due to uplink LBT</a:t>
            </a:r>
            <a:endParaRPr lang="sv-SE" dirty="0"/>
          </a:p>
          <a:p>
            <a:endParaRPr lang="sv-SE" dirty="0"/>
          </a:p>
        </p:txBody>
      </p:sp>
    </p:spTree>
    <p:extLst>
      <p:ext uri="{BB962C8B-B14F-4D97-AF65-F5344CB8AC3E}">
        <p14:creationId xmlns:p14="http://schemas.microsoft.com/office/powerpoint/2010/main" val="12674254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p:txBody>
          <a:bodyPr/>
          <a:lstStyle/>
          <a:p>
            <a:r>
              <a:rPr lang="sv-SE" dirty="0"/>
              <a:t>Scell Activation: Known Cell Defintion</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407504" y="1825625"/>
            <a:ext cx="11569148" cy="4351338"/>
          </a:xfrm>
        </p:spPr>
        <p:txBody>
          <a:bodyPr>
            <a:noAutofit/>
          </a:bodyPr>
          <a:lstStyle/>
          <a:p>
            <a:pPr lvl="0"/>
            <a:r>
              <a:rPr lang="en-US" sz="2400" dirty="0"/>
              <a:t>The period before the reception of the </a:t>
            </a:r>
            <a:r>
              <a:rPr lang="en-US" sz="2400" dirty="0" err="1"/>
              <a:t>SCell</a:t>
            </a:r>
            <a:r>
              <a:rPr lang="en-US" sz="2400" dirty="0"/>
              <a:t> activation command is extended:</a:t>
            </a:r>
            <a:endParaRPr lang="sv-SE" sz="2400" dirty="0"/>
          </a:p>
          <a:p>
            <a:pPr marL="0" indent="0">
              <a:buNone/>
            </a:pPr>
            <a:r>
              <a:rPr lang="en-US" sz="2000" dirty="0"/>
              <a:t>Non-DRX: 	(5+L</a:t>
            </a:r>
            <a:r>
              <a:rPr lang="en-US" sz="2000" baseline="-25000" dirty="0"/>
              <a:t>DL</a:t>
            </a:r>
            <a:r>
              <a:rPr lang="en-US" sz="2000" dirty="0"/>
              <a:t>) </a:t>
            </a:r>
            <a:r>
              <a:rPr lang="en-US" sz="2000" dirty="0" err="1"/>
              <a:t>measCycleSCell</a:t>
            </a:r>
            <a:r>
              <a:rPr lang="en-US" sz="2000" dirty="0"/>
              <a:t> + </a:t>
            </a:r>
            <a:r>
              <a:rPr lang="en-US" sz="2000" dirty="0">
                <a:sym typeface="Symbol" panose="05050102010706020507" pitchFamily="18" charset="2"/>
              </a:rPr>
              <a:t></a:t>
            </a:r>
            <a:r>
              <a:rPr lang="en-US" sz="2000" baseline="-25000" dirty="0"/>
              <a:t>UL</a:t>
            </a:r>
            <a:r>
              <a:rPr lang="en-US" sz="2000" dirty="0"/>
              <a:t> ,</a:t>
            </a:r>
          </a:p>
          <a:p>
            <a:pPr marL="0" indent="0">
              <a:buNone/>
            </a:pPr>
            <a:r>
              <a:rPr lang="sv-SE" sz="2000" dirty="0"/>
              <a:t>DRX: 		</a:t>
            </a:r>
            <a:r>
              <a:rPr lang="en-US" sz="2000" dirty="0"/>
              <a:t>max((5+L</a:t>
            </a:r>
            <a:r>
              <a:rPr lang="en-US" sz="2000" baseline="-25000" dirty="0"/>
              <a:t>DL</a:t>
            </a:r>
            <a:r>
              <a:rPr lang="en-US" sz="2000" dirty="0"/>
              <a:t>) </a:t>
            </a:r>
            <a:r>
              <a:rPr lang="en-US" sz="2000" dirty="0" err="1"/>
              <a:t>measCycleSCell</a:t>
            </a:r>
            <a:r>
              <a:rPr lang="en-US" sz="2000" dirty="0"/>
              <a:t>, (5+ L</a:t>
            </a:r>
            <a:r>
              <a:rPr lang="en-US" sz="2000" baseline="-25000" dirty="0"/>
              <a:t>DL</a:t>
            </a:r>
            <a:r>
              <a:rPr lang="en-US" sz="2000" dirty="0"/>
              <a:t>) DRX cycles) + </a:t>
            </a:r>
            <a:r>
              <a:rPr lang="en-US" sz="2000" dirty="0">
                <a:sym typeface="Symbol" panose="05050102010706020507" pitchFamily="18" charset="2"/>
              </a:rPr>
              <a:t></a:t>
            </a:r>
            <a:r>
              <a:rPr lang="en-US" sz="2000" baseline="-25000" dirty="0"/>
              <a:t>UL</a:t>
            </a:r>
            <a:r>
              <a:rPr lang="en-US" sz="2000" dirty="0"/>
              <a:t>	</a:t>
            </a:r>
            <a:endParaRPr lang="sv-SE" sz="2000" dirty="0"/>
          </a:p>
          <a:p>
            <a:pPr marL="457200" lvl="1" indent="0">
              <a:buNone/>
            </a:pPr>
            <a:r>
              <a:rPr lang="en-US" sz="2000" dirty="0"/>
              <a:t>where L</a:t>
            </a:r>
            <a:r>
              <a:rPr lang="en-US" sz="2000" baseline="-25000" dirty="0"/>
              <a:t>DL</a:t>
            </a:r>
            <a:r>
              <a:rPr lang="en-US" sz="2000" dirty="0"/>
              <a:t>≤ </a:t>
            </a:r>
            <a:r>
              <a:rPr lang="en-US" sz="2000" dirty="0" err="1"/>
              <a:t>L</a:t>
            </a:r>
            <a:r>
              <a:rPr lang="en-US" sz="2000" baseline="-25000" dirty="0" err="1"/>
              <a:t>DL,max</a:t>
            </a:r>
            <a:r>
              <a:rPr lang="en-US" sz="2000" dirty="0"/>
              <a:t> is the number of measurement occasions with SSBs not available at the UE due to CCA, </a:t>
            </a:r>
            <a:endParaRPr lang="sv-SE" sz="2000" dirty="0"/>
          </a:p>
          <a:p>
            <a:pPr marL="457200" lvl="1" indent="0">
              <a:buNone/>
            </a:pPr>
            <a:r>
              <a:rPr lang="en-US" sz="2000" dirty="0">
                <a:sym typeface="Symbol" panose="05050102010706020507" pitchFamily="18" charset="2"/>
              </a:rPr>
              <a:t></a:t>
            </a:r>
            <a:r>
              <a:rPr lang="en-US" sz="2000" baseline="-25000" dirty="0"/>
              <a:t>UL</a:t>
            </a:r>
            <a:r>
              <a:rPr lang="en-US" sz="2000" dirty="0"/>
              <a:t>≤</a:t>
            </a:r>
            <a:r>
              <a:rPr lang="en-US" sz="2000" dirty="0">
                <a:sym typeface="Symbol" panose="05050102010706020507" pitchFamily="18" charset="2"/>
              </a:rPr>
              <a:t></a:t>
            </a:r>
            <a:r>
              <a:rPr lang="en-US" sz="2000" baseline="-25000" dirty="0" err="1"/>
              <a:t>UL,max</a:t>
            </a:r>
            <a:r>
              <a:rPr lang="en-US" sz="2000" dirty="0"/>
              <a:t> is the additional delay due to UE inability to send a valid measurement report on a carrier frequency with CCA (</a:t>
            </a:r>
            <a:r>
              <a:rPr lang="en-US" sz="2000" dirty="0">
                <a:sym typeface="Symbol" panose="05050102010706020507" pitchFamily="18" charset="2"/>
              </a:rPr>
              <a:t></a:t>
            </a:r>
            <a:r>
              <a:rPr lang="en-US" sz="2000" baseline="-25000" dirty="0"/>
              <a:t>UL</a:t>
            </a:r>
            <a:r>
              <a:rPr lang="en-US" sz="2000" dirty="0"/>
              <a:t>=0 for UL channel access category 1)</a:t>
            </a:r>
            <a:endParaRPr lang="sv-SE" sz="2000" dirty="0"/>
          </a:p>
          <a:p>
            <a:pPr lvl="0"/>
            <a:r>
              <a:rPr lang="en-US" sz="2400" dirty="0" err="1"/>
              <a:t>L</a:t>
            </a:r>
            <a:r>
              <a:rPr lang="en-US" sz="2400" baseline="-25000" dirty="0" err="1"/>
              <a:t>DL,max</a:t>
            </a:r>
            <a:r>
              <a:rPr lang="en-US" sz="2400" dirty="0"/>
              <a:t>=TBD and </a:t>
            </a:r>
            <a:r>
              <a:rPr lang="en-US" sz="2400" dirty="0">
                <a:sym typeface="Symbol" panose="05050102010706020507" pitchFamily="18" charset="2"/>
              </a:rPr>
              <a:t></a:t>
            </a:r>
            <a:r>
              <a:rPr lang="en-US" sz="2400" baseline="-25000" dirty="0" err="1"/>
              <a:t>UL,max</a:t>
            </a:r>
            <a:r>
              <a:rPr lang="en-US" sz="2400" dirty="0"/>
              <a:t>=TBD, upon exceeding any of which the </a:t>
            </a:r>
            <a:r>
              <a:rPr lang="en-US" sz="2400" dirty="0" err="1"/>
              <a:t>SCell</a:t>
            </a:r>
            <a:r>
              <a:rPr lang="en-US" sz="2400" dirty="0"/>
              <a:t> can be considered unknown</a:t>
            </a:r>
            <a:endParaRPr lang="sv-SE" sz="2400" dirty="0"/>
          </a:p>
          <a:p>
            <a:pPr lvl="0"/>
            <a:r>
              <a:rPr lang="en-US" sz="2400" dirty="0"/>
              <a:t>SSB remains detectable according to the cell identification conditions in clause 9.2 and 9.3 in the occasions where the SSB is available at the UE</a:t>
            </a:r>
            <a:endParaRPr lang="sv-SE" sz="2400" dirty="0"/>
          </a:p>
          <a:p>
            <a:pPr lvl="0"/>
            <a:endParaRPr lang="sv-SE" sz="2000" dirty="0"/>
          </a:p>
        </p:txBody>
      </p:sp>
    </p:spTree>
    <p:extLst>
      <p:ext uri="{BB962C8B-B14F-4D97-AF65-F5344CB8AC3E}">
        <p14:creationId xmlns:p14="http://schemas.microsoft.com/office/powerpoint/2010/main" val="32962430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p:txBody>
          <a:bodyPr/>
          <a:lstStyle/>
          <a:p>
            <a:r>
              <a:rPr lang="sv-SE" dirty="0"/>
              <a:t>Scell Activation Delay</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397565" y="1447938"/>
            <a:ext cx="11569148" cy="4667250"/>
          </a:xfrm>
        </p:spPr>
        <p:txBody>
          <a:bodyPr>
            <a:noAutofit/>
          </a:bodyPr>
          <a:lstStyle/>
          <a:p>
            <a:pPr lvl="0"/>
            <a:r>
              <a:rPr lang="en-US" sz="1600" dirty="0"/>
              <a:t>T</a:t>
            </a:r>
            <a:r>
              <a:rPr lang="en-US" sz="1600" baseline="-25000" dirty="0"/>
              <a:t>HARQ</a:t>
            </a:r>
            <a:r>
              <a:rPr lang="en-US" sz="1600" dirty="0"/>
              <a:t> = </a:t>
            </a:r>
            <a:r>
              <a:rPr lang="en-US" sz="1600" dirty="0" err="1"/>
              <a:t>T</a:t>
            </a:r>
            <a:r>
              <a:rPr lang="en-US" sz="1600" baseline="-25000" dirty="0" err="1"/>
              <a:t>HARQ,ref</a:t>
            </a:r>
            <a:r>
              <a:rPr lang="en-US" sz="1600" dirty="0"/>
              <a:t>+</a:t>
            </a:r>
            <a:r>
              <a:rPr lang="en-US" sz="1600" dirty="0">
                <a:sym typeface="Symbol" panose="05050102010706020507" pitchFamily="18" charset="2"/>
              </a:rPr>
              <a:t></a:t>
            </a:r>
            <a:r>
              <a:rPr lang="en-US" sz="1600" baseline="-25000" dirty="0"/>
              <a:t>HARQ</a:t>
            </a:r>
            <a:r>
              <a:rPr lang="en-US" sz="1600" dirty="0"/>
              <a:t> , where </a:t>
            </a:r>
            <a:r>
              <a:rPr lang="en-US" sz="1600" dirty="0" err="1"/>
              <a:t>T</a:t>
            </a:r>
            <a:r>
              <a:rPr lang="en-US" sz="1600" baseline="-25000" dirty="0" err="1"/>
              <a:t>HARQ,ref</a:t>
            </a:r>
            <a:r>
              <a:rPr lang="en-US" sz="1600" dirty="0"/>
              <a:t> is the timing between DL data transmission and acknowledgement as specified in TS 38.213 [3], and </a:t>
            </a:r>
            <a:r>
              <a:rPr lang="en-US" sz="1600" dirty="0">
                <a:sym typeface="Symbol" panose="05050102010706020507" pitchFamily="18" charset="2"/>
              </a:rPr>
              <a:t></a:t>
            </a:r>
            <a:r>
              <a:rPr lang="en-US" sz="1600" baseline="-25000" dirty="0"/>
              <a:t>HARQ</a:t>
            </a:r>
            <a:r>
              <a:rPr lang="en-US" sz="1600" dirty="0"/>
              <a:t>≤</a:t>
            </a:r>
            <a:r>
              <a:rPr lang="en-US" sz="1600" dirty="0">
                <a:sym typeface="Symbol" panose="05050102010706020507" pitchFamily="18" charset="2"/>
              </a:rPr>
              <a:t></a:t>
            </a:r>
            <a:r>
              <a:rPr lang="en-US" sz="1600" baseline="-25000" dirty="0" err="1"/>
              <a:t>HARQ,max</a:t>
            </a:r>
            <a:r>
              <a:rPr lang="en-US" sz="1600" dirty="0"/>
              <a:t> is the delay in HARQ feedback due to UL LBT failure and UE reattempt to transmit HARQ feedback provided the resources are configured for the UE (</a:t>
            </a:r>
            <a:r>
              <a:rPr lang="en-US" sz="1600" dirty="0">
                <a:sym typeface="Symbol" panose="05050102010706020507" pitchFamily="18" charset="2"/>
              </a:rPr>
              <a:t></a:t>
            </a:r>
            <a:r>
              <a:rPr lang="en-US" sz="1600" baseline="-25000" dirty="0"/>
              <a:t>HARQ</a:t>
            </a:r>
            <a:r>
              <a:rPr lang="en-US" sz="1600" dirty="0"/>
              <a:t> =0 for channel access category 1).</a:t>
            </a:r>
            <a:endParaRPr lang="sv-SE" sz="1600" dirty="0"/>
          </a:p>
          <a:p>
            <a:pPr lvl="1"/>
            <a:r>
              <a:rPr lang="en-US" sz="1600" dirty="0">
                <a:sym typeface="Symbol" panose="05050102010706020507" pitchFamily="18" charset="2"/>
              </a:rPr>
              <a:t></a:t>
            </a:r>
            <a:r>
              <a:rPr lang="en-US" sz="1600" baseline="-25000" dirty="0" err="1"/>
              <a:t>HARQ,max</a:t>
            </a:r>
            <a:r>
              <a:rPr lang="en-US" sz="1600" dirty="0"/>
              <a:t>=TBD, upon exceeding which UE can stop attempting to transmit HARQ feedback and can abandon </a:t>
            </a:r>
            <a:r>
              <a:rPr lang="en-US" sz="1600" dirty="0" err="1"/>
              <a:t>SCell</a:t>
            </a:r>
            <a:r>
              <a:rPr lang="en-US" sz="1600" dirty="0"/>
              <a:t> activation</a:t>
            </a:r>
            <a:endParaRPr lang="sv-SE" sz="1600" dirty="0"/>
          </a:p>
          <a:p>
            <a:pPr lvl="0"/>
            <a:r>
              <a:rPr lang="en-US" sz="1600" dirty="0" err="1"/>
              <a:t>T</a:t>
            </a:r>
            <a:r>
              <a:rPr lang="en-US" sz="1600" baseline="-25000" dirty="0" err="1"/>
              <a:t>activation_time</a:t>
            </a:r>
            <a:r>
              <a:rPr lang="en-US" sz="1600" dirty="0"/>
              <a:t> is defined as follows (where L1≤L1</a:t>
            </a:r>
            <a:r>
              <a:rPr lang="en-US" sz="1600" baseline="-25000" dirty="0"/>
              <a:t>max</a:t>
            </a:r>
            <a:r>
              <a:rPr lang="en-US" sz="1600" dirty="0"/>
              <a:t>, L2≤L2</a:t>
            </a:r>
            <a:r>
              <a:rPr lang="en-US" sz="1600" baseline="-25000" dirty="0"/>
              <a:t>max</a:t>
            </a:r>
            <a:r>
              <a:rPr lang="en-US" sz="1600" dirty="0"/>
              <a:t>, and L3≤L3</a:t>
            </a:r>
            <a:r>
              <a:rPr lang="en-US" sz="1600" baseline="-25000" dirty="0"/>
              <a:t>max</a:t>
            </a:r>
            <a:r>
              <a:rPr lang="en-US" sz="1600" dirty="0"/>
              <a:t> are the corresponding numbers of SSB occasions not available at the UE due to CCA failure):</a:t>
            </a:r>
            <a:endParaRPr lang="sv-SE" sz="1600" dirty="0"/>
          </a:p>
          <a:p>
            <a:pPr lvl="1"/>
            <a:r>
              <a:rPr lang="en-US" sz="1600" dirty="0"/>
              <a:t>For a known </a:t>
            </a:r>
            <a:r>
              <a:rPr lang="en-US" sz="1600" dirty="0" err="1"/>
              <a:t>SCell</a:t>
            </a:r>
            <a:r>
              <a:rPr lang="en-US" sz="1600" dirty="0"/>
              <a:t>:</a:t>
            </a:r>
            <a:endParaRPr lang="sv-SE" sz="1600" dirty="0"/>
          </a:p>
          <a:p>
            <a:pPr marL="0" indent="0">
              <a:buNone/>
            </a:pPr>
            <a:r>
              <a:rPr lang="en-US" sz="1600" dirty="0"/>
              <a:t>		</a:t>
            </a:r>
            <a:r>
              <a:rPr lang="en-US" sz="1600" dirty="0" err="1"/>
              <a:t>T</a:t>
            </a:r>
            <a:r>
              <a:rPr lang="en-US" sz="1600" baseline="-25000" dirty="0" err="1"/>
              <a:t>FirstSSB</a:t>
            </a:r>
            <a:r>
              <a:rPr lang="en-US" sz="1600" dirty="0"/>
              <a:t>+ </a:t>
            </a:r>
            <a:r>
              <a:rPr lang="en-US" sz="1600" dirty="0" err="1"/>
              <a:t>T</a:t>
            </a:r>
            <a:r>
              <a:rPr lang="en-US" sz="1600" baseline="-25000" dirty="0" err="1"/>
              <a:t>rs</a:t>
            </a:r>
            <a:r>
              <a:rPr lang="en-US" sz="1600" dirty="0"/>
              <a:t> *L1+ 5ms, if the </a:t>
            </a:r>
            <a:r>
              <a:rPr lang="en-US" sz="1600" dirty="0" err="1"/>
              <a:t>SCell</a:t>
            </a:r>
            <a:r>
              <a:rPr lang="en-US" sz="1600" dirty="0"/>
              <a:t> measurement cycle is equal to or smaller than 160ms.</a:t>
            </a:r>
            <a:endParaRPr lang="sv-SE" sz="1600" dirty="0"/>
          </a:p>
          <a:p>
            <a:pPr marL="0" indent="0">
              <a:buNone/>
            </a:pPr>
            <a:r>
              <a:rPr lang="en-US" sz="1600" dirty="0"/>
              <a:t>		(T</a:t>
            </a:r>
            <a:r>
              <a:rPr lang="en-US" sz="1600" baseline="-25000" dirty="0"/>
              <a:t>SMTC_MAX</a:t>
            </a:r>
            <a:r>
              <a:rPr lang="en-US" sz="1600" dirty="0"/>
              <a:t> + </a:t>
            </a:r>
            <a:r>
              <a:rPr lang="en-US" sz="1600" dirty="0" err="1"/>
              <a:t>T</a:t>
            </a:r>
            <a:r>
              <a:rPr lang="en-US" sz="1600" baseline="-25000" dirty="0" err="1"/>
              <a:t>rs</a:t>
            </a:r>
            <a:r>
              <a:rPr lang="en-US" sz="1600" dirty="0"/>
              <a:t> )*(1+L2)+ 5ms, if the </a:t>
            </a:r>
            <a:r>
              <a:rPr lang="en-US" sz="1600" dirty="0" err="1"/>
              <a:t>SCell</a:t>
            </a:r>
            <a:r>
              <a:rPr lang="en-US" sz="1600" dirty="0"/>
              <a:t> measurement cycle is larger than 160ms.</a:t>
            </a:r>
            <a:endParaRPr lang="sv-SE" sz="1600" dirty="0"/>
          </a:p>
          <a:p>
            <a:pPr lvl="1"/>
            <a:r>
              <a:rPr lang="en-US" sz="1600" dirty="0"/>
              <a:t>For an unknown </a:t>
            </a:r>
            <a:r>
              <a:rPr lang="en-US" sz="1600" dirty="0" err="1"/>
              <a:t>SCell</a:t>
            </a:r>
            <a:r>
              <a:rPr lang="en-US" sz="1600" dirty="0"/>
              <a:t>:</a:t>
            </a:r>
            <a:endParaRPr lang="sv-SE" sz="1600" dirty="0"/>
          </a:p>
          <a:p>
            <a:pPr marL="0" indent="0">
              <a:buNone/>
            </a:pPr>
            <a:r>
              <a:rPr lang="en-US" sz="1600" dirty="0"/>
              <a:t>		(T</a:t>
            </a:r>
            <a:r>
              <a:rPr lang="en-US" sz="1600" baseline="-25000" dirty="0"/>
              <a:t>SMTC_MAX </a:t>
            </a:r>
            <a:r>
              <a:rPr lang="en-US" sz="1600" dirty="0"/>
              <a:t>+ </a:t>
            </a:r>
            <a:r>
              <a:rPr lang="en-US" sz="1600" dirty="0" err="1"/>
              <a:t>T</a:t>
            </a:r>
            <a:r>
              <a:rPr lang="en-US" sz="1600" baseline="-25000" dirty="0" err="1"/>
              <a:t>rs</a:t>
            </a:r>
            <a:r>
              <a:rPr lang="en-US" sz="1600" dirty="0"/>
              <a:t> )*(2+L3)+ 5ms, provided the </a:t>
            </a:r>
            <a:r>
              <a:rPr lang="en-US" sz="1600" dirty="0" err="1"/>
              <a:t>SCell</a:t>
            </a:r>
            <a:r>
              <a:rPr lang="en-US" sz="1600" dirty="0"/>
              <a:t> can be successfully detected in one attempt.</a:t>
            </a:r>
            <a:endParaRPr lang="sv-SE" sz="1600" dirty="0"/>
          </a:p>
          <a:p>
            <a:pPr lvl="1"/>
            <a:r>
              <a:rPr lang="en-US" sz="1600" dirty="0"/>
              <a:t>L1</a:t>
            </a:r>
            <a:r>
              <a:rPr lang="en-US" sz="1600" baseline="-25000" dirty="0"/>
              <a:t>max</a:t>
            </a:r>
            <a:r>
              <a:rPr lang="en-US" sz="1600" dirty="0"/>
              <a:t>, L2</a:t>
            </a:r>
            <a:r>
              <a:rPr lang="en-US" sz="1600" baseline="-25000" dirty="0"/>
              <a:t>max</a:t>
            </a:r>
            <a:r>
              <a:rPr lang="en-US" sz="1600" dirty="0"/>
              <a:t>, and L3</a:t>
            </a:r>
            <a:r>
              <a:rPr lang="en-US" sz="1600" baseline="-25000" dirty="0"/>
              <a:t>max</a:t>
            </a:r>
            <a:r>
              <a:rPr lang="en-US" sz="1600" dirty="0"/>
              <a:t> are TBD, upon exceeding which the UE can stop activating the </a:t>
            </a:r>
            <a:r>
              <a:rPr lang="en-US" sz="1600" dirty="0" err="1"/>
              <a:t>SCell</a:t>
            </a:r>
            <a:r>
              <a:rPr lang="en-US" sz="1600" dirty="0"/>
              <a:t> and can abandon the </a:t>
            </a:r>
            <a:r>
              <a:rPr lang="en-US" sz="1600" dirty="0" err="1"/>
              <a:t>SCell</a:t>
            </a:r>
            <a:r>
              <a:rPr lang="en-US" sz="1600" dirty="0"/>
              <a:t> activation procedure.</a:t>
            </a:r>
            <a:endParaRPr lang="sv-SE" sz="1600" dirty="0"/>
          </a:p>
          <a:p>
            <a:pPr lvl="0"/>
            <a:r>
              <a:rPr lang="en-US" sz="1600" dirty="0" err="1"/>
              <a:t>T</a:t>
            </a:r>
            <a:r>
              <a:rPr lang="en-US" sz="1600" baseline="-25000" dirty="0" err="1"/>
              <a:t>CSI_reporting</a:t>
            </a:r>
            <a:r>
              <a:rPr lang="en-US" sz="1600" dirty="0"/>
              <a:t> = </a:t>
            </a:r>
            <a:r>
              <a:rPr lang="en-US" sz="1600" dirty="0" err="1"/>
              <a:t>T</a:t>
            </a:r>
            <a:r>
              <a:rPr lang="en-US" sz="1600" baseline="-25000" dirty="0" err="1"/>
              <a:t>CSI_reporting,ref</a:t>
            </a:r>
            <a:r>
              <a:rPr lang="en-US" sz="1600" dirty="0"/>
              <a:t> +</a:t>
            </a:r>
            <a:r>
              <a:rPr lang="en-US" sz="1600" dirty="0">
                <a:sym typeface="Symbol" panose="05050102010706020507" pitchFamily="18" charset="2"/>
              </a:rPr>
              <a:t></a:t>
            </a:r>
            <a:r>
              <a:rPr lang="en-US" sz="1600" baseline="-25000" dirty="0"/>
              <a:t>CSI</a:t>
            </a:r>
            <a:r>
              <a:rPr lang="en-US" sz="1600" dirty="0"/>
              <a:t>, where </a:t>
            </a:r>
            <a:r>
              <a:rPr lang="en-US" sz="1600" dirty="0" err="1"/>
              <a:t>T</a:t>
            </a:r>
            <a:r>
              <a:rPr lang="en-US" sz="1600" baseline="-25000" dirty="0" err="1"/>
              <a:t>CSI_reporting,ref</a:t>
            </a:r>
            <a:r>
              <a:rPr lang="en-US" sz="1600" dirty="0"/>
              <a:t> is the delay (in ms) including uncertainty in acquiring the first available downlink CSI reference resource, UE processing time for CSI reporting and uncertainty in acquiring the first available CSI reporting resources as specified in TS 38.331 [2], and </a:t>
            </a:r>
            <a:r>
              <a:rPr lang="en-US" sz="1600" dirty="0">
                <a:sym typeface="Symbol" panose="05050102010706020507" pitchFamily="18" charset="2"/>
              </a:rPr>
              <a:t></a:t>
            </a:r>
            <a:r>
              <a:rPr lang="en-US" sz="1600" baseline="-25000" dirty="0"/>
              <a:t>CSI</a:t>
            </a:r>
            <a:r>
              <a:rPr lang="en-US" sz="1600" dirty="0"/>
              <a:t>≤</a:t>
            </a:r>
            <a:r>
              <a:rPr lang="en-US" sz="1600" dirty="0">
                <a:sym typeface="Symbol" panose="05050102010706020507" pitchFamily="18" charset="2"/>
              </a:rPr>
              <a:t></a:t>
            </a:r>
            <a:r>
              <a:rPr lang="en-US" sz="1600" baseline="-25000" dirty="0" err="1"/>
              <a:t>CSI,max</a:t>
            </a:r>
            <a:r>
              <a:rPr lang="en-US" sz="1600" dirty="0"/>
              <a:t> is the additional delay due to UL LBT failure and UE reattempt to transmit CSI report provided the resources are configured for the UE (</a:t>
            </a:r>
            <a:r>
              <a:rPr lang="en-US" sz="1600" dirty="0">
                <a:sym typeface="Symbol" panose="05050102010706020507" pitchFamily="18" charset="2"/>
              </a:rPr>
              <a:t></a:t>
            </a:r>
            <a:r>
              <a:rPr lang="en-US" sz="1600" baseline="-25000" dirty="0"/>
              <a:t>CSI</a:t>
            </a:r>
            <a:r>
              <a:rPr lang="en-US" sz="1600" dirty="0"/>
              <a:t> =0 for channel access category 1).</a:t>
            </a:r>
            <a:endParaRPr lang="sv-SE" sz="1600" dirty="0"/>
          </a:p>
          <a:p>
            <a:pPr lvl="1"/>
            <a:r>
              <a:rPr lang="en-US" sz="1600" dirty="0">
                <a:sym typeface="Symbol" panose="05050102010706020507" pitchFamily="18" charset="2"/>
              </a:rPr>
              <a:t></a:t>
            </a:r>
            <a:r>
              <a:rPr lang="en-US" sz="1600" baseline="-25000" dirty="0" err="1"/>
              <a:t>CSI,max</a:t>
            </a:r>
            <a:r>
              <a:rPr lang="en-US" sz="1600" dirty="0"/>
              <a:t>=TBD, upon exceeding which UE can stop attempting to transmit CSI report and can abandon the </a:t>
            </a:r>
            <a:r>
              <a:rPr lang="en-US" sz="1600" dirty="0" err="1"/>
              <a:t>SCell</a:t>
            </a:r>
            <a:r>
              <a:rPr lang="en-US" sz="1600" dirty="0"/>
              <a:t> activation procedure</a:t>
            </a:r>
            <a:endParaRPr lang="sv-SE" sz="1600" dirty="0"/>
          </a:p>
          <a:p>
            <a:pPr marL="0" lvl="0" indent="0">
              <a:buNone/>
            </a:pPr>
            <a:endParaRPr lang="sv-SE" sz="2000" dirty="0"/>
          </a:p>
        </p:txBody>
      </p:sp>
    </p:spTree>
    <p:extLst>
      <p:ext uri="{BB962C8B-B14F-4D97-AF65-F5344CB8AC3E}">
        <p14:creationId xmlns:p14="http://schemas.microsoft.com/office/powerpoint/2010/main" val="6520529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p:txBody>
          <a:bodyPr/>
          <a:lstStyle/>
          <a:p>
            <a:r>
              <a:rPr lang="sv-SE" dirty="0"/>
              <a:t>Scell Activation: Interruption Time</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397565" y="1600200"/>
            <a:ext cx="11569148" cy="4514988"/>
          </a:xfrm>
        </p:spPr>
        <p:txBody>
          <a:bodyPr>
            <a:noAutofit/>
          </a:bodyPr>
          <a:lstStyle/>
          <a:p>
            <a:pPr lvl="0"/>
            <a:r>
              <a:rPr lang="en-US" sz="2000" dirty="0"/>
              <a:t>The timing of the interruption window for </a:t>
            </a:r>
            <a:r>
              <a:rPr lang="en-US" sz="2000" dirty="0" err="1"/>
              <a:t>SCell</a:t>
            </a:r>
            <a:r>
              <a:rPr lang="en-US" sz="2000" dirty="0"/>
              <a:t> activation in NR-U is defined so that the corresponding interruptions shall not occur before slot n+1+(T</a:t>
            </a:r>
            <a:r>
              <a:rPr lang="en-US" sz="2000" baseline="-25000" dirty="0"/>
              <a:t>HARQ</a:t>
            </a:r>
            <a:r>
              <a:rPr lang="en-US" sz="2000" dirty="0"/>
              <a:t>+</a:t>
            </a:r>
            <a:r>
              <a:rPr lang="en-US" sz="2000" dirty="0">
                <a:sym typeface="Symbol" panose="05050102010706020507" pitchFamily="18" charset="2"/>
              </a:rPr>
              <a:t></a:t>
            </a:r>
            <a:r>
              <a:rPr lang="en-US" sz="2000" baseline="-25000" dirty="0"/>
              <a:t>HARQ,L</a:t>
            </a:r>
            <a:r>
              <a:rPr lang="en-US" sz="2000" dirty="0"/>
              <a:t>)/</a:t>
            </a:r>
            <a:r>
              <a:rPr lang="en-US" sz="2000" dirty="0" err="1"/>
              <a:t>slot_length</a:t>
            </a:r>
            <a:r>
              <a:rPr lang="en-US" sz="2000" dirty="0"/>
              <a:t> and shall not occur after slot n+1+((T</a:t>
            </a:r>
            <a:r>
              <a:rPr lang="en-US" sz="2000" baseline="-25000" dirty="0"/>
              <a:t>HARQ</a:t>
            </a:r>
            <a:r>
              <a:rPr lang="en-US" sz="2000" dirty="0"/>
              <a:t>+</a:t>
            </a:r>
            <a:r>
              <a:rPr lang="en-US" sz="2000" dirty="0">
                <a:sym typeface="Symbol" panose="05050102010706020507" pitchFamily="18" charset="2"/>
              </a:rPr>
              <a:t></a:t>
            </a:r>
            <a:r>
              <a:rPr lang="en-US" sz="2000" baseline="-25000" dirty="0"/>
              <a:t>HARQ,L</a:t>
            </a:r>
            <a:r>
              <a:rPr lang="en-US" sz="2000" dirty="0"/>
              <a:t>) +3ms + T</a:t>
            </a:r>
            <a:r>
              <a:rPr lang="en-US" sz="2000" baseline="-25000" dirty="0"/>
              <a:t>SMTC_MAX</a:t>
            </a:r>
            <a:r>
              <a:rPr lang="en-US" sz="2000" dirty="0"/>
              <a:t> + </a:t>
            </a:r>
            <a:r>
              <a:rPr lang="en-US" sz="2000" dirty="0" err="1"/>
              <a:t>T</a:t>
            </a:r>
            <a:r>
              <a:rPr lang="en-US" sz="2000" baseline="-25000" dirty="0" err="1"/>
              <a:t>SMTC_duration</a:t>
            </a:r>
            <a:r>
              <a:rPr lang="en-US" sz="2000" dirty="0"/>
              <a:t>)/</a:t>
            </a:r>
            <a:r>
              <a:rPr lang="en-US" sz="2000" dirty="0" err="1"/>
              <a:t>slot_length</a:t>
            </a:r>
            <a:r>
              <a:rPr lang="en-US" sz="2000" dirty="0"/>
              <a:t>, where L is the number of UE failures to access the channel to transmit HARQ feedback.</a:t>
            </a:r>
            <a:endParaRPr lang="sv-SE" sz="2000" dirty="0"/>
          </a:p>
          <a:p>
            <a:pPr marL="0" lvl="0" indent="0">
              <a:buNone/>
            </a:pPr>
            <a:endParaRPr lang="sv-SE" sz="2000" dirty="0"/>
          </a:p>
        </p:txBody>
      </p:sp>
    </p:spTree>
    <p:extLst>
      <p:ext uri="{BB962C8B-B14F-4D97-AF65-F5344CB8AC3E}">
        <p14:creationId xmlns:p14="http://schemas.microsoft.com/office/powerpoint/2010/main" val="1784465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p:txBody>
          <a:bodyPr/>
          <a:lstStyle/>
          <a:p>
            <a:r>
              <a:rPr lang="sv-SE" dirty="0"/>
              <a:t>PScell Addition: Known Cell Definition</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397565" y="1600200"/>
            <a:ext cx="11569148" cy="4514988"/>
          </a:xfrm>
        </p:spPr>
        <p:txBody>
          <a:bodyPr>
            <a:noAutofit/>
          </a:bodyPr>
          <a:lstStyle/>
          <a:p>
            <a:pPr lvl="0"/>
            <a:r>
              <a:rPr lang="x-none" dirty="0"/>
              <a:t>The known </a:t>
            </a:r>
            <a:r>
              <a:rPr lang="en-US" dirty="0"/>
              <a:t>P</a:t>
            </a:r>
            <a:r>
              <a:rPr lang="x-none" dirty="0"/>
              <a:t>SCell definition needs to be updated for NR-U</a:t>
            </a:r>
            <a:endParaRPr lang="sv-SE" dirty="0"/>
          </a:p>
          <a:p>
            <a:pPr lvl="0"/>
            <a:r>
              <a:rPr lang="en-US" dirty="0"/>
              <a:t>Measured SSB remains detectable according to the cell identification conditions in the occasions where the SSB is available at the UE.</a:t>
            </a:r>
            <a:endParaRPr lang="sv-SE" dirty="0"/>
          </a:p>
          <a:p>
            <a:pPr lvl="0"/>
            <a:r>
              <a:rPr lang="en-US" dirty="0"/>
              <a:t>The time before the reception of the </a:t>
            </a:r>
            <a:r>
              <a:rPr lang="en-US" dirty="0" err="1"/>
              <a:t>PSCell</a:t>
            </a:r>
            <a:r>
              <a:rPr lang="en-US" dirty="0"/>
              <a:t> configuration command is extended to account for DL LBT, e.g., to [5] seconds+ L*T</a:t>
            </a:r>
            <a:r>
              <a:rPr lang="en-US" baseline="-25000" dirty="0"/>
              <a:t>RS</a:t>
            </a:r>
            <a:r>
              <a:rPr lang="en-US" dirty="0"/>
              <a:t> +</a:t>
            </a:r>
            <a:r>
              <a:rPr lang="en-US" dirty="0">
                <a:sym typeface="Symbol" panose="05050102010706020507" pitchFamily="18" charset="2"/>
              </a:rPr>
              <a:t></a:t>
            </a:r>
            <a:r>
              <a:rPr lang="en-US" dirty="0"/>
              <a:t>, where L is the number of SMTC occasions not available at the UE due to CCA, and </a:t>
            </a:r>
            <a:r>
              <a:rPr lang="en-US" dirty="0">
                <a:sym typeface="Symbol" panose="05050102010706020507" pitchFamily="18" charset="2"/>
              </a:rPr>
              <a:t></a:t>
            </a:r>
            <a:r>
              <a:rPr lang="en-US" dirty="0"/>
              <a:t> is the reporting delay due to UL LBT failure and UE reattempt(s) to report at least 1 measurement for the </a:t>
            </a:r>
            <a:r>
              <a:rPr lang="en-US" dirty="0" err="1"/>
              <a:t>PSCell</a:t>
            </a:r>
            <a:r>
              <a:rPr lang="en-US" dirty="0"/>
              <a:t> being configured provided the UL resources are configured for the UE (</a:t>
            </a:r>
            <a:r>
              <a:rPr lang="en-US" dirty="0">
                <a:sym typeface="Symbol" panose="05050102010706020507" pitchFamily="18" charset="2"/>
              </a:rPr>
              <a:t></a:t>
            </a:r>
            <a:r>
              <a:rPr lang="en-US" dirty="0"/>
              <a:t>=0 for channel access category 1).</a:t>
            </a:r>
            <a:endParaRPr lang="sv-SE" dirty="0"/>
          </a:p>
          <a:p>
            <a:pPr lvl="0"/>
            <a:r>
              <a:rPr lang="en-US" dirty="0"/>
              <a:t>The maximum values of L and </a:t>
            </a:r>
            <a:r>
              <a:rPr lang="en-US" dirty="0">
                <a:sym typeface="Symbol" panose="05050102010706020507" pitchFamily="18" charset="2"/>
              </a:rPr>
              <a:t></a:t>
            </a:r>
            <a:r>
              <a:rPr lang="en-US" dirty="0"/>
              <a:t> are TBD, upon exceeding which the UE shall assume the </a:t>
            </a:r>
            <a:r>
              <a:rPr lang="en-US" dirty="0" err="1"/>
              <a:t>PSCell</a:t>
            </a:r>
            <a:r>
              <a:rPr lang="en-US" dirty="0"/>
              <a:t> is unknown.</a:t>
            </a:r>
            <a:endParaRPr lang="sv-SE" dirty="0"/>
          </a:p>
        </p:txBody>
      </p:sp>
    </p:spTree>
    <p:extLst>
      <p:ext uri="{BB962C8B-B14F-4D97-AF65-F5344CB8AC3E}">
        <p14:creationId xmlns:p14="http://schemas.microsoft.com/office/powerpoint/2010/main" val="30621581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p:txBody>
          <a:bodyPr/>
          <a:lstStyle/>
          <a:p>
            <a:r>
              <a:rPr lang="sv-SE" dirty="0"/>
              <a:t>PScell Addition Delay</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397565" y="1600200"/>
            <a:ext cx="11569148" cy="4514988"/>
          </a:xfrm>
        </p:spPr>
        <p:txBody>
          <a:bodyPr>
            <a:noAutofit/>
          </a:bodyPr>
          <a:lstStyle/>
          <a:p>
            <a:pPr lvl="0"/>
            <a:r>
              <a:rPr lang="en-US" sz="2400" dirty="0"/>
              <a:t>To account for DL and UL LBT, </a:t>
            </a:r>
            <a:r>
              <a:rPr lang="en-US" sz="2400" dirty="0" err="1"/>
              <a:t>T</a:t>
            </a:r>
            <a:r>
              <a:rPr lang="en-US" sz="2400" baseline="-25000" dirty="0" err="1"/>
              <a:t>config</a:t>
            </a:r>
            <a:r>
              <a:rPr lang="en-US" sz="2400" baseline="-25000" dirty="0"/>
              <a:t> </a:t>
            </a:r>
            <a:r>
              <a:rPr lang="en-US" sz="2400" baseline="-25000" dirty="0" err="1"/>
              <a:t>PSCell</a:t>
            </a:r>
            <a:r>
              <a:rPr lang="en-US" sz="2400" dirty="0"/>
              <a:t> is extended, to be specified in TS 36.133</a:t>
            </a:r>
            <a:endParaRPr lang="sv-SE" sz="2400" dirty="0"/>
          </a:p>
          <a:p>
            <a:pPr lvl="0" fontAlgn="base" hangingPunct="0"/>
            <a:r>
              <a:rPr lang="en-US" sz="2400" dirty="0" err="1"/>
              <a:t>T</a:t>
            </a:r>
            <a:r>
              <a:rPr lang="en-US" sz="2400" baseline="-25000" dirty="0" err="1"/>
              <a:t>config_PSCell</a:t>
            </a:r>
            <a:r>
              <a:rPr lang="en-US" sz="2400" dirty="0"/>
              <a:t> = </a:t>
            </a:r>
            <a:r>
              <a:rPr lang="en-US" sz="2400" dirty="0" err="1"/>
              <a:t>T</a:t>
            </a:r>
            <a:r>
              <a:rPr lang="en-US" sz="2400" baseline="-25000" dirty="0" err="1"/>
              <a:t>RRC_delay</a:t>
            </a:r>
            <a:r>
              <a:rPr lang="en-US" sz="2400" dirty="0"/>
              <a:t> + </a:t>
            </a:r>
            <a:r>
              <a:rPr lang="en-US" sz="2400" dirty="0" err="1"/>
              <a:t>T</a:t>
            </a:r>
            <a:r>
              <a:rPr lang="en-US" sz="2400" baseline="-25000" dirty="0" err="1"/>
              <a:t>processing</a:t>
            </a:r>
            <a:r>
              <a:rPr lang="en-US" sz="2400" dirty="0"/>
              <a:t> + </a:t>
            </a:r>
            <a:r>
              <a:rPr lang="en-US" sz="2400" dirty="0" err="1"/>
              <a:t>T</a:t>
            </a:r>
            <a:r>
              <a:rPr lang="en-US" sz="2400" baseline="-25000" dirty="0" err="1"/>
              <a:t>search</a:t>
            </a:r>
            <a:r>
              <a:rPr lang="en-US" sz="2400" dirty="0"/>
              <a:t> +T</a:t>
            </a:r>
            <a:r>
              <a:rPr lang="en-US" sz="2400" baseline="-25000" dirty="0"/>
              <a:t>∆</a:t>
            </a:r>
            <a:r>
              <a:rPr lang="en-US" sz="2400" dirty="0"/>
              <a:t> + (</a:t>
            </a:r>
            <a:r>
              <a:rPr lang="en-US" sz="2400" dirty="0" err="1"/>
              <a:t>T</a:t>
            </a:r>
            <a:r>
              <a:rPr lang="en-US" sz="2400" baseline="-25000" dirty="0" err="1"/>
              <a:t>PSCell</a:t>
            </a:r>
            <a:r>
              <a:rPr lang="en-US" sz="2400" baseline="-25000" dirty="0"/>
              <a:t>_ </a:t>
            </a:r>
            <a:r>
              <a:rPr lang="en-US" sz="2400" baseline="-25000" dirty="0" err="1"/>
              <a:t>DU,ref</a:t>
            </a:r>
            <a:r>
              <a:rPr lang="en-US" sz="2400" dirty="0"/>
              <a:t>+</a:t>
            </a:r>
            <a:r>
              <a:rPr lang="en-US" sz="2400" dirty="0">
                <a:sym typeface="Symbol" panose="05050102010706020507" pitchFamily="18" charset="2"/>
              </a:rPr>
              <a:t></a:t>
            </a:r>
            <a:r>
              <a:rPr lang="en-US" sz="2400" baseline="-25000" dirty="0"/>
              <a:t>PRACH</a:t>
            </a:r>
            <a:r>
              <a:rPr lang="en-US" sz="2400" dirty="0"/>
              <a:t>)+ 2 ms , with </a:t>
            </a:r>
            <a:r>
              <a:rPr lang="en-US" sz="2400" dirty="0" err="1"/>
              <a:t>T</a:t>
            </a:r>
            <a:r>
              <a:rPr lang="en-US" sz="2400" baseline="-25000" dirty="0" err="1"/>
              <a:t>search</a:t>
            </a:r>
            <a:r>
              <a:rPr lang="en-US" sz="2400" dirty="0"/>
              <a:t>=0 for the known </a:t>
            </a:r>
            <a:r>
              <a:rPr lang="en-US" sz="2400" dirty="0" err="1"/>
              <a:t>PSCell</a:t>
            </a:r>
            <a:r>
              <a:rPr lang="en-US" sz="2400" dirty="0"/>
              <a:t> and </a:t>
            </a:r>
            <a:r>
              <a:rPr lang="en-US" sz="2400" dirty="0" err="1"/>
              <a:t>T</a:t>
            </a:r>
            <a:r>
              <a:rPr lang="en-US" sz="2400" baseline="-25000" dirty="0" err="1"/>
              <a:t>search</a:t>
            </a:r>
            <a:r>
              <a:rPr lang="en-US" sz="2400" dirty="0"/>
              <a:t>=(3+L1)* </a:t>
            </a:r>
            <a:r>
              <a:rPr lang="en-US" sz="2400" dirty="0" err="1"/>
              <a:t>Trs</a:t>
            </a:r>
            <a:r>
              <a:rPr lang="en-US" sz="2400" dirty="0"/>
              <a:t> for unknown </a:t>
            </a:r>
            <a:r>
              <a:rPr lang="en-US" sz="2400" dirty="0" err="1"/>
              <a:t>PSCell</a:t>
            </a:r>
            <a:r>
              <a:rPr lang="en-US" sz="2400" dirty="0"/>
              <a:t>, T</a:t>
            </a:r>
            <a:r>
              <a:rPr lang="en-US" sz="2400" baseline="-25000" dirty="0"/>
              <a:t>∆</a:t>
            </a:r>
            <a:r>
              <a:rPr lang="en-US" sz="2400" dirty="0"/>
              <a:t>=</a:t>
            </a:r>
            <a:r>
              <a:rPr lang="en-US" sz="2400" dirty="0" err="1"/>
              <a:t>Trs</a:t>
            </a:r>
            <a:r>
              <a:rPr lang="en-US" sz="2400" dirty="0"/>
              <a:t>*(1+L2), and where the other parameters are defined as above</a:t>
            </a:r>
            <a:endParaRPr lang="sv-SE" sz="2400" dirty="0"/>
          </a:p>
          <a:p>
            <a:pPr lvl="0"/>
            <a:r>
              <a:rPr lang="en-US" sz="2400" dirty="0"/>
              <a:t>The maximum value of </a:t>
            </a:r>
            <a:r>
              <a:rPr lang="en-US" sz="2400" dirty="0">
                <a:sym typeface="Symbol" panose="05050102010706020507" pitchFamily="18" charset="2"/>
              </a:rPr>
              <a:t></a:t>
            </a:r>
            <a:r>
              <a:rPr lang="en-US" sz="2400" baseline="-25000" dirty="0"/>
              <a:t>PRACH</a:t>
            </a:r>
            <a:r>
              <a:rPr lang="en-US" sz="2400" dirty="0"/>
              <a:t> (</a:t>
            </a:r>
            <a:r>
              <a:rPr lang="en-US" sz="2400" dirty="0">
                <a:sym typeface="Symbol" panose="05050102010706020507" pitchFamily="18" charset="2"/>
              </a:rPr>
              <a:t></a:t>
            </a:r>
            <a:r>
              <a:rPr lang="en-US" sz="2400" baseline="-25000" dirty="0" err="1"/>
              <a:t>PRACH,max</a:t>
            </a:r>
            <a:r>
              <a:rPr lang="en-US" sz="2400" dirty="0"/>
              <a:t>) is TBD, upon exceeding which the UE can stop attempting to transmit PRACH and can abandon the </a:t>
            </a:r>
            <a:r>
              <a:rPr lang="en-US" sz="2400" dirty="0" err="1"/>
              <a:t>PSCell</a:t>
            </a:r>
            <a:r>
              <a:rPr lang="en-US" sz="2400" dirty="0"/>
              <a:t> addition procedure</a:t>
            </a:r>
            <a:endParaRPr lang="sv-SE" sz="2400" dirty="0"/>
          </a:p>
          <a:p>
            <a:pPr lvl="0"/>
            <a:r>
              <a:rPr lang="en-US" sz="2400" dirty="0"/>
              <a:t>The maximum values of L1 and L2 are TBD and may depend on T</a:t>
            </a:r>
            <a:r>
              <a:rPr lang="en-US" sz="2400" baseline="-25000" dirty="0"/>
              <a:t>RS</a:t>
            </a:r>
            <a:r>
              <a:rPr lang="en-US" sz="2400" dirty="0"/>
              <a:t>, upon exceeding which the UE can restart the search and timing acquisition procedures, but the UE can abandon the </a:t>
            </a:r>
            <a:r>
              <a:rPr lang="en-US" sz="2400" dirty="0" err="1"/>
              <a:t>PSCell</a:t>
            </a:r>
            <a:r>
              <a:rPr lang="en-US" sz="2400" dirty="0"/>
              <a:t> addition after N unsuccessful attempts to complete the search and the timing acquisition procedures</a:t>
            </a:r>
            <a:endParaRPr lang="sv-SE" sz="2400" dirty="0"/>
          </a:p>
        </p:txBody>
      </p:sp>
    </p:spTree>
    <p:extLst>
      <p:ext uri="{BB962C8B-B14F-4D97-AF65-F5344CB8AC3E}">
        <p14:creationId xmlns:p14="http://schemas.microsoft.com/office/powerpoint/2010/main" val="19951543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Serving Cell Evaluation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lnSpcReduction="10000"/>
          </a:bodyPr>
          <a:lstStyle/>
          <a:p>
            <a:pPr lvl="0" fontAlgn="base" hangingPunct="0"/>
            <a:r>
              <a:rPr lang="en-GB" dirty="0"/>
              <a:t>Ms </a:t>
            </a:r>
            <a:r>
              <a:rPr lang="en-US" dirty="0"/>
              <a:t>is the number of DRX cycles where SMTC occasions are not available at the UE for measurement</a:t>
            </a:r>
            <a:endParaRPr lang="sv-SE" dirty="0"/>
          </a:p>
          <a:p>
            <a:pPr marL="0" indent="0" fontAlgn="base" hangingPunct="0">
              <a:buNone/>
            </a:pPr>
            <a:endParaRPr lang="sv-SE" dirty="0"/>
          </a:p>
          <a:p>
            <a:pPr lvl="0" fontAlgn="base" hangingPunct="0"/>
            <a:r>
              <a:rPr lang="en-US" dirty="0"/>
              <a:t>M1=2 if SMTC periodicity (T</a:t>
            </a:r>
            <a:r>
              <a:rPr lang="en-US" baseline="-25000" dirty="0"/>
              <a:t>SMTC</a:t>
            </a:r>
            <a:r>
              <a:rPr lang="en-US" dirty="0"/>
              <a:t>) &gt; 20 ms and DRX cycle ≤ 0.64 second, otherwise M1=1</a:t>
            </a:r>
            <a:endParaRPr lang="sv-SE" dirty="0"/>
          </a:p>
          <a:p>
            <a:pPr marL="0" indent="0" fontAlgn="base" hangingPunct="0">
              <a:buNone/>
            </a:pPr>
            <a:endParaRPr lang="sv-SE" dirty="0"/>
          </a:p>
          <a:p>
            <a:pPr lvl="0" fontAlgn="base" hangingPunct="0"/>
            <a:r>
              <a:rPr lang="en-US" dirty="0"/>
              <a:t>Ms=8 when DRX cycle length &lt; 1.28 seconds, and Ms=4 when DRX cycle length ≥ 1.28 seconds</a:t>
            </a:r>
          </a:p>
          <a:p>
            <a:pPr marL="0" lvl="0" indent="0" fontAlgn="base" hangingPunct="0">
              <a:buNone/>
            </a:pPr>
            <a:endParaRPr lang="sv-SE" dirty="0"/>
          </a:p>
          <a:p>
            <a:pPr lvl="0" hangingPunct="0"/>
            <a:r>
              <a:rPr lang="en-US" dirty="0"/>
              <a:t>RAN4 agrees to set </a:t>
            </a:r>
            <a:r>
              <a:rPr lang="en-US" dirty="0" err="1"/>
              <a:t>Mp</a:t>
            </a:r>
            <a:r>
              <a:rPr lang="en-US" dirty="0"/>
              <a:t>=4 and </a:t>
            </a:r>
            <a:r>
              <a:rPr lang="en-US" dirty="0" err="1"/>
              <a:t>Mq</a:t>
            </a:r>
            <a:r>
              <a:rPr lang="en-US" dirty="0"/>
              <a:t>=8</a:t>
            </a:r>
            <a:endParaRPr lang="sv-SE" dirty="0"/>
          </a:p>
        </p:txBody>
      </p:sp>
    </p:spTree>
    <p:extLst>
      <p:ext uri="{BB962C8B-B14F-4D97-AF65-F5344CB8AC3E}">
        <p14:creationId xmlns:p14="http://schemas.microsoft.com/office/powerpoint/2010/main" val="20405095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BWP Switching: DCI Based</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5" y="1905138"/>
            <a:ext cx="11133615" cy="4351338"/>
          </a:xfrm>
        </p:spPr>
        <p:txBody>
          <a:bodyPr>
            <a:normAutofit fontScale="92500" lnSpcReduction="20000"/>
          </a:bodyPr>
          <a:lstStyle/>
          <a:p>
            <a:pPr lvl="0"/>
            <a:r>
              <a:rPr lang="en-US" dirty="0"/>
              <a:t>The total time period over which DCI-based DL BWP switching occurs shall be:</a:t>
            </a:r>
            <a:endParaRPr lang="sv-SE" dirty="0"/>
          </a:p>
          <a:p>
            <a:pPr marL="0" indent="0">
              <a:buNone/>
            </a:pPr>
            <a:r>
              <a:rPr lang="en-GB" dirty="0"/>
              <a:t>			n+ </a:t>
            </a:r>
            <a:r>
              <a:rPr lang="en-GB" dirty="0" err="1"/>
              <a:t>T</a:t>
            </a:r>
            <a:r>
              <a:rPr lang="en-GB" baseline="-25000" dirty="0" err="1"/>
              <a:t>BWPswitchDelay</a:t>
            </a:r>
            <a:r>
              <a:rPr lang="en-GB" dirty="0"/>
              <a:t> + T</a:t>
            </a:r>
            <a:r>
              <a:rPr lang="en-GB" baseline="-25000" dirty="0"/>
              <a:t>DCI_DL</a:t>
            </a:r>
            <a:r>
              <a:rPr lang="en-GB" dirty="0"/>
              <a:t> slots</a:t>
            </a:r>
            <a:endParaRPr lang="sv-SE" dirty="0"/>
          </a:p>
          <a:p>
            <a:pPr lvl="1"/>
            <a:r>
              <a:rPr lang="en-GB" dirty="0"/>
              <a:t>T</a:t>
            </a:r>
            <a:r>
              <a:rPr lang="en-GB" baseline="-25000" dirty="0"/>
              <a:t>DL</a:t>
            </a:r>
            <a:r>
              <a:rPr lang="en-GB" dirty="0"/>
              <a:t> is the time period (in slots) starting from slot n+ </a:t>
            </a:r>
            <a:r>
              <a:rPr lang="en-GB" dirty="0" err="1"/>
              <a:t>T</a:t>
            </a:r>
            <a:r>
              <a:rPr lang="en-GB" baseline="-25000" dirty="0" err="1"/>
              <a:t>BWPswitchDelay</a:t>
            </a:r>
            <a:r>
              <a:rPr lang="en-GB" dirty="0"/>
              <a:t> and over which DL slot is unavailable at the UE due to DL CCA failures in the serving cell</a:t>
            </a:r>
          </a:p>
          <a:p>
            <a:pPr lvl="1"/>
            <a:r>
              <a:rPr lang="en-GB" dirty="0"/>
              <a:t>When T</a:t>
            </a:r>
            <a:r>
              <a:rPr lang="en-GB" baseline="-25000" dirty="0"/>
              <a:t>DCI_DL</a:t>
            </a:r>
            <a:r>
              <a:rPr lang="en-GB" dirty="0"/>
              <a:t> &gt; </a:t>
            </a:r>
            <a:r>
              <a:rPr lang="en-GB" dirty="0" err="1"/>
              <a:t>T</a:t>
            </a:r>
            <a:r>
              <a:rPr lang="en-GB" baseline="-25000" dirty="0" err="1"/>
              <a:t>max</a:t>
            </a:r>
            <a:r>
              <a:rPr lang="en-GB" dirty="0"/>
              <a:t> then the UE is not expected to receive the PDSCH on the new BWP.</a:t>
            </a:r>
          </a:p>
          <a:p>
            <a:pPr lvl="1"/>
            <a:r>
              <a:rPr lang="en-GB" dirty="0" err="1"/>
              <a:t>T</a:t>
            </a:r>
            <a:r>
              <a:rPr lang="en-GB" baseline="-25000" dirty="0" err="1"/>
              <a:t>max</a:t>
            </a:r>
            <a:r>
              <a:rPr lang="en-GB" dirty="0"/>
              <a:t> = TBD.</a:t>
            </a:r>
            <a:endParaRPr lang="sv-SE" dirty="0"/>
          </a:p>
          <a:p>
            <a:pPr lvl="0"/>
            <a:endParaRPr lang="en-US" dirty="0"/>
          </a:p>
          <a:p>
            <a:pPr lvl="0"/>
            <a:r>
              <a:rPr lang="en-US" dirty="0"/>
              <a:t>The total time period over which DCI-based UL BWP switching occurs shall be:</a:t>
            </a:r>
            <a:endParaRPr lang="sv-SE" dirty="0"/>
          </a:p>
          <a:p>
            <a:pPr marL="0" indent="0">
              <a:buNone/>
            </a:pPr>
            <a:r>
              <a:rPr lang="en-GB" dirty="0"/>
              <a:t>	n+ </a:t>
            </a:r>
            <a:r>
              <a:rPr lang="en-GB" dirty="0" err="1"/>
              <a:t>T</a:t>
            </a:r>
            <a:r>
              <a:rPr lang="en-GB" baseline="-25000" dirty="0" err="1"/>
              <a:t>BWPswitchDelay</a:t>
            </a:r>
            <a:r>
              <a:rPr lang="en-GB" dirty="0"/>
              <a:t> + T</a:t>
            </a:r>
            <a:r>
              <a:rPr lang="en-GB" baseline="-25000" dirty="0"/>
              <a:t>DCI_UL, </a:t>
            </a:r>
            <a:r>
              <a:rPr lang="en-US" dirty="0"/>
              <a:t>(slots)</a:t>
            </a:r>
            <a:endParaRPr lang="sv-SE" dirty="0"/>
          </a:p>
          <a:p>
            <a:pPr lvl="1"/>
            <a:r>
              <a:rPr lang="en-GB" dirty="0"/>
              <a:t>T</a:t>
            </a:r>
            <a:r>
              <a:rPr lang="en-GB" baseline="-25000" dirty="0"/>
              <a:t>DCI_UL</a:t>
            </a:r>
            <a:r>
              <a:rPr lang="en-GB" dirty="0"/>
              <a:t> is the time period (in slots) staring from slot n+ </a:t>
            </a:r>
            <a:r>
              <a:rPr lang="en-GB" dirty="0" err="1"/>
              <a:t>T</a:t>
            </a:r>
            <a:r>
              <a:rPr lang="en-GB" baseline="-25000" dirty="0" err="1"/>
              <a:t>BWPswitchDelay</a:t>
            </a:r>
            <a:r>
              <a:rPr lang="en-GB" dirty="0"/>
              <a:t> and over which UL slot is unavailable at the UE due to UL CCA failures in the serving cell</a:t>
            </a:r>
          </a:p>
          <a:p>
            <a:pPr lvl="1"/>
            <a:r>
              <a:rPr lang="en-GB" dirty="0"/>
              <a:t>When T</a:t>
            </a:r>
            <a:r>
              <a:rPr lang="en-GB" baseline="-25000" dirty="0"/>
              <a:t>DCI_UL</a:t>
            </a:r>
            <a:r>
              <a:rPr lang="en-GB" dirty="0"/>
              <a:t> &gt; </a:t>
            </a:r>
            <a:r>
              <a:rPr lang="en-GB" dirty="0" err="1"/>
              <a:t>T</a:t>
            </a:r>
            <a:r>
              <a:rPr lang="en-GB" baseline="-25000" dirty="0" err="1"/>
              <a:t>max</a:t>
            </a:r>
            <a:r>
              <a:rPr lang="en-GB" dirty="0"/>
              <a:t> then the UE is not expected to transmit the PUSCH on the new BWP</a:t>
            </a:r>
          </a:p>
          <a:p>
            <a:pPr lvl="1"/>
            <a:r>
              <a:rPr lang="en-GB" dirty="0" err="1"/>
              <a:t>T</a:t>
            </a:r>
            <a:r>
              <a:rPr lang="en-GB" baseline="-25000" dirty="0" err="1"/>
              <a:t>max</a:t>
            </a:r>
            <a:r>
              <a:rPr lang="en-GB" dirty="0"/>
              <a:t> = TBD</a:t>
            </a:r>
            <a:endParaRPr lang="sv-SE" dirty="0"/>
          </a:p>
          <a:p>
            <a:pPr lvl="1"/>
            <a:endParaRPr lang="sv-SE" dirty="0"/>
          </a:p>
          <a:p>
            <a:endParaRPr lang="en-GB" dirty="0"/>
          </a:p>
          <a:p>
            <a:endParaRPr lang="en-GB" dirty="0"/>
          </a:p>
          <a:p>
            <a:endParaRPr lang="en-GB" dirty="0"/>
          </a:p>
        </p:txBody>
      </p:sp>
    </p:spTree>
    <p:extLst>
      <p:ext uri="{BB962C8B-B14F-4D97-AF65-F5344CB8AC3E}">
        <p14:creationId xmlns:p14="http://schemas.microsoft.com/office/powerpoint/2010/main" val="3010109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BWP Switching: Timer Based</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5" y="1905138"/>
            <a:ext cx="11133615" cy="4351338"/>
          </a:xfrm>
        </p:spPr>
        <p:txBody>
          <a:bodyPr>
            <a:normAutofit fontScale="92500" lnSpcReduction="10000"/>
          </a:bodyPr>
          <a:lstStyle/>
          <a:p>
            <a:pPr lvl="0"/>
            <a:r>
              <a:rPr lang="en-US" dirty="0"/>
              <a:t>The total time period over which timer-based DL BWP switching occurs shall be:</a:t>
            </a:r>
            <a:endParaRPr lang="sv-SE" dirty="0"/>
          </a:p>
          <a:p>
            <a:pPr marL="0" indent="0">
              <a:buNone/>
            </a:pPr>
            <a:r>
              <a:rPr lang="en-GB" dirty="0"/>
              <a:t>		n+ </a:t>
            </a:r>
            <a:r>
              <a:rPr lang="en-GB" dirty="0" err="1"/>
              <a:t>T</a:t>
            </a:r>
            <a:r>
              <a:rPr lang="en-GB" baseline="-25000" dirty="0" err="1"/>
              <a:t>BWPswitchDelay</a:t>
            </a:r>
            <a:r>
              <a:rPr lang="en-GB" dirty="0"/>
              <a:t> + </a:t>
            </a:r>
            <a:r>
              <a:rPr lang="en-GB" dirty="0" err="1"/>
              <a:t>T</a:t>
            </a:r>
            <a:r>
              <a:rPr lang="en-GB" baseline="-25000" dirty="0" err="1"/>
              <a:t>Timer_DL</a:t>
            </a:r>
            <a:r>
              <a:rPr lang="en-GB" baseline="-25000" dirty="0"/>
              <a:t> </a:t>
            </a:r>
            <a:r>
              <a:rPr lang="en-US" dirty="0"/>
              <a:t>(slots)</a:t>
            </a:r>
            <a:endParaRPr lang="sv-SE" dirty="0"/>
          </a:p>
          <a:p>
            <a:pPr lvl="1"/>
            <a:r>
              <a:rPr lang="en-GB" dirty="0"/>
              <a:t>T</a:t>
            </a:r>
            <a:r>
              <a:rPr lang="en-GB" baseline="-25000" dirty="0"/>
              <a:t>DL</a:t>
            </a:r>
            <a:r>
              <a:rPr lang="en-GB" dirty="0"/>
              <a:t> is the time period starting from slot n+ </a:t>
            </a:r>
            <a:r>
              <a:rPr lang="en-GB" dirty="0" err="1"/>
              <a:t>T</a:t>
            </a:r>
            <a:r>
              <a:rPr lang="en-GB" baseline="-25000" dirty="0" err="1"/>
              <a:t>BWPswitchDelay</a:t>
            </a:r>
            <a:r>
              <a:rPr lang="en-GB" dirty="0"/>
              <a:t> and over which DL slot is unavailable at the UE due to DL CCA failures in the serving cell. It is expressed in slots.</a:t>
            </a:r>
            <a:endParaRPr lang="sv-SE" dirty="0"/>
          </a:p>
          <a:p>
            <a:pPr lvl="1"/>
            <a:r>
              <a:rPr lang="en-GB" dirty="0"/>
              <a:t>When </a:t>
            </a:r>
            <a:r>
              <a:rPr lang="en-GB" dirty="0" err="1"/>
              <a:t>T</a:t>
            </a:r>
            <a:r>
              <a:rPr lang="en-GB" baseline="-25000" dirty="0" err="1"/>
              <a:t>Timer_DL</a:t>
            </a:r>
            <a:r>
              <a:rPr lang="en-GB" dirty="0"/>
              <a:t> &gt; </a:t>
            </a:r>
            <a:r>
              <a:rPr lang="en-GB" dirty="0" err="1"/>
              <a:t>T</a:t>
            </a:r>
            <a:r>
              <a:rPr lang="en-GB" baseline="-25000" dirty="0" err="1"/>
              <a:t>max</a:t>
            </a:r>
            <a:r>
              <a:rPr lang="en-GB" dirty="0"/>
              <a:t> then the UE is not expected to receive the PDSCH on the new BWP</a:t>
            </a:r>
          </a:p>
          <a:p>
            <a:pPr lvl="1"/>
            <a:r>
              <a:rPr lang="en-GB" dirty="0" err="1"/>
              <a:t>T</a:t>
            </a:r>
            <a:r>
              <a:rPr lang="en-GB" baseline="-25000" dirty="0" err="1"/>
              <a:t>max</a:t>
            </a:r>
            <a:r>
              <a:rPr lang="en-GB" dirty="0"/>
              <a:t> = TBD</a:t>
            </a:r>
            <a:endParaRPr lang="sv-SE" dirty="0"/>
          </a:p>
          <a:p>
            <a:pPr lvl="0"/>
            <a:r>
              <a:rPr lang="en-US" dirty="0"/>
              <a:t>The total time period over which time-based UL BWP switching occurs shall be: </a:t>
            </a:r>
            <a:endParaRPr lang="sv-SE" dirty="0"/>
          </a:p>
          <a:p>
            <a:pPr marL="457200" lvl="1" indent="0">
              <a:buNone/>
            </a:pPr>
            <a:r>
              <a:rPr lang="en-GB" dirty="0"/>
              <a:t>		n+ </a:t>
            </a:r>
            <a:r>
              <a:rPr lang="en-GB" dirty="0" err="1"/>
              <a:t>T</a:t>
            </a:r>
            <a:r>
              <a:rPr lang="en-GB" baseline="-25000" dirty="0" err="1"/>
              <a:t>BWPswitchDelay</a:t>
            </a:r>
            <a:r>
              <a:rPr lang="en-GB" dirty="0"/>
              <a:t> + </a:t>
            </a:r>
            <a:r>
              <a:rPr lang="en-GB" dirty="0" err="1"/>
              <a:t>T</a:t>
            </a:r>
            <a:r>
              <a:rPr lang="en-GB" baseline="-25000" dirty="0" err="1"/>
              <a:t>Timer_UL</a:t>
            </a:r>
            <a:r>
              <a:rPr lang="en-GB" baseline="-25000" dirty="0"/>
              <a:t> </a:t>
            </a:r>
            <a:r>
              <a:rPr lang="en-US" dirty="0"/>
              <a:t>(slots)</a:t>
            </a:r>
            <a:endParaRPr lang="sv-SE" dirty="0"/>
          </a:p>
          <a:p>
            <a:pPr lvl="1"/>
            <a:r>
              <a:rPr lang="en-GB" dirty="0" err="1"/>
              <a:t>T</a:t>
            </a:r>
            <a:r>
              <a:rPr lang="en-GB" baseline="-25000" dirty="0" err="1"/>
              <a:t>Timer_UL</a:t>
            </a:r>
            <a:r>
              <a:rPr lang="en-GB" dirty="0"/>
              <a:t> is the time period starting from slot n+ </a:t>
            </a:r>
            <a:r>
              <a:rPr lang="en-GB" dirty="0" err="1"/>
              <a:t>T</a:t>
            </a:r>
            <a:r>
              <a:rPr lang="en-GB" baseline="-25000" dirty="0" err="1"/>
              <a:t>BWPswitchDelay</a:t>
            </a:r>
            <a:r>
              <a:rPr lang="en-GB" dirty="0"/>
              <a:t> and over which UL slot is unavailable at the UE due to UL CCA failures in the serving cell. It is expressed in slots</a:t>
            </a:r>
            <a:endParaRPr lang="sv-SE" dirty="0"/>
          </a:p>
          <a:p>
            <a:pPr lvl="1"/>
            <a:r>
              <a:rPr lang="en-GB" dirty="0"/>
              <a:t>When </a:t>
            </a:r>
            <a:r>
              <a:rPr lang="en-GB" dirty="0" err="1"/>
              <a:t>T</a:t>
            </a:r>
            <a:r>
              <a:rPr lang="en-GB" baseline="-25000" dirty="0" err="1"/>
              <a:t>Timer_UL</a:t>
            </a:r>
            <a:r>
              <a:rPr lang="en-GB" dirty="0"/>
              <a:t> &gt; </a:t>
            </a:r>
            <a:r>
              <a:rPr lang="en-GB" dirty="0" err="1"/>
              <a:t>T</a:t>
            </a:r>
            <a:r>
              <a:rPr lang="en-GB" baseline="-25000" dirty="0" err="1"/>
              <a:t>max</a:t>
            </a:r>
            <a:r>
              <a:rPr lang="en-GB" dirty="0"/>
              <a:t> then the UE is not expected to transmit the PUSCH on the new BWP.</a:t>
            </a:r>
          </a:p>
          <a:p>
            <a:pPr lvl="1"/>
            <a:r>
              <a:rPr lang="en-GB" dirty="0" err="1"/>
              <a:t>T</a:t>
            </a:r>
            <a:r>
              <a:rPr lang="en-GB" baseline="-25000" dirty="0" err="1"/>
              <a:t>max</a:t>
            </a:r>
            <a:r>
              <a:rPr lang="en-GB" dirty="0"/>
              <a:t> = TBD</a:t>
            </a:r>
            <a:endParaRPr lang="sv-SE" dirty="0"/>
          </a:p>
          <a:p>
            <a:endParaRPr lang="en-GB" dirty="0"/>
          </a:p>
          <a:p>
            <a:endParaRPr lang="en-GB" dirty="0"/>
          </a:p>
        </p:txBody>
      </p:sp>
    </p:spTree>
    <p:extLst>
      <p:ext uri="{BB962C8B-B14F-4D97-AF65-F5344CB8AC3E}">
        <p14:creationId xmlns:p14="http://schemas.microsoft.com/office/powerpoint/2010/main" val="10459689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BWP Switching: RRC Based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5" y="1905138"/>
                <a:ext cx="11133615" cy="4351338"/>
              </a:xfrm>
            </p:spPr>
            <p:txBody>
              <a:bodyPr>
                <a:normAutofit fontScale="85000" lnSpcReduction="20000"/>
              </a:bodyPr>
              <a:lstStyle/>
              <a:p>
                <a:pPr lvl="0"/>
                <a:r>
                  <a:rPr lang="en-US" dirty="0"/>
                  <a:t>The total time period over which RRC-based DL BWP switching occurs shall be:</a:t>
                </a:r>
                <a:endParaRPr lang="sv-SE" dirty="0"/>
              </a:p>
              <a:p>
                <a:pPr marL="0" indent="0">
                  <a:buNone/>
                </a:pPr>
                <a:r>
                  <a:rPr lang="en-US" dirty="0"/>
                  <a:t>		</a:t>
                </a:r>
                <a14:m>
                  <m:oMath xmlns:m="http://schemas.openxmlformats.org/officeDocument/2006/math">
                    <m:r>
                      <m:rPr>
                        <m:sty m:val="p"/>
                      </m:rPr>
                      <a:rPr lang="en-US">
                        <a:latin typeface="Cambria Math" panose="02040503050406030204" pitchFamily="18" charset="0"/>
                      </a:rPr>
                      <m:t>n</m:t>
                    </m:r>
                    <m:r>
                      <a:rPr lang="en-US">
                        <a:latin typeface="Cambria Math" panose="02040503050406030204" pitchFamily="18" charset="0"/>
                      </a:rPr>
                      <m:t>+</m:t>
                    </m:r>
                    <m:f>
                      <m:fPr>
                        <m:ctrlPr>
                          <a:rPr lang="sv-SE" i="1">
                            <a:latin typeface="Cambria Math" panose="02040503050406030204" pitchFamily="18" charset="0"/>
                          </a:rPr>
                        </m:ctrlPr>
                      </m:fPr>
                      <m:num>
                        <m:sSub>
                          <m:sSubPr>
                            <m:ctrlPr>
                              <a:rPr lang="sv-SE" i="1">
                                <a:latin typeface="Cambria Math" panose="02040503050406030204" pitchFamily="18" charset="0"/>
                              </a:rPr>
                            </m:ctrlPr>
                          </m:sSubPr>
                          <m:e>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𝑅𝑅𝐶𝑝𝑟𝑜𝑐𝑒𝑠𝑠𝑖𝑛𝑔𝐷𝑒𝑙𝑎𝑦</m:t>
                                </m:r>
                              </m:sub>
                            </m:sSub>
                            <m:r>
                              <a:rPr lang="en-US" i="1">
                                <a:latin typeface="Cambria Math" panose="02040503050406030204" pitchFamily="18" charset="0"/>
                              </a:rPr>
                              <m:t>+</m:t>
                            </m:r>
                            <m:r>
                              <a:rPr lang="en-US" i="1">
                                <a:latin typeface="Cambria Math" panose="02040503050406030204" pitchFamily="18" charset="0"/>
                              </a:rPr>
                              <m:t>𝑇</m:t>
                            </m:r>
                          </m:e>
                          <m:sub>
                            <m:r>
                              <a:rPr lang="en-US" i="1">
                                <a:latin typeface="Cambria Math" panose="02040503050406030204" pitchFamily="18" charset="0"/>
                              </a:rPr>
                              <m:t>𝐵𝑊𝑃𝑠𝑤𝑖𝑡𝑐h𝐷𝑒𝑙𝑎𝑦𝑅𝑅𝐶</m:t>
                            </m:r>
                          </m:sub>
                        </m:sSub>
                      </m:num>
                      <m:den>
                        <m:r>
                          <a:rPr lang="en-US" i="1">
                            <a:latin typeface="Cambria Math" panose="02040503050406030204" pitchFamily="18" charset="0"/>
                          </a:rPr>
                          <m:t>𝑁𝑅</m:t>
                        </m:r>
                        <m:r>
                          <a:rPr lang="en-US" i="1">
                            <a:latin typeface="Cambria Math" panose="02040503050406030204" pitchFamily="18" charset="0"/>
                          </a:rPr>
                          <m:t> </m:t>
                        </m:r>
                        <m:r>
                          <a:rPr lang="en-US" i="1">
                            <a:latin typeface="Cambria Math" panose="02040503050406030204" pitchFamily="18" charset="0"/>
                          </a:rPr>
                          <m:t>𝑆𝑙𝑜𝑡</m:t>
                        </m:r>
                        <m:r>
                          <a:rPr lang="en-US" i="1">
                            <a:latin typeface="Cambria Math" panose="02040503050406030204" pitchFamily="18" charset="0"/>
                          </a:rPr>
                          <m:t> </m:t>
                        </m:r>
                        <m:r>
                          <a:rPr lang="en-US" i="1">
                            <a:latin typeface="Cambria Math" panose="02040503050406030204" pitchFamily="18" charset="0"/>
                          </a:rPr>
                          <m:t>𝑙𝑒𝑛𝑔𝑡h</m:t>
                        </m:r>
                      </m:den>
                    </m:f>
                  </m:oMath>
                </a14:m>
                <a:r>
                  <a:rPr lang="en-US" dirty="0"/>
                  <a:t> + T</a:t>
                </a:r>
                <a:r>
                  <a:rPr lang="en-US" baseline="-25000" dirty="0"/>
                  <a:t>RRC_DL</a:t>
                </a:r>
                <a:r>
                  <a:rPr lang="en-US" dirty="0"/>
                  <a:t> (slots)</a:t>
                </a:r>
                <a:endParaRPr lang="sv-SE" dirty="0"/>
              </a:p>
              <a:p>
                <a:pPr lvl="1"/>
                <a:endParaRPr lang="en-GB" dirty="0"/>
              </a:p>
              <a:p>
                <a:pPr lvl="1"/>
                <a:r>
                  <a:rPr lang="en-GB" dirty="0"/>
                  <a:t>T</a:t>
                </a:r>
                <a:r>
                  <a:rPr lang="en-GB" baseline="-25000" dirty="0"/>
                  <a:t>RRC_DL</a:t>
                </a:r>
                <a:r>
                  <a:rPr lang="en-GB" dirty="0"/>
                  <a:t> is the time period (in slots) starting from slot </a:t>
                </a:r>
                <a14:m>
                  <m:oMath xmlns:m="http://schemas.openxmlformats.org/officeDocument/2006/math">
                    <m:r>
                      <m:rPr>
                        <m:sty m:val="p"/>
                      </m:rPr>
                      <a:rPr lang="en-US">
                        <a:latin typeface="Cambria Math" panose="02040503050406030204" pitchFamily="18" charset="0"/>
                      </a:rPr>
                      <m:t>n</m:t>
                    </m:r>
                    <m:r>
                      <a:rPr lang="en-US">
                        <a:latin typeface="Cambria Math" panose="02040503050406030204" pitchFamily="18" charset="0"/>
                      </a:rPr>
                      <m:t>+</m:t>
                    </m:r>
                    <m:f>
                      <m:fPr>
                        <m:ctrlPr>
                          <a:rPr lang="sv-SE" i="1">
                            <a:latin typeface="Cambria Math" panose="02040503050406030204" pitchFamily="18" charset="0"/>
                          </a:rPr>
                        </m:ctrlPr>
                      </m:fPr>
                      <m:num>
                        <m:sSub>
                          <m:sSubPr>
                            <m:ctrlPr>
                              <a:rPr lang="sv-SE" i="1">
                                <a:latin typeface="Cambria Math" panose="02040503050406030204" pitchFamily="18" charset="0"/>
                              </a:rPr>
                            </m:ctrlPr>
                          </m:sSubPr>
                          <m:e>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𝑅𝑅𝐶𝑝𝑟𝑜𝑐𝑒𝑠𝑠𝑖𝑛𝑔𝐷𝑒𝑙𝑎𝑦</m:t>
                                </m:r>
                              </m:sub>
                            </m:sSub>
                            <m:r>
                              <a:rPr lang="en-US" i="1">
                                <a:latin typeface="Cambria Math" panose="02040503050406030204" pitchFamily="18" charset="0"/>
                              </a:rPr>
                              <m:t>+</m:t>
                            </m:r>
                            <m:r>
                              <a:rPr lang="en-US" i="1">
                                <a:latin typeface="Cambria Math" panose="02040503050406030204" pitchFamily="18" charset="0"/>
                              </a:rPr>
                              <m:t>𝑇</m:t>
                            </m:r>
                          </m:e>
                          <m:sub>
                            <m:r>
                              <a:rPr lang="en-US" i="1">
                                <a:latin typeface="Cambria Math" panose="02040503050406030204" pitchFamily="18" charset="0"/>
                              </a:rPr>
                              <m:t>𝐵𝑊𝑃𝑠𝑤𝑖𝑡𝑐h𝐷𝑒𝑙𝑎𝑦𝑅𝑅𝐶</m:t>
                            </m:r>
                          </m:sub>
                        </m:sSub>
                      </m:num>
                      <m:den>
                        <m:r>
                          <a:rPr lang="en-US" i="1">
                            <a:latin typeface="Cambria Math" panose="02040503050406030204" pitchFamily="18" charset="0"/>
                          </a:rPr>
                          <m:t>𝑁𝑅</m:t>
                        </m:r>
                        <m:r>
                          <a:rPr lang="en-US" i="1">
                            <a:latin typeface="Cambria Math" panose="02040503050406030204" pitchFamily="18" charset="0"/>
                          </a:rPr>
                          <m:t> </m:t>
                        </m:r>
                        <m:r>
                          <a:rPr lang="en-US" i="1">
                            <a:latin typeface="Cambria Math" panose="02040503050406030204" pitchFamily="18" charset="0"/>
                          </a:rPr>
                          <m:t>𝑆𝑙𝑜𝑡</m:t>
                        </m:r>
                        <m:r>
                          <a:rPr lang="en-US" i="1">
                            <a:latin typeface="Cambria Math" panose="02040503050406030204" pitchFamily="18" charset="0"/>
                          </a:rPr>
                          <m:t> </m:t>
                        </m:r>
                        <m:r>
                          <a:rPr lang="en-US" i="1">
                            <a:latin typeface="Cambria Math" panose="02040503050406030204" pitchFamily="18" charset="0"/>
                          </a:rPr>
                          <m:t>𝑙𝑒𝑛𝑔𝑡h</m:t>
                        </m:r>
                      </m:den>
                    </m:f>
                    <m:r>
                      <a:rPr lang="en-US" i="1">
                        <a:latin typeface="Cambria Math" panose="02040503050406030204" pitchFamily="18" charset="0"/>
                      </a:rPr>
                      <m:t> </m:t>
                    </m:r>
                  </m:oMath>
                </a14:m>
                <a:r>
                  <a:rPr lang="en-GB" dirty="0"/>
                  <a:t>and over which the DL slot is unavailable at the UE due to CCA failures in the serving cell</a:t>
                </a:r>
                <a:endParaRPr lang="sv-SE" dirty="0"/>
              </a:p>
              <a:p>
                <a:pPr lvl="1"/>
                <a:r>
                  <a:rPr lang="en-GB" dirty="0"/>
                  <a:t>When T</a:t>
                </a:r>
                <a:r>
                  <a:rPr lang="en-GB" baseline="-25000" dirty="0"/>
                  <a:t>RRC_DL</a:t>
                </a:r>
                <a:r>
                  <a:rPr lang="en-GB" dirty="0"/>
                  <a:t> &gt; </a:t>
                </a:r>
                <a:r>
                  <a:rPr lang="en-GB" dirty="0" err="1"/>
                  <a:t>T</a:t>
                </a:r>
                <a:r>
                  <a:rPr lang="en-GB" baseline="-25000" dirty="0" err="1"/>
                  <a:t>max</a:t>
                </a:r>
                <a:r>
                  <a:rPr lang="en-GB" dirty="0"/>
                  <a:t> then the UE is not expected to receive the PDSCH on the new BWP</a:t>
                </a:r>
                <a:endParaRPr lang="sv-SE" dirty="0"/>
              </a:p>
              <a:p>
                <a:pPr lvl="0"/>
                <a:endParaRPr lang="en-US" dirty="0"/>
              </a:p>
              <a:p>
                <a:pPr lvl="0"/>
                <a:r>
                  <a:rPr lang="en-US" dirty="0"/>
                  <a:t>The total time period over which RRC-based UL BWP switching occurs shall be:</a:t>
                </a:r>
                <a:endParaRPr lang="sv-SE" dirty="0"/>
              </a:p>
              <a:p>
                <a:pPr marL="0" indent="0">
                  <a:buNone/>
                </a:pPr>
                <a:r>
                  <a:rPr lang="en-US" dirty="0"/>
                  <a:t>		</a:t>
                </a:r>
                <a14:m>
                  <m:oMath xmlns:m="http://schemas.openxmlformats.org/officeDocument/2006/math">
                    <m:r>
                      <m:rPr>
                        <m:sty m:val="p"/>
                      </m:rPr>
                      <a:rPr lang="en-US">
                        <a:latin typeface="Cambria Math" panose="02040503050406030204" pitchFamily="18" charset="0"/>
                      </a:rPr>
                      <m:t>n</m:t>
                    </m:r>
                    <m:r>
                      <a:rPr lang="en-US">
                        <a:latin typeface="Cambria Math" panose="02040503050406030204" pitchFamily="18" charset="0"/>
                      </a:rPr>
                      <m:t>+</m:t>
                    </m:r>
                    <m:f>
                      <m:fPr>
                        <m:ctrlPr>
                          <a:rPr lang="sv-SE" i="1">
                            <a:latin typeface="Cambria Math" panose="02040503050406030204" pitchFamily="18" charset="0"/>
                          </a:rPr>
                        </m:ctrlPr>
                      </m:fPr>
                      <m:num>
                        <m:sSub>
                          <m:sSubPr>
                            <m:ctrlPr>
                              <a:rPr lang="sv-SE" i="1">
                                <a:latin typeface="Cambria Math" panose="02040503050406030204" pitchFamily="18" charset="0"/>
                              </a:rPr>
                            </m:ctrlPr>
                          </m:sSubPr>
                          <m:e>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𝑅𝑅𝐶𝑝𝑟𝑜𝑐𝑒𝑠𝑠𝑖𝑛𝑔𝐷𝑒𝑙𝑎𝑦</m:t>
                                </m:r>
                              </m:sub>
                            </m:sSub>
                            <m:r>
                              <a:rPr lang="en-US" i="1">
                                <a:latin typeface="Cambria Math" panose="02040503050406030204" pitchFamily="18" charset="0"/>
                              </a:rPr>
                              <m:t>+</m:t>
                            </m:r>
                            <m:r>
                              <a:rPr lang="en-US" i="1">
                                <a:latin typeface="Cambria Math" panose="02040503050406030204" pitchFamily="18" charset="0"/>
                              </a:rPr>
                              <m:t>𝑇</m:t>
                            </m:r>
                          </m:e>
                          <m:sub>
                            <m:r>
                              <a:rPr lang="en-US" i="1">
                                <a:latin typeface="Cambria Math" panose="02040503050406030204" pitchFamily="18" charset="0"/>
                              </a:rPr>
                              <m:t>𝐵𝑊𝑃𝑠𝑤𝑖𝑡𝑐h𝐷𝑒𝑙𝑎𝑦𝑅𝑅𝐶</m:t>
                            </m:r>
                          </m:sub>
                        </m:sSub>
                      </m:num>
                      <m:den>
                        <m:r>
                          <a:rPr lang="en-US" i="1">
                            <a:latin typeface="Cambria Math" panose="02040503050406030204" pitchFamily="18" charset="0"/>
                          </a:rPr>
                          <m:t>𝑁𝑅</m:t>
                        </m:r>
                        <m:r>
                          <a:rPr lang="en-US" i="1">
                            <a:latin typeface="Cambria Math" panose="02040503050406030204" pitchFamily="18" charset="0"/>
                          </a:rPr>
                          <m:t> </m:t>
                        </m:r>
                        <m:r>
                          <a:rPr lang="en-US" i="1">
                            <a:latin typeface="Cambria Math" panose="02040503050406030204" pitchFamily="18" charset="0"/>
                          </a:rPr>
                          <m:t>𝑆𝑙𝑜𝑡</m:t>
                        </m:r>
                        <m:r>
                          <a:rPr lang="en-US" i="1">
                            <a:latin typeface="Cambria Math" panose="02040503050406030204" pitchFamily="18" charset="0"/>
                          </a:rPr>
                          <m:t> </m:t>
                        </m:r>
                        <m:r>
                          <a:rPr lang="en-US" i="1">
                            <a:latin typeface="Cambria Math" panose="02040503050406030204" pitchFamily="18" charset="0"/>
                          </a:rPr>
                          <m:t>𝑙𝑒𝑛𝑔𝑡h</m:t>
                        </m:r>
                      </m:den>
                    </m:f>
                  </m:oMath>
                </a14:m>
                <a:r>
                  <a:rPr lang="en-US" dirty="0"/>
                  <a:t> + T</a:t>
                </a:r>
                <a:r>
                  <a:rPr lang="en-US" baseline="-25000" dirty="0"/>
                  <a:t>RRC_DL</a:t>
                </a:r>
                <a:r>
                  <a:rPr lang="en-US" dirty="0"/>
                  <a:t>, (slots)</a:t>
                </a:r>
                <a:endParaRPr lang="sv-SE" dirty="0"/>
              </a:p>
              <a:p>
                <a:pPr lvl="1"/>
                <a:r>
                  <a:rPr lang="en-GB" dirty="0"/>
                  <a:t>T</a:t>
                </a:r>
                <a:r>
                  <a:rPr lang="en-GB" baseline="-25000" dirty="0"/>
                  <a:t>RRC_DL</a:t>
                </a:r>
                <a:r>
                  <a:rPr lang="en-GB" dirty="0"/>
                  <a:t> is the time period (in slots) starting from slot </a:t>
                </a:r>
                <a14:m>
                  <m:oMath xmlns:m="http://schemas.openxmlformats.org/officeDocument/2006/math">
                    <m:r>
                      <m:rPr>
                        <m:sty m:val="p"/>
                      </m:rPr>
                      <a:rPr lang="en-US">
                        <a:latin typeface="Cambria Math" panose="02040503050406030204" pitchFamily="18" charset="0"/>
                      </a:rPr>
                      <m:t>n</m:t>
                    </m:r>
                    <m:r>
                      <a:rPr lang="en-US">
                        <a:latin typeface="Cambria Math" panose="02040503050406030204" pitchFamily="18" charset="0"/>
                      </a:rPr>
                      <m:t>+</m:t>
                    </m:r>
                    <m:f>
                      <m:fPr>
                        <m:ctrlPr>
                          <a:rPr lang="sv-SE" i="1">
                            <a:latin typeface="Cambria Math" panose="02040503050406030204" pitchFamily="18" charset="0"/>
                          </a:rPr>
                        </m:ctrlPr>
                      </m:fPr>
                      <m:num>
                        <m:sSub>
                          <m:sSubPr>
                            <m:ctrlPr>
                              <a:rPr lang="sv-SE" i="1">
                                <a:latin typeface="Cambria Math" panose="02040503050406030204" pitchFamily="18" charset="0"/>
                              </a:rPr>
                            </m:ctrlPr>
                          </m:sSubPr>
                          <m:e>
                            <m:sSub>
                              <m:sSubPr>
                                <m:ctrlPr>
                                  <a:rPr lang="sv-SE" i="1">
                                    <a:latin typeface="Cambria Math" panose="02040503050406030204" pitchFamily="18" charset="0"/>
                                  </a:rPr>
                                </m:ctrlPr>
                              </m:sSubPr>
                              <m:e>
                                <m:r>
                                  <a:rPr lang="en-US" i="1">
                                    <a:latin typeface="Cambria Math" panose="02040503050406030204" pitchFamily="18" charset="0"/>
                                  </a:rPr>
                                  <m:t>𝑇</m:t>
                                </m:r>
                              </m:e>
                              <m:sub>
                                <m:r>
                                  <a:rPr lang="en-US" i="1">
                                    <a:latin typeface="Cambria Math" panose="02040503050406030204" pitchFamily="18" charset="0"/>
                                  </a:rPr>
                                  <m:t>𝑅𝑅𝐶𝑝𝑟𝑜𝑐𝑒𝑠𝑠𝑖𝑛𝑔𝐷𝑒𝑙𝑎𝑦</m:t>
                                </m:r>
                              </m:sub>
                            </m:sSub>
                            <m:r>
                              <a:rPr lang="en-US" i="1">
                                <a:latin typeface="Cambria Math" panose="02040503050406030204" pitchFamily="18" charset="0"/>
                              </a:rPr>
                              <m:t>+</m:t>
                            </m:r>
                            <m:r>
                              <a:rPr lang="en-US" i="1">
                                <a:latin typeface="Cambria Math" panose="02040503050406030204" pitchFamily="18" charset="0"/>
                              </a:rPr>
                              <m:t>𝑇</m:t>
                            </m:r>
                          </m:e>
                          <m:sub>
                            <m:r>
                              <a:rPr lang="en-US" i="1">
                                <a:latin typeface="Cambria Math" panose="02040503050406030204" pitchFamily="18" charset="0"/>
                              </a:rPr>
                              <m:t>𝐵𝑊𝑃𝑠𝑤𝑖𝑡𝑐h𝐷𝑒𝑙𝑎𝑦𝑅𝑅𝐶</m:t>
                            </m:r>
                          </m:sub>
                        </m:sSub>
                      </m:num>
                      <m:den>
                        <m:r>
                          <a:rPr lang="en-US" i="1">
                            <a:latin typeface="Cambria Math" panose="02040503050406030204" pitchFamily="18" charset="0"/>
                          </a:rPr>
                          <m:t>𝑁𝑅</m:t>
                        </m:r>
                        <m:r>
                          <a:rPr lang="en-US" i="1">
                            <a:latin typeface="Cambria Math" panose="02040503050406030204" pitchFamily="18" charset="0"/>
                          </a:rPr>
                          <m:t> </m:t>
                        </m:r>
                        <m:r>
                          <a:rPr lang="en-US" i="1">
                            <a:latin typeface="Cambria Math" panose="02040503050406030204" pitchFamily="18" charset="0"/>
                          </a:rPr>
                          <m:t>𝑆𝑙𝑜𝑡</m:t>
                        </m:r>
                        <m:r>
                          <a:rPr lang="en-US" i="1">
                            <a:latin typeface="Cambria Math" panose="02040503050406030204" pitchFamily="18" charset="0"/>
                          </a:rPr>
                          <m:t> </m:t>
                        </m:r>
                        <m:r>
                          <a:rPr lang="en-US" i="1">
                            <a:latin typeface="Cambria Math" panose="02040503050406030204" pitchFamily="18" charset="0"/>
                          </a:rPr>
                          <m:t>𝑙𝑒𝑛𝑔𝑡h</m:t>
                        </m:r>
                      </m:den>
                    </m:f>
                    <m:r>
                      <a:rPr lang="en-US" i="1">
                        <a:latin typeface="Cambria Math" panose="02040503050406030204" pitchFamily="18" charset="0"/>
                      </a:rPr>
                      <m:t> </m:t>
                    </m:r>
                  </m:oMath>
                </a14:m>
                <a:r>
                  <a:rPr lang="en-GB" dirty="0"/>
                  <a:t>and over which the DL slot is unavailable at the UE due to CCA failures in the serving cell</a:t>
                </a:r>
                <a:endParaRPr lang="sv-SE" dirty="0"/>
              </a:p>
              <a:p>
                <a:pPr lvl="1"/>
                <a:r>
                  <a:rPr lang="en-GB" dirty="0"/>
                  <a:t>When T</a:t>
                </a:r>
                <a:r>
                  <a:rPr lang="en-GB" baseline="-25000" dirty="0"/>
                  <a:t>RRC_DL</a:t>
                </a:r>
                <a:r>
                  <a:rPr lang="en-GB" dirty="0"/>
                  <a:t> &gt; </a:t>
                </a:r>
                <a:r>
                  <a:rPr lang="en-GB" dirty="0" err="1"/>
                  <a:t>T</a:t>
                </a:r>
                <a:r>
                  <a:rPr lang="en-GB" baseline="-25000" dirty="0" err="1"/>
                  <a:t>max</a:t>
                </a:r>
                <a:r>
                  <a:rPr lang="en-GB" dirty="0"/>
                  <a:t> then the UE is not expected to receive the PDSCH on the new BWP</a:t>
                </a:r>
                <a:endParaRPr lang="sv-SE" dirty="0"/>
              </a:p>
              <a:p>
                <a:endParaRPr lang="en-GB" dirty="0"/>
              </a:p>
              <a:p>
                <a:endParaRPr lang="en-GB" dirty="0"/>
              </a:p>
            </p:txBody>
          </p:sp>
        </mc:Choice>
        <mc:Fallback xmlns="">
          <p:sp>
            <p:nvSpPr>
              <p:cNvPr id="3" name="Content Placeholder 2">
                <a:extLst>
                  <a:ext uri="{FF2B5EF4-FFF2-40B4-BE49-F238E27FC236}">
                    <a16:creationId xmlns:a16="http://schemas.microsoft.com/office/drawing/2014/main" id="{DB5E4D6F-3261-416A-816D-8F5A869D58EC}"/>
                  </a:ext>
                </a:extLst>
              </p:cNvPr>
              <p:cNvSpPr>
                <a:spLocks noGrp="1" noRot="1" noChangeAspect="1" noMove="1" noResize="1" noEditPoints="1" noAdjustHandles="1" noChangeArrowheads="1" noChangeShapeType="1" noTextEdit="1"/>
              </p:cNvSpPr>
              <p:nvPr>
                <p:ph idx="1"/>
              </p:nvPr>
            </p:nvSpPr>
            <p:spPr>
              <a:xfrm>
                <a:off x="743645" y="1905138"/>
                <a:ext cx="11133615" cy="4351338"/>
              </a:xfrm>
              <a:blipFill>
                <a:blip r:embed="rId2"/>
                <a:stretch>
                  <a:fillRect l="-767" t="-3226" b="-1403"/>
                </a:stretch>
              </a:blipFill>
            </p:spPr>
            <p:txBody>
              <a:bodyPr/>
              <a:lstStyle/>
              <a:p>
                <a:r>
                  <a:rPr lang="sv-SE">
                    <a:noFill/>
                  </a:rPr>
                  <a:t> </a:t>
                </a:r>
              </a:p>
            </p:txBody>
          </p:sp>
        </mc:Fallback>
      </mc:AlternateContent>
    </p:spTree>
    <p:extLst>
      <p:ext uri="{BB962C8B-B14F-4D97-AF65-F5344CB8AC3E}">
        <p14:creationId xmlns:p14="http://schemas.microsoft.com/office/powerpoint/2010/main" val="10776614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a:xfrm>
            <a:off x="377687" y="365125"/>
            <a:ext cx="11618843" cy="1325563"/>
          </a:xfrm>
        </p:spPr>
        <p:txBody>
          <a:bodyPr/>
          <a:lstStyle/>
          <a:p>
            <a:r>
              <a:rPr lang="sv-SE" dirty="0"/>
              <a:t>Active TCI State Switching: Known State Definition</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p:txBody>
          <a:bodyPr>
            <a:noAutofit/>
          </a:bodyPr>
          <a:lstStyle/>
          <a:p>
            <a:pPr lvl="0"/>
            <a:r>
              <a:rPr lang="en-US" sz="2000" dirty="0"/>
              <a:t>TCI state remains detectable during the TCI switching period meeting the SNR of the TCI state condition, which is ≥ -3dB, in the occasions where the SSB is available at the UE</a:t>
            </a:r>
            <a:endParaRPr lang="sv-SE" sz="2000" dirty="0"/>
          </a:p>
          <a:p>
            <a:pPr lvl="0"/>
            <a:r>
              <a:rPr lang="en-US" sz="2000" dirty="0"/>
              <a:t>The maximum time between receiving of the TCI state switching command and the last transmission of the RS resource for beam reporting or measurement for the target TCI state is extended, e.g., [1280]+ L*T</a:t>
            </a:r>
            <a:r>
              <a:rPr lang="en-US" sz="2000" baseline="-25000" dirty="0"/>
              <a:t>SSB</a:t>
            </a:r>
            <a:r>
              <a:rPr lang="en-US" sz="2000" dirty="0"/>
              <a:t> ms+</a:t>
            </a:r>
            <a:r>
              <a:rPr lang="en-US" sz="2000" dirty="0">
                <a:sym typeface="Symbol" panose="05050102010706020507" pitchFamily="18" charset="2"/>
              </a:rPr>
              <a:t></a:t>
            </a:r>
            <a:r>
              <a:rPr lang="en-US" sz="2000" dirty="0"/>
              <a:t>, where L is the number of measurement occasions with SSBs not available at the UE due to CCA, and </a:t>
            </a:r>
            <a:r>
              <a:rPr lang="en-US" sz="2000" dirty="0">
                <a:sym typeface="Symbol" panose="05050102010706020507" pitchFamily="18" charset="2"/>
              </a:rPr>
              <a:t></a:t>
            </a:r>
            <a:r>
              <a:rPr lang="en-US" sz="2000" dirty="0"/>
              <a:t> is the reporting delay due to UL LBT failure and UE reattempt to report at least 1 measurement for the target TCI state provided the UL resources are configured for the UE (</a:t>
            </a:r>
            <a:r>
              <a:rPr lang="en-US" sz="2000" dirty="0">
                <a:sym typeface="Symbol" panose="05050102010706020507" pitchFamily="18" charset="2"/>
              </a:rPr>
              <a:t></a:t>
            </a:r>
            <a:r>
              <a:rPr lang="en-US" sz="2000" dirty="0"/>
              <a:t>=0 for channel access cat1)</a:t>
            </a:r>
            <a:endParaRPr lang="sv-SE" sz="2000" dirty="0"/>
          </a:p>
          <a:p>
            <a:pPr lvl="0"/>
            <a:r>
              <a:rPr lang="en-US" sz="2000" dirty="0"/>
              <a:t>The maximum values of L and </a:t>
            </a:r>
            <a:r>
              <a:rPr lang="en-US" sz="2000" dirty="0">
                <a:sym typeface="Symbol" panose="05050102010706020507" pitchFamily="18" charset="2"/>
              </a:rPr>
              <a:t></a:t>
            </a:r>
            <a:r>
              <a:rPr lang="en-US" sz="2000" dirty="0"/>
              <a:t> are TBD, upon exceeding which the UE shall assume the TCI state is unknown</a:t>
            </a:r>
            <a:endParaRPr lang="sv-SE" sz="2000" dirty="0"/>
          </a:p>
        </p:txBody>
      </p:sp>
    </p:spTree>
    <p:extLst>
      <p:ext uri="{BB962C8B-B14F-4D97-AF65-F5344CB8AC3E}">
        <p14:creationId xmlns:p14="http://schemas.microsoft.com/office/powerpoint/2010/main" val="653331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a:xfrm>
            <a:off x="195469" y="365125"/>
            <a:ext cx="11592339" cy="1325563"/>
          </a:xfrm>
        </p:spPr>
        <p:txBody>
          <a:bodyPr>
            <a:normAutofit/>
          </a:bodyPr>
          <a:lstStyle/>
          <a:p>
            <a:r>
              <a:rPr lang="sv-SE" dirty="0"/>
              <a:t>Active TCI State Switching Delay, Known Cell</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838200" y="1401417"/>
            <a:ext cx="11158330" cy="4775546"/>
          </a:xfrm>
        </p:spPr>
        <p:txBody>
          <a:bodyPr>
            <a:noAutofit/>
          </a:bodyPr>
          <a:lstStyle/>
          <a:p>
            <a:pPr lvl="0"/>
            <a:r>
              <a:rPr lang="x-none" sz="1800" u="sng" dirty="0"/>
              <a:t>MAC-CE based TCI state switching</a:t>
            </a:r>
            <a:r>
              <a:rPr lang="en-US" sz="1800" u="sng" dirty="0"/>
              <a:t>:</a:t>
            </a:r>
            <a:endParaRPr lang="sv-SE" sz="1800" dirty="0"/>
          </a:p>
          <a:p>
            <a:pPr lvl="1"/>
            <a:r>
              <a:rPr lang="x-none" sz="1800" dirty="0"/>
              <a:t>UE is required to receiv</a:t>
            </a:r>
            <a:r>
              <a:rPr lang="en-US" sz="1800" dirty="0"/>
              <a:t>e</a:t>
            </a:r>
            <a:r>
              <a:rPr lang="x-none" sz="1800" dirty="0"/>
              <a:t> PDCCH using the new TCI state </a:t>
            </a:r>
            <a:r>
              <a:rPr lang="en-US" sz="1800" dirty="0"/>
              <a:t>(after switching or the active TCI state list update) </a:t>
            </a:r>
            <a:r>
              <a:rPr lang="x-none" sz="1800" dirty="0"/>
              <a:t>in </a:t>
            </a:r>
            <a:endParaRPr lang="sv-SE" sz="1800" dirty="0"/>
          </a:p>
          <a:p>
            <a:pPr marL="0" lvl="0" indent="0">
              <a:buNone/>
            </a:pPr>
            <a:r>
              <a:rPr lang="sv-SE" sz="1800" dirty="0"/>
              <a:t>			</a:t>
            </a:r>
            <a:r>
              <a:rPr lang="x-none" sz="1800" dirty="0"/>
              <a:t>slot n + </a:t>
            </a:r>
            <a:r>
              <a:rPr lang="en-US" sz="1800" dirty="0"/>
              <a:t>(</a:t>
            </a:r>
            <a:r>
              <a:rPr lang="x-none" sz="1800" dirty="0"/>
              <a:t>T</a:t>
            </a:r>
            <a:r>
              <a:rPr lang="x-none" sz="1800" baseline="-25000" dirty="0"/>
              <a:t>HARQ,ref</a:t>
            </a:r>
            <a:r>
              <a:rPr lang="x-none" sz="1800" dirty="0"/>
              <a:t>+</a:t>
            </a:r>
            <a:r>
              <a:rPr lang="x-none" sz="1800" dirty="0">
                <a:sym typeface="Symbol" panose="05050102010706020507" pitchFamily="18" charset="2"/>
              </a:rPr>
              <a:t></a:t>
            </a:r>
            <a:r>
              <a:rPr lang="x-none" sz="1800" baseline="-25000" dirty="0"/>
              <a:t>HARQ</a:t>
            </a:r>
            <a:r>
              <a:rPr lang="en-US" sz="1800" dirty="0"/>
              <a:t>)</a:t>
            </a:r>
            <a:r>
              <a:rPr lang="x-none" sz="1800" dirty="0"/>
              <a:t> + 3 ms + TO</a:t>
            </a:r>
            <a:r>
              <a:rPr lang="x-none" sz="1800" baseline="-25000" dirty="0"/>
              <a:t>k</a:t>
            </a:r>
            <a:r>
              <a:rPr lang="x-none" sz="1800" dirty="0"/>
              <a:t>*(T</a:t>
            </a:r>
            <a:r>
              <a:rPr lang="x-none" sz="1800" baseline="-25000" dirty="0"/>
              <a:t>first-SSB</a:t>
            </a:r>
            <a:r>
              <a:rPr lang="x-none" sz="1800" dirty="0"/>
              <a:t>+T</a:t>
            </a:r>
            <a:r>
              <a:rPr lang="x-none" sz="1800" baseline="-25000" dirty="0"/>
              <a:t>SSB-proc</a:t>
            </a:r>
            <a:r>
              <a:rPr lang="en-US" sz="1800" dirty="0"/>
              <a:t>+T</a:t>
            </a:r>
            <a:r>
              <a:rPr lang="en-US" sz="1800" baseline="-25000" dirty="0"/>
              <a:t>SSB</a:t>
            </a:r>
            <a:r>
              <a:rPr lang="en-US" sz="1800" dirty="0"/>
              <a:t>*</a:t>
            </a:r>
            <a:r>
              <a:rPr lang="x-none" sz="1800" dirty="0"/>
              <a:t>L</a:t>
            </a:r>
            <a:r>
              <a:rPr lang="sv-SE" sz="1800" baseline="-25000" dirty="0"/>
              <a:t>MAC,</a:t>
            </a:r>
            <a:r>
              <a:rPr lang="en-US" sz="1800" baseline="-25000" dirty="0"/>
              <a:t>known</a:t>
            </a:r>
            <a:r>
              <a:rPr lang="x-none" sz="1800" dirty="0"/>
              <a:t>),</a:t>
            </a:r>
            <a:endParaRPr lang="sv-SE" sz="1800" dirty="0"/>
          </a:p>
          <a:p>
            <a:pPr marL="0" indent="0">
              <a:buNone/>
            </a:pPr>
            <a:r>
              <a:rPr lang="sv-SE" sz="1800" dirty="0"/>
              <a:t>	</a:t>
            </a:r>
            <a:r>
              <a:rPr lang="x-none" sz="1800" dirty="0"/>
              <a:t>and receive PDCCH using the old TCI state until </a:t>
            </a:r>
            <a:endParaRPr lang="sv-SE" sz="1800" dirty="0"/>
          </a:p>
          <a:p>
            <a:pPr marL="0" indent="0">
              <a:buNone/>
            </a:pPr>
            <a:r>
              <a:rPr lang="sv-SE" sz="1800" dirty="0"/>
              <a:t>			</a:t>
            </a:r>
            <a:r>
              <a:rPr lang="x-none" sz="1800" dirty="0"/>
              <a:t>slot n + </a:t>
            </a:r>
            <a:r>
              <a:rPr lang="en-US" sz="1800" dirty="0"/>
              <a:t>(</a:t>
            </a:r>
            <a:r>
              <a:rPr lang="x-none" sz="1800" dirty="0"/>
              <a:t>T</a:t>
            </a:r>
            <a:r>
              <a:rPr lang="x-none" sz="1800" baseline="-25000" dirty="0"/>
              <a:t>HARQ,ref</a:t>
            </a:r>
            <a:r>
              <a:rPr lang="x-none" sz="1800" dirty="0"/>
              <a:t>+</a:t>
            </a:r>
            <a:r>
              <a:rPr lang="x-none" sz="1800" dirty="0">
                <a:sym typeface="Symbol" panose="05050102010706020507" pitchFamily="18" charset="2"/>
              </a:rPr>
              <a:t></a:t>
            </a:r>
            <a:r>
              <a:rPr lang="x-none" sz="1800" baseline="-25000" dirty="0"/>
              <a:t>HARQ</a:t>
            </a:r>
            <a:r>
              <a:rPr lang="en-US" sz="1800" dirty="0"/>
              <a:t>)</a:t>
            </a:r>
            <a:r>
              <a:rPr lang="x-none" sz="1800" dirty="0"/>
              <a:t> + 3 ms + TO</a:t>
            </a:r>
            <a:r>
              <a:rPr lang="x-none" sz="1800" baseline="-25000" dirty="0"/>
              <a:t>k</a:t>
            </a:r>
            <a:r>
              <a:rPr lang="x-none" sz="1800" dirty="0"/>
              <a:t>*(T</a:t>
            </a:r>
            <a:r>
              <a:rPr lang="x-none" sz="1800" baseline="-25000" dirty="0"/>
              <a:t>first-SSB</a:t>
            </a:r>
            <a:r>
              <a:rPr lang="en-US" sz="1800" dirty="0"/>
              <a:t>+T</a:t>
            </a:r>
            <a:r>
              <a:rPr lang="en-US" sz="1800" baseline="-25000" dirty="0"/>
              <a:t>SSB</a:t>
            </a:r>
            <a:r>
              <a:rPr lang="en-US" sz="1800" dirty="0"/>
              <a:t>*</a:t>
            </a:r>
            <a:r>
              <a:rPr lang="x-none" sz="1800" dirty="0"/>
              <a:t>L</a:t>
            </a:r>
            <a:r>
              <a:rPr lang="en-US" sz="1800" baseline="-25000" dirty="0" err="1"/>
              <a:t>MAC,known</a:t>
            </a:r>
            <a:r>
              <a:rPr lang="x-none" sz="1800" dirty="0"/>
              <a:t>)</a:t>
            </a:r>
            <a:r>
              <a:rPr lang="en-US" sz="1800" dirty="0"/>
              <a:t>,</a:t>
            </a:r>
            <a:endParaRPr lang="sv-SE" sz="1800" dirty="0"/>
          </a:p>
          <a:p>
            <a:pPr marL="0" indent="0">
              <a:buNone/>
            </a:pPr>
            <a:r>
              <a:rPr lang="en-US" sz="1800" dirty="0"/>
              <a:t>	where the parameters are as defined in R4-1912084</a:t>
            </a:r>
            <a:endParaRPr lang="sv-SE" sz="1800" dirty="0"/>
          </a:p>
          <a:p>
            <a:pPr lvl="1"/>
            <a:r>
              <a:rPr lang="en-US" sz="1800" dirty="0"/>
              <a:t>The maximum value of </a:t>
            </a:r>
            <a:r>
              <a:rPr lang="en-US" sz="1800" dirty="0">
                <a:sym typeface="Symbol" panose="05050102010706020507" pitchFamily="18" charset="2"/>
              </a:rPr>
              <a:t></a:t>
            </a:r>
            <a:r>
              <a:rPr lang="en-US" sz="1800" baseline="-25000" dirty="0"/>
              <a:t>HARQ</a:t>
            </a:r>
            <a:r>
              <a:rPr lang="en-US" sz="1800" dirty="0"/>
              <a:t> is TBD, upon exceeding which the UE may stop attempting to transmit HARQ feedback and may abandon the active TCI state switching procedure</a:t>
            </a:r>
            <a:endParaRPr lang="sv-SE" sz="1800" dirty="0"/>
          </a:p>
          <a:p>
            <a:pPr lvl="1"/>
            <a:r>
              <a:rPr lang="en-US" sz="1800" dirty="0"/>
              <a:t>The maximum value of </a:t>
            </a:r>
            <a:r>
              <a:rPr lang="en-US" sz="1800" dirty="0" err="1"/>
              <a:t>L</a:t>
            </a:r>
            <a:r>
              <a:rPr lang="en-US" sz="1800" baseline="-25000" dirty="0" err="1"/>
              <a:t>MAC,known</a:t>
            </a:r>
            <a:r>
              <a:rPr lang="en-US" sz="1800" dirty="0"/>
              <a:t> is TBD and may depend on T</a:t>
            </a:r>
            <a:r>
              <a:rPr lang="en-US" sz="1800" baseline="-25000" dirty="0"/>
              <a:t>SSB</a:t>
            </a:r>
            <a:r>
              <a:rPr lang="en-US" sz="1800" dirty="0"/>
              <a:t>, upon exceeding which the UE may stop the switching and abandon the active TCI state switching procedure</a:t>
            </a:r>
            <a:endParaRPr lang="sv-SE" sz="1800" dirty="0"/>
          </a:p>
          <a:p>
            <a:pPr lvl="0"/>
            <a:r>
              <a:rPr lang="x-none" sz="1800" u="sng" dirty="0"/>
              <a:t>RRC based TCI state switching</a:t>
            </a:r>
            <a:r>
              <a:rPr lang="sv-SE" sz="1800" u="sng" dirty="0"/>
              <a:t>:</a:t>
            </a:r>
            <a:r>
              <a:rPr lang="en-US" sz="1800" dirty="0"/>
              <a:t> </a:t>
            </a:r>
          </a:p>
          <a:p>
            <a:pPr lvl="1"/>
            <a:r>
              <a:rPr lang="x-none" sz="1800" dirty="0"/>
              <a:t>UE is required to receiv</a:t>
            </a:r>
            <a:r>
              <a:rPr lang="en-US" sz="1800" dirty="0"/>
              <a:t>e</a:t>
            </a:r>
            <a:r>
              <a:rPr lang="x-none" sz="1800" dirty="0"/>
              <a:t> PDCCH using the new TCI state in</a:t>
            </a:r>
            <a:endParaRPr lang="sv-SE" sz="1800" dirty="0"/>
          </a:p>
          <a:p>
            <a:pPr marL="0" indent="0">
              <a:buNone/>
            </a:pPr>
            <a:r>
              <a:rPr lang="sv-SE" sz="1800" dirty="0"/>
              <a:t>			</a:t>
            </a:r>
            <a:r>
              <a:rPr lang="x-none" sz="1800" dirty="0"/>
              <a:t>slot n + T</a:t>
            </a:r>
            <a:r>
              <a:rPr lang="x-none" sz="1800" baseline="-25000" dirty="0"/>
              <a:t>RRC_processing </a:t>
            </a:r>
            <a:r>
              <a:rPr lang="x-none" sz="1800" dirty="0"/>
              <a:t> + TO</a:t>
            </a:r>
            <a:r>
              <a:rPr lang="x-none" sz="1800" baseline="-25000" dirty="0"/>
              <a:t>k</a:t>
            </a:r>
            <a:r>
              <a:rPr lang="x-none" sz="1800" dirty="0"/>
              <a:t>*(T</a:t>
            </a:r>
            <a:r>
              <a:rPr lang="x-none" sz="1800" baseline="-25000" dirty="0"/>
              <a:t>first-SSB </a:t>
            </a:r>
            <a:r>
              <a:rPr lang="x-none" sz="1800" dirty="0"/>
              <a:t>+ T</a:t>
            </a:r>
            <a:r>
              <a:rPr lang="x-none" sz="1800" baseline="-25000" dirty="0"/>
              <a:t>SSB-proc</a:t>
            </a:r>
            <a:r>
              <a:rPr lang="en-US" sz="1800" dirty="0"/>
              <a:t>+T</a:t>
            </a:r>
            <a:r>
              <a:rPr lang="en-US" sz="1800" baseline="-25000" dirty="0"/>
              <a:t>SSB</a:t>
            </a:r>
            <a:r>
              <a:rPr lang="en-US" sz="1800" dirty="0"/>
              <a:t>* </a:t>
            </a:r>
            <a:r>
              <a:rPr lang="x-none" sz="1800" dirty="0"/>
              <a:t>L</a:t>
            </a:r>
            <a:r>
              <a:rPr lang="en-US" sz="1800" baseline="-25000" dirty="0" err="1"/>
              <a:t>RRC,known</a:t>
            </a:r>
            <a:r>
              <a:rPr lang="x-none" sz="1800" dirty="0"/>
              <a:t>),</a:t>
            </a:r>
            <a:endParaRPr lang="sv-SE" sz="1800" dirty="0"/>
          </a:p>
          <a:p>
            <a:pPr marL="0" indent="0">
              <a:buNone/>
            </a:pPr>
            <a:r>
              <a:rPr lang="en-US" sz="1800" dirty="0"/>
              <a:t>	where the parameters are as defined in R4-1912084</a:t>
            </a:r>
          </a:p>
          <a:p>
            <a:pPr lvl="1"/>
            <a:r>
              <a:rPr lang="en-US" sz="1800" dirty="0"/>
              <a:t>The maximum value of </a:t>
            </a:r>
            <a:r>
              <a:rPr lang="en-US" sz="1800" dirty="0" err="1"/>
              <a:t>L</a:t>
            </a:r>
            <a:r>
              <a:rPr lang="en-US" sz="1800" baseline="-25000" dirty="0" err="1"/>
              <a:t>RRC,known</a:t>
            </a:r>
            <a:r>
              <a:rPr lang="en-US" sz="1800" dirty="0"/>
              <a:t> is TBD and may depend on T</a:t>
            </a:r>
            <a:r>
              <a:rPr lang="en-US" sz="1800" baseline="-25000" dirty="0"/>
              <a:t>SSB</a:t>
            </a:r>
            <a:r>
              <a:rPr lang="en-US" sz="1800" dirty="0"/>
              <a:t>, upon exceeding which the UE may stop the switching and abandon the active TCI state switching procedure</a:t>
            </a:r>
            <a:endParaRPr lang="sv-SE" sz="1800" dirty="0"/>
          </a:p>
          <a:p>
            <a:pPr marL="0" indent="0">
              <a:buNone/>
            </a:pPr>
            <a:endParaRPr lang="sv-SE" sz="1600" dirty="0"/>
          </a:p>
        </p:txBody>
      </p:sp>
    </p:spTree>
    <p:extLst>
      <p:ext uri="{BB962C8B-B14F-4D97-AF65-F5344CB8AC3E}">
        <p14:creationId xmlns:p14="http://schemas.microsoft.com/office/powerpoint/2010/main" val="3131094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D2AE96-995E-4CBB-9D60-6D852E44A3C0}"/>
              </a:ext>
            </a:extLst>
          </p:cNvPr>
          <p:cNvSpPr>
            <a:spLocks noGrp="1"/>
          </p:cNvSpPr>
          <p:nvPr>
            <p:ph type="title"/>
          </p:nvPr>
        </p:nvSpPr>
        <p:spPr>
          <a:xfrm>
            <a:off x="387626" y="365125"/>
            <a:ext cx="10966174" cy="1325563"/>
          </a:xfrm>
        </p:spPr>
        <p:txBody>
          <a:bodyPr/>
          <a:lstStyle/>
          <a:p>
            <a:r>
              <a:rPr lang="sv-SE" dirty="0"/>
              <a:t>Active TCI State Switching Delay, Unknown Cell</a:t>
            </a:r>
          </a:p>
        </p:txBody>
      </p:sp>
      <p:sp>
        <p:nvSpPr>
          <p:cNvPr id="3" name="Content Placeholder 2">
            <a:extLst>
              <a:ext uri="{FF2B5EF4-FFF2-40B4-BE49-F238E27FC236}">
                <a16:creationId xmlns:a16="http://schemas.microsoft.com/office/drawing/2014/main" id="{C6C3E518-3F42-4E83-8899-00A82AC591C5}"/>
              </a:ext>
            </a:extLst>
          </p:cNvPr>
          <p:cNvSpPr>
            <a:spLocks noGrp="1"/>
          </p:cNvSpPr>
          <p:nvPr>
            <p:ph idx="1"/>
          </p:nvPr>
        </p:nvSpPr>
        <p:spPr>
          <a:xfrm>
            <a:off x="838199" y="1351722"/>
            <a:ext cx="11178209" cy="4825241"/>
          </a:xfrm>
        </p:spPr>
        <p:txBody>
          <a:bodyPr>
            <a:normAutofit fontScale="25000" lnSpcReduction="20000"/>
          </a:bodyPr>
          <a:lstStyle/>
          <a:p>
            <a:pPr lvl="0"/>
            <a:r>
              <a:rPr lang="en-US" sz="6200" b="1" u="sng" dirty="0"/>
              <a:t>For </a:t>
            </a:r>
            <a:r>
              <a:rPr lang="x-none" sz="6200" b="1" u="sng" dirty="0"/>
              <a:t>MAC-CE based switching</a:t>
            </a:r>
            <a:endParaRPr lang="en-US" sz="6200" b="1" u="sng" dirty="0"/>
          </a:p>
          <a:p>
            <a:pPr lvl="1"/>
            <a:r>
              <a:rPr lang="x-none" sz="6400" dirty="0"/>
              <a:t>UE is required to receiv</a:t>
            </a:r>
            <a:r>
              <a:rPr lang="en-US" sz="6400" dirty="0"/>
              <a:t>e</a:t>
            </a:r>
            <a:r>
              <a:rPr lang="x-none" sz="6400" dirty="0"/>
              <a:t> PDCCH using the new TCI state in</a:t>
            </a:r>
            <a:endParaRPr lang="sv-SE" sz="6400" dirty="0"/>
          </a:p>
          <a:p>
            <a:pPr marL="457200" lvl="1" indent="0">
              <a:buNone/>
            </a:pPr>
            <a:r>
              <a:rPr lang="sv-SE" sz="6400" dirty="0"/>
              <a:t>		</a:t>
            </a:r>
            <a:r>
              <a:rPr lang="x-none" sz="6400" dirty="0"/>
              <a:t>slot n+</a:t>
            </a:r>
            <a:r>
              <a:rPr lang="en-US" sz="6400" dirty="0"/>
              <a:t>(</a:t>
            </a:r>
            <a:r>
              <a:rPr lang="x-none" sz="6400" dirty="0"/>
              <a:t>T</a:t>
            </a:r>
            <a:r>
              <a:rPr lang="x-none" sz="6400" baseline="-25000" dirty="0"/>
              <a:t>HARQ,ref</a:t>
            </a:r>
            <a:r>
              <a:rPr lang="x-none" sz="6400" dirty="0"/>
              <a:t>+</a:t>
            </a:r>
            <a:r>
              <a:rPr lang="x-none" sz="6400" dirty="0">
                <a:sym typeface="Symbol" panose="05050102010706020507" pitchFamily="18" charset="2"/>
              </a:rPr>
              <a:t></a:t>
            </a:r>
            <a:r>
              <a:rPr lang="x-none" sz="6400" baseline="-25000" dirty="0"/>
              <a:t>HARQ</a:t>
            </a:r>
            <a:r>
              <a:rPr lang="en-US" sz="6400" dirty="0"/>
              <a:t>)</a:t>
            </a:r>
            <a:r>
              <a:rPr lang="x-none" sz="6400" dirty="0"/>
              <a:t>+3 ms+</a:t>
            </a:r>
            <a:r>
              <a:rPr lang="en-US" sz="6400" dirty="0"/>
              <a:t>(</a:t>
            </a:r>
            <a:r>
              <a:rPr lang="x-none" sz="6400" dirty="0"/>
              <a:t>T</a:t>
            </a:r>
            <a:r>
              <a:rPr lang="x-none" sz="6400" baseline="-25000" dirty="0"/>
              <a:t>L1-RSRP</a:t>
            </a:r>
            <a:r>
              <a:rPr lang="x-none" sz="6400" dirty="0"/>
              <a:t>+</a:t>
            </a:r>
            <a:r>
              <a:rPr lang="en-US" sz="6400" dirty="0"/>
              <a:t>T</a:t>
            </a:r>
            <a:r>
              <a:rPr lang="en-US" sz="6400" baseline="-25000" dirty="0"/>
              <a:t>CSI-RS/SSB</a:t>
            </a:r>
            <a:r>
              <a:rPr lang="sv-SE" sz="6400" dirty="0"/>
              <a:t>*</a:t>
            </a:r>
            <a:r>
              <a:rPr lang="x-none" sz="6400" dirty="0"/>
              <a:t>L</a:t>
            </a:r>
            <a:r>
              <a:rPr lang="en-US" sz="6400" dirty="0"/>
              <a:t>1</a:t>
            </a:r>
            <a:r>
              <a:rPr lang="en-US" sz="6400" baseline="-25000" dirty="0"/>
              <a:t>MAC,unknown</a:t>
            </a:r>
            <a:r>
              <a:rPr lang="en-US" sz="6400" dirty="0"/>
              <a:t>)+</a:t>
            </a:r>
            <a:r>
              <a:rPr lang="x-none" sz="6400" dirty="0"/>
              <a:t>TO</a:t>
            </a:r>
            <a:r>
              <a:rPr lang="x-none" sz="6400" baseline="-25000" dirty="0"/>
              <a:t>uk</a:t>
            </a:r>
            <a:r>
              <a:rPr lang="x-none" sz="6400" dirty="0"/>
              <a:t>*(T</a:t>
            </a:r>
            <a:r>
              <a:rPr lang="x-none" sz="6400" baseline="-25000" dirty="0"/>
              <a:t>first-SSB</a:t>
            </a:r>
            <a:r>
              <a:rPr lang="x-none" sz="6400" dirty="0"/>
              <a:t>+T</a:t>
            </a:r>
            <a:r>
              <a:rPr lang="x-none" sz="6400" baseline="-25000" dirty="0"/>
              <a:t>SSB-proc</a:t>
            </a:r>
            <a:r>
              <a:rPr lang="en-US" sz="6400" dirty="0"/>
              <a:t>+T</a:t>
            </a:r>
            <a:r>
              <a:rPr lang="en-US" sz="6400" baseline="-25000" dirty="0"/>
              <a:t>SSB</a:t>
            </a:r>
            <a:r>
              <a:rPr lang="en-US" sz="6400" dirty="0"/>
              <a:t>*</a:t>
            </a:r>
            <a:r>
              <a:rPr lang="x-none" sz="6400" dirty="0"/>
              <a:t>L</a:t>
            </a:r>
            <a:r>
              <a:rPr lang="en-US" sz="6400" dirty="0"/>
              <a:t>2</a:t>
            </a:r>
            <a:r>
              <a:rPr lang="en-US" sz="6400" baseline="-25000" dirty="0"/>
              <a:t>MAC,unknown</a:t>
            </a:r>
            <a:r>
              <a:rPr lang="x-none" sz="6400" dirty="0"/>
              <a:t>),</a:t>
            </a:r>
            <a:endParaRPr lang="sv-SE" sz="6400" dirty="0"/>
          </a:p>
          <a:p>
            <a:pPr marL="457200" lvl="1" indent="0">
              <a:buNone/>
            </a:pPr>
            <a:r>
              <a:rPr lang="sv-SE" sz="6400" dirty="0"/>
              <a:t>	</a:t>
            </a:r>
            <a:r>
              <a:rPr lang="x-none" sz="6400" dirty="0"/>
              <a:t>and receive PDCCH using the old TCI state until </a:t>
            </a:r>
            <a:endParaRPr lang="sv-SE" sz="6400" dirty="0"/>
          </a:p>
          <a:p>
            <a:pPr marL="0" indent="0">
              <a:buNone/>
            </a:pPr>
            <a:r>
              <a:rPr lang="sv-SE" sz="6400" dirty="0"/>
              <a:t>		</a:t>
            </a:r>
            <a:r>
              <a:rPr lang="x-none" sz="6400" dirty="0"/>
              <a:t>slot n+</a:t>
            </a:r>
            <a:r>
              <a:rPr lang="en-US" sz="6400" dirty="0"/>
              <a:t>(</a:t>
            </a:r>
            <a:r>
              <a:rPr lang="x-none" sz="6400" dirty="0"/>
              <a:t>T</a:t>
            </a:r>
            <a:r>
              <a:rPr lang="x-none" sz="6400" baseline="-25000" dirty="0"/>
              <a:t>HARQ,ref</a:t>
            </a:r>
            <a:r>
              <a:rPr lang="x-none" sz="6400" dirty="0"/>
              <a:t>+</a:t>
            </a:r>
            <a:r>
              <a:rPr lang="x-none" sz="6400" dirty="0">
                <a:sym typeface="Symbol" panose="05050102010706020507" pitchFamily="18" charset="2"/>
              </a:rPr>
              <a:t></a:t>
            </a:r>
            <a:r>
              <a:rPr lang="x-none" sz="6400" baseline="-25000" dirty="0"/>
              <a:t>HARQ</a:t>
            </a:r>
            <a:r>
              <a:rPr lang="en-US" sz="6400" dirty="0"/>
              <a:t>)</a:t>
            </a:r>
            <a:r>
              <a:rPr lang="x-none" sz="6400" dirty="0"/>
              <a:t>+3 ms+</a:t>
            </a:r>
            <a:r>
              <a:rPr lang="en-US" sz="6400" dirty="0"/>
              <a:t>(</a:t>
            </a:r>
            <a:r>
              <a:rPr lang="x-none" sz="6400" dirty="0"/>
              <a:t>T</a:t>
            </a:r>
            <a:r>
              <a:rPr lang="x-none" sz="6400" baseline="-25000" dirty="0"/>
              <a:t>L1-RSRP</a:t>
            </a:r>
            <a:r>
              <a:rPr lang="x-none" sz="6400" dirty="0"/>
              <a:t>+</a:t>
            </a:r>
            <a:r>
              <a:rPr lang="en-US" sz="6400" dirty="0"/>
              <a:t>T</a:t>
            </a:r>
            <a:r>
              <a:rPr lang="en-US" sz="6400" baseline="-25000" dirty="0"/>
              <a:t>CSI-RS/SSB</a:t>
            </a:r>
            <a:r>
              <a:rPr lang="sv-SE" sz="6400" dirty="0"/>
              <a:t>*</a:t>
            </a:r>
            <a:r>
              <a:rPr lang="x-none" sz="6400" dirty="0"/>
              <a:t>L</a:t>
            </a:r>
            <a:r>
              <a:rPr lang="en-US" sz="6400" dirty="0"/>
              <a:t>1</a:t>
            </a:r>
            <a:r>
              <a:rPr lang="en-US" sz="6400" baseline="-25000" dirty="0"/>
              <a:t>MAC,unknown</a:t>
            </a:r>
            <a:r>
              <a:rPr lang="en-US" sz="6400" dirty="0"/>
              <a:t>)</a:t>
            </a:r>
            <a:r>
              <a:rPr lang="x-none" sz="6400" dirty="0"/>
              <a:t>+TO</a:t>
            </a:r>
            <a:r>
              <a:rPr lang="x-none" sz="6400" baseline="-25000" dirty="0"/>
              <a:t>uk</a:t>
            </a:r>
            <a:r>
              <a:rPr lang="x-none" sz="6400" dirty="0"/>
              <a:t>*(T</a:t>
            </a:r>
            <a:r>
              <a:rPr lang="x-none" sz="6400" baseline="-25000" dirty="0"/>
              <a:t>first-SSB</a:t>
            </a:r>
            <a:r>
              <a:rPr lang="en-US" sz="6400" dirty="0"/>
              <a:t>+T</a:t>
            </a:r>
            <a:r>
              <a:rPr lang="en-US" sz="6400" baseline="-25000" dirty="0"/>
              <a:t>SSB</a:t>
            </a:r>
            <a:r>
              <a:rPr lang="en-US" sz="6400" dirty="0"/>
              <a:t>*</a:t>
            </a:r>
            <a:r>
              <a:rPr lang="x-none" sz="6400" dirty="0"/>
              <a:t>L</a:t>
            </a:r>
            <a:r>
              <a:rPr lang="en-US" sz="6400" dirty="0"/>
              <a:t>2</a:t>
            </a:r>
            <a:r>
              <a:rPr lang="en-US" sz="6400" baseline="-25000" dirty="0"/>
              <a:t>MAC,unknown</a:t>
            </a:r>
            <a:r>
              <a:rPr lang="x-none" sz="6400" dirty="0"/>
              <a:t>),</a:t>
            </a:r>
            <a:endParaRPr lang="sv-SE" sz="6400" dirty="0"/>
          </a:p>
          <a:p>
            <a:pPr marL="0" indent="0">
              <a:buNone/>
            </a:pPr>
            <a:r>
              <a:rPr lang="en-US" sz="6400" dirty="0"/>
              <a:t>	where the parameters are as defined above</a:t>
            </a:r>
            <a:endParaRPr lang="sv-SE" sz="6400" dirty="0"/>
          </a:p>
          <a:p>
            <a:pPr lvl="1"/>
            <a:r>
              <a:rPr lang="en-US" sz="6400" dirty="0"/>
              <a:t>The maximum value of </a:t>
            </a:r>
            <a:r>
              <a:rPr lang="en-US" sz="6400" dirty="0">
                <a:sym typeface="Symbol" panose="05050102010706020507" pitchFamily="18" charset="2"/>
              </a:rPr>
              <a:t></a:t>
            </a:r>
            <a:r>
              <a:rPr lang="en-US" sz="6400" baseline="-25000" dirty="0"/>
              <a:t>HARQ</a:t>
            </a:r>
            <a:r>
              <a:rPr lang="en-US" sz="6400" dirty="0"/>
              <a:t> is TBD, upon exceeding which the UE may stop attempting to transmit HARQ feedback and may abandon the active TCI state switching procedure</a:t>
            </a:r>
            <a:endParaRPr lang="sv-SE" sz="6400" dirty="0"/>
          </a:p>
          <a:p>
            <a:pPr lvl="1"/>
            <a:r>
              <a:rPr lang="x-none" sz="6400" dirty="0"/>
              <a:t>The maximum value of L</a:t>
            </a:r>
            <a:r>
              <a:rPr lang="en-US" sz="6400" dirty="0"/>
              <a:t>1</a:t>
            </a:r>
            <a:r>
              <a:rPr lang="en-US" sz="6400" baseline="-25000" dirty="0"/>
              <a:t>MAC,unknown</a:t>
            </a:r>
            <a:r>
              <a:rPr lang="en-US" sz="6400" dirty="0"/>
              <a:t> </a:t>
            </a:r>
            <a:r>
              <a:rPr lang="x-none" sz="6400" dirty="0"/>
              <a:t>is TBD and may depend on </a:t>
            </a:r>
            <a:r>
              <a:rPr lang="en-US" sz="6400" dirty="0"/>
              <a:t>T</a:t>
            </a:r>
            <a:r>
              <a:rPr lang="en-US" sz="6400" baseline="-25000" dirty="0"/>
              <a:t>CSI-RS,SSB</a:t>
            </a:r>
            <a:r>
              <a:rPr lang="x-none" sz="6400" dirty="0"/>
              <a:t>, upon exceeding which the UE may </a:t>
            </a:r>
            <a:r>
              <a:rPr lang="en-US" sz="6400" dirty="0"/>
              <a:t>restart the L1-RSRP measurement, but the UE </a:t>
            </a:r>
            <a:r>
              <a:rPr lang="x-none" sz="6400" dirty="0"/>
              <a:t>may abandon the active TCI state switching procedure </a:t>
            </a:r>
            <a:r>
              <a:rPr lang="en-US" sz="6400" dirty="0"/>
              <a:t>after N unsuccessful attempts to complete the L1-RSRP measurement</a:t>
            </a:r>
            <a:endParaRPr lang="sv-SE" sz="6400" dirty="0"/>
          </a:p>
          <a:p>
            <a:pPr lvl="1"/>
            <a:r>
              <a:rPr lang="en-US" sz="6400" dirty="0"/>
              <a:t>The maximum value of L2</a:t>
            </a:r>
            <a:r>
              <a:rPr lang="en-US" sz="6400" baseline="-25000" dirty="0"/>
              <a:t>MAC,unknown</a:t>
            </a:r>
            <a:r>
              <a:rPr lang="en-US" sz="6400" dirty="0"/>
              <a:t> is TBD and may depend on T</a:t>
            </a:r>
            <a:r>
              <a:rPr lang="en-US" sz="6400" baseline="-25000" dirty="0"/>
              <a:t>SSB</a:t>
            </a:r>
            <a:r>
              <a:rPr lang="en-US" sz="6400" dirty="0"/>
              <a:t>, upon exceeding which the UE may stop the switching and abandon the active TCI state switching procedure</a:t>
            </a:r>
            <a:endParaRPr lang="sv-SE" sz="6400" dirty="0"/>
          </a:p>
          <a:p>
            <a:pPr lvl="0"/>
            <a:r>
              <a:rPr lang="en-US" sz="6200" b="1" u="sng" dirty="0"/>
              <a:t>RRC-based switching</a:t>
            </a:r>
          </a:p>
          <a:p>
            <a:pPr lvl="1"/>
            <a:r>
              <a:rPr lang="x-none" sz="6200" dirty="0"/>
              <a:t>UE is required to receiv</a:t>
            </a:r>
            <a:r>
              <a:rPr lang="en-US" sz="6200" dirty="0"/>
              <a:t>e</a:t>
            </a:r>
            <a:r>
              <a:rPr lang="x-none" sz="6200" dirty="0"/>
              <a:t> PDCCH using the new TCI state in </a:t>
            </a:r>
            <a:endParaRPr lang="sv-SE" sz="6200" dirty="0"/>
          </a:p>
          <a:p>
            <a:pPr marL="0" indent="0">
              <a:buNone/>
            </a:pPr>
            <a:r>
              <a:rPr lang="sv-SE" sz="6200" dirty="0"/>
              <a:t>			</a:t>
            </a:r>
            <a:r>
              <a:rPr lang="x-none" sz="6200" dirty="0"/>
              <a:t>slot n + T</a:t>
            </a:r>
            <a:r>
              <a:rPr lang="x-none" sz="6200" baseline="-25000" dirty="0"/>
              <a:t>RRC_processing </a:t>
            </a:r>
            <a:r>
              <a:rPr lang="x-none" sz="6200" dirty="0"/>
              <a:t> + </a:t>
            </a:r>
            <a:r>
              <a:rPr lang="en-US" sz="6200" dirty="0"/>
              <a:t>(</a:t>
            </a:r>
            <a:r>
              <a:rPr lang="x-none" sz="6200" dirty="0"/>
              <a:t>T</a:t>
            </a:r>
            <a:r>
              <a:rPr lang="x-none" sz="6200" baseline="-25000" dirty="0"/>
              <a:t>L1-RSRP </a:t>
            </a:r>
            <a:r>
              <a:rPr lang="x-none" sz="6200" dirty="0"/>
              <a:t>+ </a:t>
            </a:r>
            <a:r>
              <a:rPr lang="en-US" sz="6200" dirty="0"/>
              <a:t>T</a:t>
            </a:r>
            <a:r>
              <a:rPr lang="en-US" sz="6200" baseline="-25000" dirty="0"/>
              <a:t>CSI-RS/SSB</a:t>
            </a:r>
            <a:r>
              <a:rPr lang="sv-SE" sz="6200" dirty="0"/>
              <a:t>*</a:t>
            </a:r>
            <a:r>
              <a:rPr lang="x-none" sz="6200" dirty="0"/>
              <a:t>L</a:t>
            </a:r>
            <a:r>
              <a:rPr lang="en-US" sz="6200" dirty="0"/>
              <a:t>1</a:t>
            </a:r>
            <a:r>
              <a:rPr lang="en-US" sz="6200" baseline="-25000" dirty="0"/>
              <a:t>RRC,unknown</a:t>
            </a:r>
            <a:r>
              <a:rPr lang="en-US" sz="6200" dirty="0"/>
              <a:t>)</a:t>
            </a:r>
            <a:r>
              <a:rPr lang="x-none" sz="6200" dirty="0"/>
              <a:t> + TO</a:t>
            </a:r>
            <a:r>
              <a:rPr lang="x-none" sz="6200" baseline="-25000" dirty="0"/>
              <a:t>uk</a:t>
            </a:r>
            <a:r>
              <a:rPr lang="x-none" sz="6200" dirty="0"/>
              <a:t>*(T</a:t>
            </a:r>
            <a:r>
              <a:rPr lang="x-none" sz="6200" baseline="-25000" dirty="0"/>
              <a:t>first-SSB </a:t>
            </a:r>
            <a:r>
              <a:rPr lang="x-none" sz="6200" dirty="0"/>
              <a:t>+ T</a:t>
            </a:r>
            <a:r>
              <a:rPr lang="x-none" sz="6200" baseline="-25000" dirty="0"/>
              <a:t>SSB-proc</a:t>
            </a:r>
            <a:r>
              <a:rPr lang="en-US" sz="6200" dirty="0"/>
              <a:t>+T</a:t>
            </a:r>
            <a:r>
              <a:rPr lang="en-US" sz="6200" baseline="-25000" dirty="0"/>
              <a:t>SSB</a:t>
            </a:r>
            <a:r>
              <a:rPr lang="en-US" sz="6200" dirty="0"/>
              <a:t>* </a:t>
            </a:r>
            <a:r>
              <a:rPr lang="x-none" sz="6200" dirty="0"/>
              <a:t>L</a:t>
            </a:r>
            <a:r>
              <a:rPr lang="en-US" sz="6200" dirty="0"/>
              <a:t>2</a:t>
            </a:r>
            <a:r>
              <a:rPr lang="en-US" sz="6200" baseline="-25000" dirty="0"/>
              <a:t>RRC,unknown</a:t>
            </a:r>
            <a:r>
              <a:rPr lang="x-none" sz="6200" dirty="0"/>
              <a:t>)</a:t>
            </a:r>
            <a:r>
              <a:rPr lang="sv-SE" sz="6200" dirty="0"/>
              <a:t>,</a:t>
            </a:r>
          </a:p>
          <a:p>
            <a:pPr marL="0" indent="0">
              <a:buNone/>
            </a:pPr>
            <a:r>
              <a:rPr lang="en-US" sz="6200" dirty="0"/>
              <a:t>	where the parameters are as defined above</a:t>
            </a:r>
            <a:endParaRPr lang="sv-SE" sz="6200" dirty="0"/>
          </a:p>
          <a:p>
            <a:pPr lvl="1"/>
            <a:r>
              <a:rPr lang="x-none" sz="6200" dirty="0"/>
              <a:t>The maximum value of L</a:t>
            </a:r>
            <a:r>
              <a:rPr lang="en-US" sz="6200" dirty="0"/>
              <a:t>1</a:t>
            </a:r>
            <a:r>
              <a:rPr lang="en-US" sz="6200" baseline="-25000" dirty="0"/>
              <a:t>RRC,unknown</a:t>
            </a:r>
            <a:r>
              <a:rPr lang="en-US" sz="6200" dirty="0"/>
              <a:t> </a:t>
            </a:r>
            <a:r>
              <a:rPr lang="x-none" sz="6200" dirty="0"/>
              <a:t>is TBD and may depend on </a:t>
            </a:r>
            <a:r>
              <a:rPr lang="en-US" sz="6200" dirty="0"/>
              <a:t>T</a:t>
            </a:r>
            <a:r>
              <a:rPr lang="en-US" sz="6200" baseline="-25000" dirty="0"/>
              <a:t>CSI-RS,SSB</a:t>
            </a:r>
            <a:r>
              <a:rPr lang="x-none" sz="6200" dirty="0"/>
              <a:t>, upon exceeding which the UE may </a:t>
            </a:r>
            <a:r>
              <a:rPr lang="en-US" sz="6200" dirty="0"/>
              <a:t>restart the L1-RSRP measurement, but the UE </a:t>
            </a:r>
            <a:r>
              <a:rPr lang="x-none" sz="6200" dirty="0"/>
              <a:t>may abandon the active TCI state switching procedure </a:t>
            </a:r>
            <a:r>
              <a:rPr lang="en-US" sz="6200" dirty="0"/>
              <a:t>after N unsuccessful attempts to complete the L1-RSRP measurement</a:t>
            </a:r>
            <a:endParaRPr lang="sv-SE" sz="6200" dirty="0"/>
          </a:p>
          <a:p>
            <a:pPr lvl="1"/>
            <a:r>
              <a:rPr lang="en-US" sz="6200" dirty="0"/>
              <a:t>The maximum value of L2</a:t>
            </a:r>
            <a:r>
              <a:rPr lang="en-US" sz="6200" baseline="-25000" dirty="0"/>
              <a:t>RRC,unknown</a:t>
            </a:r>
            <a:r>
              <a:rPr lang="en-US" sz="6200" dirty="0"/>
              <a:t> is TBD and may depend on T</a:t>
            </a:r>
            <a:r>
              <a:rPr lang="en-US" sz="6200" baseline="-25000" dirty="0"/>
              <a:t>SSB</a:t>
            </a:r>
            <a:r>
              <a:rPr lang="en-US" sz="6200" dirty="0"/>
              <a:t>, upon exceeding which the UE may stop the switching and abandon the active TCI state switching procedure</a:t>
            </a:r>
            <a:endParaRPr lang="sv-SE" sz="6200" dirty="0"/>
          </a:p>
          <a:p>
            <a:endParaRPr lang="sv-SE" dirty="0"/>
          </a:p>
        </p:txBody>
      </p:sp>
    </p:spTree>
    <p:extLst>
      <p:ext uri="{BB962C8B-B14F-4D97-AF65-F5344CB8AC3E}">
        <p14:creationId xmlns:p14="http://schemas.microsoft.com/office/powerpoint/2010/main" val="20235229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SI Reading</a:t>
            </a:r>
            <a:endParaRPr lang="en-GB" strike="sngStrike" dirty="0"/>
          </a:p>
        </p:txBody>
      </p:sp>
      <p:sp>
        <p:nvSpPr>
          <p:cNvPr id="3" name="Content Placeholder 2"/>
          <p:cNvSpPr>
            <a:spLocks noGrp="1"/>
          </p:cNvSpPr>
          <p:nvPr>
            <p:ph idx="1"/>
          </p:nvPr>
        </p:nvSpPr>
        <p:spPr>
          <a:xfrm>
            <a:off x="118280" y="1553686"/>
            <a:ext cx="11955439" cy="5224187"/>
          </a:xfrm>
        </p:spPr>
        <p:txBody>
          <a:bodyPr>
            <a:normAutofit fontScale="70000" lnSpcReduction="20000"/>
          </a:bodyPr>
          <a:lstStyle/>
          <a:p>
            <a:r>
              <a:rPr lang="en-GB" dirty="0"/>
              <a:t>Observation 1: </a:t>
            </a:r>
          </a:p>
          <a:p>
            <a:pPr lvl="1"/>
            <a:r>
              <a:rPr lang="en-GB" dirty="0"/>
              <a:t>SI acquisition time for RRC Release with Redirection and RRC Re-establishment procedures, T</a:t>
            </a:r>
            <a:r>
              <a:rPr lang="en-GB" baseline="-25000" dirty="0"/>
              <a:t>SI-NR</a:t>
            </a:r>
            <a:r>
              <a:rPr lang="en-GB" dirty="0"/>
              <a:t>, are given by T</a:t>
            </a:r>
            <a:r>
              <a:rPr lang="en-GB" baseline="-25000" dirty="0"/>
              <a:t>SI-NR</a:t>
            </a:r>
            <a:r>
              <a:rPr lang="en-GB" dirty="0"/>
              <a:t> = T</a:t>
            </a:r>
            <a:r>
              <a:rPr lang="en-GB" baseline="-25000" dirty="0"/>
              <a:t>MIB</a:t>
            </a:r>
            <a:r>
              <a:rPr lang="en-GB" dirty="0"/>
              <a:t> + T</a:t>
            </a:r>
            <a:r>
              <a:rPr lang="en-GB" baseline="-25000" dirty="0"/>
              <a:t>SIB1</a:t>
            </a:r>
            <a:endParaRPr lang="sv-SE" dirty="0"/>
          </a:p>
          <a:p>
            <a:r>
              <a:rPr lang="sv-SE" dirty="0"/>
              <a:t>Define SI acquisition time for NR-U as </a:t>
            </a:r>
            <a:r>
              <a:rPr lang="en-GB" dirty="0"/>
              <a:t>T</a:t>
            </a:r>
            <a:r>
              <a:rPr lang="en-GB" baseline="-25000" dirty="0"/>
              <a:t>SI-NR-U</a:t>
            </a:r>
            <a:r>
              <a:rPr lang="en-GB" dirty="0"/>
              <a:t> = T</a:t>
            </a:r>
            <a:r>
              <a:rPr lang="en-GB" baseline="-25000" dirty="0"/>
              <a:t>MIB-NR-U</a:t>
            </a:r>
            <a:r>
              <a:rPr lang="en-GB" dirty="0"/>
              <a:t> + T</a:t>
            </a:r>
            <a:r>
              <a:rPr lang="en-GB" baseline="-25000" dirty="0"/>
              <a:t>SIB1-NR-U</a:t>
            </a:r>
            <a:r>
              <a:rPr lang="en-GB" dirty="0"/>
              <a:t>, where T</a:t>
            </a:r>
            <a:r>
              <a:rPr lang="en-GB" baseline="-25000" dirty="0"/>
              <a:t>MIB-NR-U</a:t>
            </a:r>
            <a:r>
              <a:rPr lang="en-GB" dirty="0"/>
              <a:t> is the MIB acquisition time for NR-U and T</a:t>
            </a:r>
            <a:r>
              <a:rPr lang="en-GB" baseline="-25000" dirty="0"/>
              <a:t>SIB1-NR-U</a:t>
            </a:r>
            <a:r>
              <a:rPr lang="en-GB" dirty="0"/>
              <a:t> is the SIB1 acquisition time for NR-U</a:t>
            </a:r>
            <a:endParaRPr lang="sv-SE" dirty="0"/>
          </a:p>
          <a:p>
            <a:r>
              <a:rPr lang="en-GB" dirty="0"/>
              <a:t>T</a:t>
            </a:r>
            <a:r>
              <a:rPr lang="en-GB" baseline="-25000" dirty="0"/>
              <a:t>MIB-NR-U</a:t>
            </a:r>
            <a:r>
              <a:rPr lang="en-GB" dirty="0"/>
              <a:t> = T</a:t>
            </a:r>
            <a:r>
              <a:rPr lang="en-GB" baseline="-25000" dirty="0"/>
              <a:t>SMTC</a:t>
            </a:r>
            <a:r>
              <a:rPr lang="en-GB" dirty="0"/>
              <a:t> * G</a:t>
            </a:r>
            <a:r>
              <a:rPr lang="en-GB" baseline="-25000" dirty="0"/>
              <a:t>MIB</a:t>
            </a:r>
            <a:r>
              <a:rPr lang="en-GB" dirty="0"/>
              <a:t>, where T</a:t>
            </a:r>
            <a:r>
              <a:rPr lang="en-GB" baseline="-25000" dirty="0"/>
              <a:t>SMTC</a:t>
            </a:r>
            <a:r>
              <a:rPr lang="en-GB" dirty="0"/>
              <a:t> is the configured SMTC period and G</a:t>
            </a:r>
            <a:r>
              <a:rPr lang="en-GB" baseline="-25000" dirty="0"/>
              <a:t>MIB </a:t>
            </a:r>
            <a:r>
              <a:rPr lang="en-GB" dirty="0"/>
              <a:t>= N</a:t>
            </a:r>
            <a:r>
              <a:rPr lang="en-GB" baseline="-25000" dirty="0"/>
              <a:t>MIB </a:t>
            </a:r>
            <a:r>
              <a:rPr lang="en-GB" dirty="0"/>
              <a:t>+ N</a:t>
            </a:r>
            <a:r>
              <a:rPr lang="en-GB" baseline="-25000" dirty="0"/>
              <a:t>LBT-failure</a:t>
            </a:r>
            <a:r>
              <a:rPr lang="en-GB" dirty="0"/>
              <a:t>, where N</a:t>
            </a:r>
            <a:r>
              <a:rPr lang="en-GB" baseline="-25000" dirty="0"/>
              <a:t>LBT-failure</a:t>
            </a:r>
            <a:r>
              <a:rPr lang="en-GB" dirty="0"/>
              <a:t> is the number of LBT failures by the time BS transmits N</a:t>
            </a:r>
            <a:r>
              <a:rPr lang="en-GB" baseline="-25000" dirty="0"/>
              <a:t>MIB</a:t>
            </a:r>
            <a:r>
              <a:rPr lang="en-GB" dirty="0"/>
              <a:t> PBCH. </a:t>
            </a:r>
            <a:endParaRPr lang="sv-SE" dirty="0"/>
          </a:p>
          <a:p>
            <a:r>
              <a:rPr lang="sv-SE" dirty="0"/>
              <a:t>N</a:t>
            </a:r>
            <a:r>
              <a:rPr lang="sv-SE" baseline="-25000" dirty="0"/>
              <a:t>MIB</a:t>
            </a:r>
            <a:r>
              <a:rPr lang="sv-SE" dirty="0"/>
              <a:t> = 3</a:t>
            </a:r>
          </a:p>
          <a:p>
            <a:r>
              <a:rPr lang="sv-SE" dirty="0"/>
              <a:t>Observation 2: </a:t>
            </a:r>
          </a:p>
          <a:p>
            <a:pPr lvl="1"/>
            <a:r>
              <a:rPr lang="sv-SE" dirty="0"/>
              <a:t>Soft-combining may need to be assumed for SIB1 acquisition depending on the side condition and SIB1 transmission assumption</a:t>
            </a:r>
          </a:p>
          <a:p>
            <a:r>
              <a:rPr lang="sv-SE" dirty="0"/>
              <a:t>To decide N</a:t>
            </a:r>
            <a:r>
              <a:rPr lang="sv-SE" baseline="-25000" dirty="0"/>
              <a:t>SIB1</a:t>
            </a:r>
            <a:r>
              <a:rPr lang="sv-SE" dirty="0"/>
              <a:t>, RAN4 first needs to discuss the PDSCH transmission parameters for SIB1 acquisition such as: </a:t>
            </a:r>
          </a:p>
          <a:p>
            <a:pPr lvl="1"/>
            <a:r>
              <a:rPr lang="sv-SE" dirty="0"/>
              <a:t>PDSCH transmission parameters, e.g., PRB size, TBS, modulation, etc. </a:t>
            </a:r>
          </a:p>
          <a:p>
            <a:pPr lvl="1"/>
            <a:r>
              <a:rPr lang="sv-SE" dirty="0"/>
              <a:t>Whether or not it is assumed soft-combining of PDSCH within SIB1 TTI. If yes, how many? </a:t>
            </a:r>
          </a:p>
          <a:p>
            <a:pPr lvl="1"/>
            <a:r>
              <a:rPr lang="sv-SE" dirty="0"/>
              <a:t>Metric to decide the number of PDSCH transmissions, e.g., PDSCH decoding success rate of 90%</a:t>
            </a:r>
          </a:p>
          <a:p>
            <a:pPr lvl="1"/>
            <a:r>
              <a:rPr lang="sv-SE" dirty="0"/>
              <a:t>Side condition, e.g., SNR=-6dB</a:t>
            </a:r>
          </a:p>
          <a:p>
            <a:r>
              <a:rPr lang="sv-SE" dirty="0"/>
              <a:t>Based on the assumption interested companies will provide the simulation results and decide N</a:t>
            </a:r>
            <a:r>
              <a:rPr lang="sv-SE" baseline="-25000" dirty="0"/>
              <a:t>SIB1</a:t>
            </a:r>
            <a:r>
              <a:rPr lang="sv-SE" dirty="0"/>
              <a:t> according to the results</a:t>
            </a:r>
          </a:p>
          <a:p>
            <a:endParaRPr lang="sv-SE" dirty="0"/>
          </a:p>
        </p:txBody>
      </p:sp>
    </p:spTree>
    <p:extLst>
      <p:ext uri="{BB962C8B-B14F-4D97-AF65-F5344CB8AC3E}">
        <p14:creationId xmlns:p14="http://schemas.microsoft.com/office/powerpoint/2010/main" val="16132544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2955" y="365125"/>
            <a:ext cx="11573302" cy="1325563"/>
          </a:xfrm>
        </p:spPr>
        <p:txBody>
          <a:bodyPr/>
          <a:lstStyle/>
          <a:p>
            <a:r>
              <a:rPr lang="en-GB" dirty="0"/>
              <a:t>Measurement Reporting Delay</a:t>
            </a:r>
            <a:endParaRPr lang="en-GB" strike="sngStrike" dirty="0"/>
          </a:p>
        </p:txBody>
      </p:sp>
      <p:sp>
        <p:nvSpPr>
          <p:cNvPr id="3" name="Content Placeholder 2"/>
          <p:cNvSpPr>
            <a:spLocks noGrp="1"/>
          </p:cNvSpPr>
          <p:nvPr>
            <p:ph idx="1"/>
          </p:nvPr>
        </p:nvSpPr>
        <p:spPr>
          <a:xfrm>
            <a:off x="118280" y="1553686"/>
            <a:ext cx="11955439" cy="5224187"/>
          </a:xfrm>
        </p:spPr>
        <p:txBody>
          <a:bodyPr>
            <a:normAutofit fontScale="85000" lnSpcReduction="20000"/>
          </a:bodyPr>
          <a:lstStyle/>
          <a:p>
            <a:pPr lvl="0"/>
            <a:r>
              <a:rPr lang="en-US" dirty="0"/>
              <a:t>The UL LBT failure impact on UE measurement reporting is specified in TS 38.133 for UL channel access categories other than the channel access category 1</a:t>
            </a:r>
            <a:endParaRPr lang="sv-SE" sz="2000" dirty="0"/>
          </a:p>
          <a:p>
            <a:pPr lvl="0"/>
            <a:r>
              <a:rPr lang="en-US" dirty="0"/>
              <a:t>Existing reporting requirements apply for the reporting based on the UL channel access category 1</a:t>
            </a:r>
            <a:endParaRPr lang="sv-SE" sz="2000" dirty="0"/>
          </a:p>
          <a:p>
            <a:pPr lvl="0"/>
            <a:r>
              <a:rPr lang="en-US" dirty="0"/>
              <a:t>For periodic reporting, no need to resend the old measurement report which was not sent due to UL LBT failure</a:t>
            </a:r>
            <a:endParaRPr lang="sv-SE" sz="2000" dirty="0"/>
          </a:p>
          <a:p>
            <a:pPr lvl="0"/>
            <a:r>
              <a:rPr lang="en-US" dirty="0"/>
              <a:t>For aperiodic reporting, upon an UL LBT failure, the UE may reattempt one or more times to access the channel and send the report, provided the UE is configured with the necessary UL resources. When the reporting delay exceeds a limit or the number of acceptable unsuccessful reporting attempts due to UL LBT failures is above a limit, the UE shall abandon the reporting procedure</a:t>
            </a:r>
            <a:endParaRPr lang="sv-SE" sz="2000" dirty="0"/>
          </a:p>
          <a:p>
            <a:pPr lvl="0"/>
            <a:r>
              <a:rPr lang="en-US" dirty="0"/>
              <a:t>For aperiodic reporting, the measurement reporting delay on a carrier frequency with CCA shall not exceed the intra-frequency cell identification time period (</a:t>
            </a:r>
            <a:r>
              <a:rPr lang="en-US" sz="2000" dirty="0"/>
              <a:t>T </a:t>
            </a:r>
            <a:r>
              <a:rPr lang="en-US" sz="2000" baseline="-25000" dirty="0"/>
              <a:t>identify intra without index</a:t>
            </a:r>
            <a:r>
              <a:rPr lang="en-US" dirty="0"/>
              <a:t> or </a:t>
            </a:r>
            <a:r>
              <a:rPr lang="en-US" sz="2000" dirty="0"/>
              <a:t>T </a:t>
            </a:r>
            <a:r>
              <a:rPr lang="en-US" sz="2000" baseline="-25000" dirty="0"/>
              <a:t>identify intra with index</a:t>
            </a:r>
            <a:r>
              <a:rPr lang="en-US" dirty="0"/>
              <a:t>) plus an additional delay (</a:t>
            </a:r>
            <a:r>
              <a:rPr lang="en-US" dirty="0">
                <a:sym typeface="Symbol" panose="05050102010706020507" pitchFamily="18" charset="2"/>
              </a:rPr>
              <a:t></a:t>
            </a:r>
            <a:r>
              <a:rPr lang="en-US" baseline="-25000" dirty="0"/>
              <a:t>UL</a:t>
            </a:r>
            <a:r>
              <a:rPr lang="en-US" dirty="0"/>
              <a:t>) due to UL LBT failures, where</a:t>
            </a:r>
            <a:endParaRPr lang="sv-SE" sz="2000" dirty="0"/>
          </a:p>
          <a:p>
            <a:pPr lvl="1"/>
            <a:r>
              <a:rPr lang="en-US" dirty="0"/>
              <a:t>If the (DL) measurement is also on a carrier frequency with CCA, then the intra-frequency cell identification period for NR-U shall be used to determine the reporting delay, otherwise the NR intra-frequency cell identification period shall be used</a:t>
            </a:r>
            <a:endParaRPr lang="sv-SE" sz="1800" dirty="0"/>
          </a:p>
          <a:p>
            <a:pPr lvl="1"/>
            <a:r>
              <a:rPr lang="en-US" dirty="0">
                <a:sym typeface="Symbol" panose="05050102010706020507" pitchFamily="18" charset="2"/>
              </a:rPr>
              <a:t></a:t>
            </a:r>
            <a:r>
              <a:rPr lang="en-US" baseline="-25000" dirty="0"/>
              <a:t>UL</a:t>
            </a:r>
            <a:r>
              <a:rPr lang="en-US" dirty="0"/>
              <a:t> depends on the number of UL LBT failures</a:t>
            </a:r>
            <a:endParaRPr lang="sv-SE" sz="1800" dirty="0"/>
          </a:p>
          <a:p>
            <a:endParaRPr lang="sv-SE" dirty="0"/>
          </a:p>
        </p:txBody>
      </p:sp>
    </p:spTree>
    <p:extLst>
      <p:ext uri="{BB962C8B-B14F-4D97-AF65-F5344CB8AC3E}">
        <p14:creationId xmlns:p14="http://schemas.microsoft.com/office/powerpoint/2010/main" val="3428555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Reporting Criteria</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p:txBody>
          <a:bodyPr>
            <a:normAutofit fontScale="85000" lnSpcReduction="10000"/>
          </a:bodyPr>
          <a:lstStyle/>
          <a:p>
            <a:pPr lvl="0"/>
            <a:r>
              <a:rPr lang="en-US" i="1" dirty="0"/>
              <a:t>For UE capable of and configured with wideband operation with CCA, 1 report for RSSI and channel occupancy measurements is capable of minimum 1 RSSI measurement and 1 channel occupancy measurement per </a:t>
            </a:r>
            <a:r>
              <a:rPr lang="en-US" i="1" dirty="0" err="1"/>
              <a:t>subband</a:t>
            </a:r>
            <a:r>
              <a:rPr lang="en-US" i="1" dirty="0"/>
              <a:t>.</a:t>
            </a:r>
            <a:endParaRPr lang="sv-SE" dirty="0"/>
          </a:p>
          <a:p>
            <a:pPr lvl="0"/>
            <a:r>
              <a:rPr lang="en-US" i="1" dirty="0"/>
              <a:t>For UE not capable of or not configured with wideband operation with CCA, 1 report for RSSI and channel occupancy measurements is capable of minimum 1 RSSI measurement and 1 channel occupancy measurement per carrier frequency with CCA.</a:t>
            </a:r>
            <a:endParaRPr lang="sv-SE" dirty="0"/>
          </a:p>
          <a:p>
            <a:pPr lvl="0"/>
            <a:r>
              <a:rPr lang="en-US" i="1" dirty="0"/>
              <a:t>For UE capable of and configured with wideband operation with CCA, clarify (e.g., in a note in the reporting criteria table) that each 1 reporting criterion is capable of respective measurements per </a:t>
            </a:r>
            <a:r>
              <a:rPr lang="en-US" i="1" dirty="0" err="1"/>
              <a:t>subband</a:t>
            </a:r>
            <a:r>
              <a:rPr lang="en-US" i="1" dirty="0"/>
              <a:t>.</a:t>
            </a:r>
            <a:endParaRPr lang="sv-SE" dirty="0"/>
          </a:p>
          <a:p>
            <a:pPr lvl="0"/>
            <a:r>
              <a:rPr lang="en-US" i="1" dirty="0"/>
              <a:t>For UE not capable of or not configured with wideband operation with CCA, clarify (e.g., in a note in the reporting criteria table) that each 1 reporting criterion is capable of respective measurements per carrier frequency with CCA.</a:t>
            </a:r>
            <a:endParaRPr lang="sv-SE" dirty="0"/>
          </a:p>
          <a:p>
            <a:endParaRPr lang="sv-SE" dirty="0"/>
          </a:p>
        </p:txBody>
      </p:sp>
    </p:spTree>
    <p:extLst>
      <p:ext uri="{BB962C8B-B14F-4D97-AF65-F5344CB8AC3E}">
        <p14:creationId xmlns:p14="http://schemas.microsoft.com/office/powerpoint/2010/main" val="8888512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Measurement Capability</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p:txBody>
          <a:bodyPr>
            <a:normAutofit fontScale="92500"/>
          </a:bodyPr>
          <a:lstStyle/>
          <a:p>
            <a:pPr lvl="0"/>
            <a:r>
              <a:rPr lang="en-US" dirty="0"/>
              <a:t>For NR-U Scenarios A and C, the number of frequency layers in RRC_CONNECTED is the same as for Rel-15 SA NR, excluding the frequency layers for inter-RAT RSTD measurements. The total number of effective carrier frequency layers is 13, i.e., the same as in Rel-15 SA NR</a:t>
            </a:r>
            <a:endParaRPr lang="sv-SE" dirty="0"/>
          </a:p>
          <a:p>
            <a:pPr lvl="0"/>
            <a:r>
              <a:rPr lang="en-US" dirty="0"/>
              <a:t>For NR-U Scenario C, the number of frequency layers in RRC_IDLE is the same as for Rel-15 SA NR. The total number of effective carrier frequency layers is 14, i.e., the same as in Rel-15 SA NR</a:t>
            </a:r>
            <a:endParaRPr lang="sv-SE" dirty="0"/>
          </a:p>
          <a:p>
            <a:pPr lvl="0"/>
            <a:r>
              <a:rPr lang="en-US" dirty="0"/>
              <a:t>For NR-U Scenario B, the number of frequency layers in RRC_CONNECTED is the same as for Rel-15 EN-DC, excluding the frequency layers for inter-RAT RSTD measurements. The total number of effective carrier frequency layers is 13, i.e., the same as in Rel-15 EN-DC</a:t>
            </a:r>
            <a:endParaRPr lang="sv-SE" dirty="0"/>
          </a:p>
          <a:p>
            <a:endParaRPr lang="sv-SE" dirty="0"/>
          </a:p>
        </p:txBody>
      </p:sp>
    </p:spTree>
    <p:extLst>
      <p:ext uri="{BB962C8B-B14F-4D97-AF65-F5344CB8AC3E}">
        <p14:creationId xmlns:p14="http://schemas.microsoft.com/office/powerpoint/2010/main" val="2467779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Cell Re-Selection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pPr lvl="0" hangingPunct="0"/>
            <a:r>
              <a:rPr lang="en-GB" dirty="0"/>
              <a:t>Mn &lt; Mm</a:t>
            </a:r>
            <a:endParaRPr lang="sv-SE" dirty="0"/>
          </a:p>
          <a:p>
            <a:pPr lvl="0" hangingPunct="0"/>
            <a:r>
              <a:rPr lang="en-GB" dirty="0"/>
              <a:t>Md&gt;Me&gt;Mm</a:t>
            </a:r>
            <a:endParaRPr lang="sv-SE" dirty="0"/>
          </a:p>
          <a:p>
            <a:pPr lvl="0" hangingPunct="0"/>
            <a:r>
              <a:rPr lang="en-US" dirty="0"/>
              <a:t>Mn=2, and Mm=8 when DRX cycle length&lt;1.28 and Mm=4 when DRX cycle length ≥ 1.28</a:t>
            </a:r>
            <a:endParaRPr lang="sv-SE" dirty="0"/>
          </a:p>
          <a:p>
            <a:pPr lvl="0" hangingPunct="0"/>
            <a:r>
              <a:rPr lang="en-US" dirty="0"/>
              <a:t>Me=2*Mm, and Md=2*Me</a:t>
            </a:r>
            <a:endParaRPr lang="sv-SE" dirty="0"/>
          </a:p>
        </p:txBody>
      </p:sp>
    </p:spTree>
    <p:extLst>
      <p:ext uri="{BB962C8B-B14F-4D97-AF65-F5344CB8AC3E}">
        <p14:creationId xmlns:p14="http://schemas.microsoft.com/office/powerpoint/2010/main" val="33484119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Measurement Gaps</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200" y="1510747"/>
            <a:ext cx="10515600" cy="4982127"/>
          </a:xfrm>
        </p:spPr>
        <p:txBody>
          <a:bodyPr>
            <a:normAutofit fontScale="77500" lnSpcReduction="20000"/>
          </a:bodyPr>
          <a:lstStyle/>
          <a:p>
            <a:r>
              <a:rPr lang="en-US" dirty="0"/>
              <a:t>Observation 1</a:t>
            </a:r>
          </a:p>
          <a:p>
            <a:pPr lvl="1"/>
            <a:r>
              <a:rPr lang="en-US" dirty="0"/>
              <a:t>NR-U deployments will be unplanned, or less planned than licensed NR deployments</a:t>
            </a:r>
            <a:endParaRPr lang="sv-SE" dirty="0"/>
          </a:p>
          <a:p>
            <a:r>
              <a:rPr lang="en-US" dirty="0"/>
              <a:t>Observation 2</a:t>
            </a:r>
          </a:p>
          <a:p>
            <a:pPr lvl="1"/>
            <a:r>
              <a:rPr lang="en-US" dirty="0"/>
              <a:t>Due to the unplanned nature of NR-U deployment, it is likely that a relatively large number of NR-U operating frequencies (</a:t>
            </a:r>
            <a:r>
              <a:rPr lang="en-US" dirty="0" err="1"/>
              <a:t>interfrequency</a:t>
            </a:r>
            <a:r>
              <a:rPr lang="en-US" dirty="0"/>
              <a:t>/</a:t>
            </a:r>
            <a:r>
              <a:rPr lang="en-US" dirty="0" err="1"/>
              <a:t>interRAT</a:t>
            </a:r>
            <a:r>
              <a:rPr lang="en-US" dirty="0"/>
              <a:t>) may need to be provided to NR-U capable UEs</a:t>
            </a:r>
            <a:endParaRPr lang="sv-SE" dirty="0"/>
          </a:p>
          <a:p>
            <a:r>
              <a:rPr lang="en-US" dirty="0"/>
              <a:t>Observation 3</a:t>
            </a:r>
          </a:p>
          <a:p>
            <a:pPr lvl="1"/>
            <a:r>
              <a:rPr lang="en-US" dirty="0"/>
              <a:t>Many RRM delays are extended for a carrier frequency where CCA is used, compared with carrier frequencies where CCA is not used</a:t>
            </a:r>
            <a:endParaRPr lang="sv-SE" dirty="0"/>
          </a:p>
          <a:p>
            <a:r>
              <a:rPr lang="en-US" dirty="0"/>
              <a:t>Observation 4</a:t>
            </a:r>
          </a:p>
          <a:p>
            <a:pPr lvl="1"/>
            <a:r>
              <a:rPr lang="en-US" dirty="0"/>
              <a:t>The system needs for RRM on licensed carriers are typically not relaxed when NR-U is deployed.</a:t>
            </a:r>
            <a:endParaRPr lang="sv-SE" dirty="0"/>
          </a:p>
          <a:p>
            <a:r>
              <a:rPr lang="en-US" dirty="0"/>
              <a:t>Observation 5</a:t>
            </a:r>
          </a:p>
          <a:p>
            <a:pPr lvl="1"/>
            <a:r>
              <a:rPr lang="en-GB" dirty="0"/>
              <a:t>There is a strong motivation to introduce </a:t>
            </a:r>
            <a:r>
              <a:rPr lang="en-US" dirty="0"/>
              <a:t>the independent </a:t>
            </a:r>
            <a:r>
              <a:rPr lang="en-GB" dirty="0"/>
              <a:t>FR1+NR-U measurement capability</a:t>
            </a:r>
            <a:endParaRPr lang="sv-SE" dirty="0"/>
          </a:p>
          <a:p>
            <a:endParaRPr lang="en-US" dirty="0"/>
          </a:p>
          <a:p>
            <a:r>
              <a:rPr lang="en-US" dirty="0"/>
              <a:t>RAN4 discusses feasibility to measure NR-U bands with an independent gap pattern</a:t>
            </a:r>
            <a:endParaRPr lang="sv-SE" dirty="0"/>
          </a:p>
          <a:p>
            <a:r>
              <a:rPr lang="en-US" dirty="0"/>
              <a:t>RAN4 discusses suitable capabilities which will ease the UE implementation burden</a:t>
            </a:r>
            <a:endParaRPr lang="sv-SE" dirty="0"/>
          </a:p>
          <a:p>
            <a:endParaRPr lang="sv-SE" dirty="0"/>
          </a:p>
        </p:txBody>
      </p:sp>
    </p:spTree>
    <p:extLst>
      <p:ext uri="{BB962C8B-B14F-4D97-AF65-F5344CB8AC3E}">
        <p14:creationId xmlns:p14="http://schemas.microsoft.com/office/powerpoint/2010/main" val="395086872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CSSF (Scaling Factor)</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200" y="1510747"/>
            <a:ext cx="10515600" cy="4982127"/>
          </a:xfrm>
        </p:spPr>
        <p:txBody>
          <a:bodyPr>
            <a:normAutofit/>
          </a:bodyPr>
          <a:lstStyle/>
          <a:p>
            <a:r>
              <a:rPr lang="en-GB" dirty="0"/>
              <a:t>The </a:t>
            </a:r>
            <a:r>
              <a:rPr lang="en-US" dirty="0" err="1"/>
              <a:t>CSSF</a:t>
            </a:r>
            <a:r>
              <a:rPr lang="en-US" baseline="-25000" dirty="0" err="1"/>
              <a:t>within_gap,i</a:t>
            </a:r>
            <a:r>
              <a:rPr lang="en-US" dirty="0"/>
              <a:t> specification in 38.133 does not need to be updated for NR-U other than to clarify that the existing definition of CSSF applies to frequencies where CCA is performed as well as frequencies where CCA is not performed</a:t>
            </a:r>
            <a:endParaRPr lang="sv-SE" dirty="0"/>
          </a:p>
          <a:p>
            <a:endParaRPr lang="sv-SE" dirty="0"/>
          </a:p>
        </p:txBody>
      </p:sp>
    </p:spTree>
    <p:extLst>
      <p:ext uri="{BB962C8B-B14F-4D97-AF65-F5344CB8AC3E}">
        <p14:creationId xmlns:p14="http://schemas.microsoft.com/office/powerpoint/2010/main" val="950081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RSSI and Channel Occupancy Measurements</a:t>
            </a:r>
          </a:p>
        </p:txBody>
      </p:sp>
      <p:sp>
        <p:nvSpPr>
          <p:cNvPr id="3" name="Content Placeholder 2">
            <a:extLst>
              <a:ext uri="{FF2B5EF4-FFF2-40B4-BE49-F238E27FC236}">
                <a16:creationId xmlns:a16="http://schemas.microsoft.com/office/drawing/2014/main" id="{AC2A5AEB-0BA5-444E-8130-EF79B05439C9}"/>
              </a:ext>
            </a:extLst>
          </p:cNvPr>
          <p:cNvSpPr>
            <a:spLocks noGrp="1"/>
          </p:cNvSpPr>
          <p:nvPr>
            <p:ph idx="1"/>
          </p:nvPr>
        </p:nvSpPr>
        <p:spPr>
          <a:xfrm>
            <a:off x="838200" y="1510747"/>
            <a:ext cx="10515600" cy="4982127"/>
          </a:xfrm>
        </p:spPr>
        <p:txBody>
          <a:bodyPr>
            <a:normAutofit fontScale="85000" lnSpcReduction="20000"/>
          </a:bodyPr>
          <a:lstStyle/>
          <a:p>
            <a:pPr lvl="0"/>
            <a:r>
              <a:rPr lang="en-US" dirty="0"/>
              <a:t>Configuring the measurement duration and bandwidth shall be independent of the SCS used in the measurement resources, e.g., as fractions or multiples of a subframe and in MHz, respectively, or configured with respect to a reference SCS which may be different from the SCS of the measurement resources</a:t>
            </a:r>
            <a:endParaRPr lang="sv-SE" dirty="0"/>
          </a:p>
          <a:p>
            <a:pPr lvl="0"/>
            <a:r>
              <a:rPr lang="en-US" dirty="0"/>
              <a:t>RSSI and channel occupancy measurement resources shall not be limited to SSB time resources or SSB frequencies</a:t>
            </a:r>
            <a:endParaRPr lang="sv-SE" dirty="0"/>
          </a:p>
          <a:p>
            <a:pPr lvl="0"/>
            <a:r>
              <a:rPr lang="en-US" dirty="0"/>
              <a:t>Inform RAN1 about the above observations</a:t>
            </a:r>
            <a:endParaRPr lang="sv-SE" dirty="0"/>
          </a:p>
          <a:p>
            <a:pPr lvl="0"/>
            <a:r>
              <a:rPr lang="en-US" dirty="0"/>
              <a:t>RAN4 to define intra-frequency (on PCC, PSCC, and SCC), inter-frequency, and inter-RAT measurement requirements for RSSI and channel occupancy</a:t>
            </a:r>
            <a:endParaRPr lang="sv-SE" dirty="0"/>
          </a:p>
          <a:p>
            <a:pPr lvl="0"/>
            <a:r>
              <a:rPr lang="en-US" dirty="0"/>
              <a:t>RAN4 to define intra-frequency, inter-frequency, and inter-RAT measurement accuracy requirements for RSSI and channel occupancy</a:t>
            </a:r>
            <a:endParaRPr lang="sv-SE" dirty="0"/>
          </a:p>
          <a:p>
            <a:pPr lvl="0"/>
            <a:r>
              <a:rPr lang="en-US" dirty="0"/>
              <a:t>RAN4 to define measurement reporting mapping for RSSI. FFS whether measurement report mapping is needed for channel occupancy, depending on its definition to be decided by other groups</a:t>
            </a:r>
            <a:endParaRPr lang="sv-SE" dirty="0"/>
          </a:p>
          <a:p>
            <a:pPr lvl="0"/>
            <a:r>
              <a:rPr lang="en-US" dirty="0"/>
              <a:t>RAN4 to decide the measurement gap patterns applicable for RSSI and channel occupancy measurements and specify the applicability</a:t>
            </a:r>
            <a:endParaRPr lang="sv-SE" dirty="0"/>
          </a:p>
        </p:txBody>
      </p:sp>
    </p:spTree>
    <p:extLst>
      <p:ext uri="{BB962C8B-B14F-4D97-AF65-F5344CB8AC3E}">
        <p14:creationId xmlns:p14="http://schemas.microsoft.com/office/powerpoint/2010/main" val="29828202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CA636-73B0-49E8-B9D0-3213A9693F3F}"/>
              </a:ext>
            </a:extLst>
          </p:cNvPr>
          <p:cNvSpPr>
            <a:spLocks noGrp="1"/>
          </p:cNvSpPr>
          <p:nvPr>
            <p:ph type="title"/>
          </p:nvPr>
        </p:nvSpPr>
        <p:spPr>
          <a:xfrm>
            <a:off x="838200" y="365125"/>
            <a:ext cx="10515600" cy="688423"/>
          </a:xfrm>
        </p:spPr>
        <p:txBody>
          <a:bodyPr>
            <a:normAutofit fontScale="90000"/>
          </a:bodyPr>
          <a:lstStyle/>
          <a:p>
            <a:r>
              <a:rPr lang="sv-SE" dirty="0"/>
              <a:t>Intra-Frequency Measurements: Lmax</a:t>
            </a:r>
          </a:p>
        </p:txBody>
      </p:sp>
      <p:sp>
        <p:nvSpPr>
          <p:cNvPr id="3" name="Content Placeholder 2">
            <a:extLst>
              <a:ext uri="{FF2B5EF4-FFF2-40B4-BE49-F238E27FC236}">
                <a16:creationId xmlns:a16="http://schemas.microsoft.com/office/drawing/2014/main" id="{93F4EFF3-BB1D-433D-A78B-73608D4E5D2A}"/>
              </a:ext>
            </a:extLst>
          </p:cNvPr>
          <p:cNvSpPr>
            <a:spLocks noGrp="1"/>
          </p:cNvSpPr>
          <p:nvPr>
            <p:ph idx="1"/>
          </p:nvPr>
        </p:nvSpPr>
        <p:spPr>
          <a:xfrm>
            <a:off x="838200" y="1451113"/>
            <a:ext cx="10515600" cy="4725850"/>
          </a:xfrm>
        </p:spPr>
        <p:txBody>
          <a:bodyPr/>
          <a:lstStyle/>
          <a:p>
            <a:pPr marL="0" indent="0">
              <a:buNone/>
            </a:pPr>
            <a:endParaRPr lang="sv-SE" dirty="0"/>
          </a:p>
        </p:txBody>
      </p:sp>
      <p:graphicFrame>
        <p:nvGraphicFramePr>
          <p:cNvPr id="4" name="Table 3">
            <a:extLst>
              <a:ext uri="{FF2B5EF4-FFF2-40B4-BE49-F238E27FC236}">
                <a16:creationId xmlns:a16="http://schemas.microsoft.com/office/drawing/2014/main" id="{F1713BB2-5F10-4D67-A7F1-9AB569F1C5B9}"/>
              </a:ext>
            </a:extLst>
          </p:cNvPr>
          <p:cNvGraphicFramePr>
            <a:graphicFrameLocks noGrp="1"/>
          </p:cNvGraphicFramePr>
          <p:nvPr>
            <p:extLst>
              <p:ext uri="{D42A27DB-BD31-4B8C-83A1-F6EECF244321}">
                <p14:modId xmlns:p14="http://schemas.microsoft.com/office/powerpoint/2010/main" val="3684848041"/>
              </p:ext>
            </p:extLst>
          </p:nvPr>
        </p:nvGraphicFramePr>
        <p:xfrm>
          <a:off x="685798" y="1053548"/>
          <a:ext cx="11131824" cy="5640007"/>
        </p:xfrm>
        <a:graphic>
          <a:graphicData uri="http://schemas.openxmlformats.org/drawingml/2006/table">
            <a:tbl>
              <a:tblPr firstRow="1" firstCol="1" bandRow="1">
                <a:tableStyleId>{5C22544A-7EE6-4342-B048-85BDC9FD1C3A}</a:tableStyleId>
              </a:tblPr>
              <a:tblGrid>
                <a:gridCol w="2613991">
                  <a:extLst>
                    <a:ext uri="{9D8B030D-6E8A-4147-A177-3AD203B41FA5}">
                      <a16:colId xmlns:a16="http://schemas.microsoft.com/office/drawing/2014/main" val="3016204283"/>
                    </a:ext>
                  </a:extLst>
                </a:gridCol>
                <a:gridCol w="1489366">
                  <a:extLst>
                    <a:ext uri="{9D8B030D-6E8A-4147-A177-3AD203B41FA5}">
                      <a16:colId xmlns:a16="http://schemas.microsoft.com/office/drawing/2014/main" val="674514119"/>
                    </a:ext>
                  </a:extLst>
                </a:gridCol>
                <a:gridCol w="2128477">
                  <a:extLst>
                    <a:ext uri="{9D8B030D-6E8A-4147-A177-3AD203B41FA5}">
                      <a16:colId xmlns:a16="http://schemas.microsoft.com/office/drawing/2014/main" val="1137374758"/>
                    </a:ext>
                  </a:extLst>
                </a:gridCol>
                <a:gridCol w="1965244">
                  <a:extLst>
                    <a:ext uri="{9D8B030D-6E8A-4147-A177-3AD203B41FA5}">
                      <a16:colId xmlns:a16="http://schemas.microsoft.com/office/drawing/2014/main" val="102377346"/>
                    </a:ext>
                  </a:extLst>
                </a:gridCol>
                <a:gridCol w="2934746">
                  <a:extLst>
                    <a:ext uri="{9D8B030D-6E8A-4147-A177-3AD203B41FA5}">
                      <a16:colId xmlns:a16="http://schemas.microsoft.com/office/drawing/2014/main" val="3208207529"/>
                    </a:ext>
                  </a:extLst>
                </a:gridCol>
              </a:tblGrid>
              <a:tr h="278159">
                <a:tc rowSpan="2">
                  <a:txBody>
                    <a:bodyPr/>
                    <a:lstStyle/>
                    <a:p>
                      <a:pPr algn="ctr">
                        <a:spcAft>
                          <a:spcPts val="0"/>
                        </a:spcAft>
                      </a:pPr>
                      <a:r>
                        <a:rPr lang="en-US" sz="1600" dirty="0">
                          <a:effectLst/>
                        </a:rPr>
                        <a:t>Procedure</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rowSpan="2">
                  <a:txBody>
                    <a:bodyPr/>
                    <a:lstStyle/>
                    <a:p>
                      <a:pPr algn="ctr">
                        <a:spcAft>
                          <a:spcPts val="0"/>
                        </a:spcAft>
                      </a:pPr>
                      <a:r>
                        <a:rPr lang="en-US" sz="1600" dirty="0">
                          <a:effectLst/>
                        </a:rPr>
                        <a:t>Rel-15 samples</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gridSpan="3">
                  <a:txBody>
                    <a:bodyPr/>
                    <a:lstStyle/>
                    <a:p>
                      <a:pPr algn="ctr">
                        <a:spcAft>
                          <a:spcPts val="0"/>
                        </a:spcAft>
                      </a:pPr>
                      <a:r>
                        <a:rPr lang="en-US" sz="1600" dirty="0">
                          <a:effectLst/>
                        </a:rPr>
                        <a:t>Maximum number of DL LBT failures</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3722559905"/>
                  </a:ext>
                </a:extLst>
              </a:tr>
              <a:tr h="303484">
                <a:tc vMerge="1">
                  <a:txBody>
                    <a:bodyPr/>
                    <a:lstStyle/>
                    <a:p>
                      <a:endParaRPr lang="sv-SE"/>
                    </a:p>
                  </a:txBody>
                  <a:tcPr/>
                </a:tc>
                <a:tc vMerge="1">
                  <a:txBody>
                    <a:bodyPr/>
                    <a:lstStyle/>
                    <a:p>
                      <a:endParaRPr lang="sv-SE"/>
                    </a:p>
                  </a:txBody>
                  <a:tcPr/>
                </a:tc>
                <a:tc>
                  <a:txBody>
                    <a:bodyPr/>
                    <a:lstStyle/>
                    <a:p>
                      <a:pPr algn="ctr">
                        <a:spcAft>
                          <a:spcPts val="0"/>
                        </a:spcAft>
                      </a:pPr>
                      <a:r>
                        <a:rPr lang="en-US" sz="1400" b="1">
                          <a:effectLst/>
                        </a:rPr>
                        <a:t>Parameter name</a:t>
                      </a:r>
                      <a:endParaRPr lang="sv-SE" sz="1400" b="1">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400" b="1" dirty="0">
                          <a:effectLst/>
                        </a:rPr>
                        <a:t>Parameter value</a:t>
                      </a:r>
                      <a:endParaRPr lang="sv-SE" sz="1400" b="1"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400" b="1" dirty="0">
                          <a:effectLst/>
                        </a:rPr>
                        <a:t>Condition</a:t>
                      </a:r>
                      <a:endParaRPr lang="sv-SE" sz="1400" b="1" dirty="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25467536"/>
                  </a:ext>
                </a:extLst>
              </a:tr>
              <a:tr h="151742">
                <a:tc rowSpan="3">
                  <a:txBody>
                    <a:bodyPr/>
                    <a:lstStyle/>
                    <a:p>
                      <a:pPr algn="ctr">
                        <a:spcAft>
                          <a:spcPts val="0"/>
                        </a:spcAft>
                      </a:pPr>
                      <a:r>
                        <a:rPr lang="en-US" sz="1600" dirty="0">
                          <a:effectLst/>
                        </a:rPr>
                        <a:t>PSS/SSS detection, no gaps</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PSS/SSS,max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a:effectLst/>
                        </a:rPr>
                        <a:t>20</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41017810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10</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40&lt;Max(T</a:t>
                      </a:r>
                      <a:r>
                        <a:rPr lang="en-US" sz="1000" baseline="-25000">
                          <a:effectLst/>
                        </a:rPr>
                        <a:t>DRX</a:t>
                      </a:r>
                      <a:r>
                        <a:rPr lang="en-US" sz="1000">
                          <a:effectLst/>
                        </a:rPr>
                        <a:t>,T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03730208"/>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018119862"/>
                  </a:ext>
                </a:extLst>
              </a:tr>
              <a:tr h="151742">
                <a:tc rowSpan="3">
                  <a:txBody>
                    <a:bodyPr/>
                    <a:lstStyle/>
                    <a:p>
                      <a:pPr algn="ctr">
                        <a:spcAft>
                          <a:spcPts val="0"/>
                        </a:spcAft>
                      </a:pPr>
                      <a:r>
                        <a:rPr lang="en-US" sz="1600" dirty="0">
                          <a:effectLst/>
                        </a:rPr>
                        <a:t>PSS/SSS detection for deactivated </a:t>
                      </a:r>
                      <a:r>
                        <a:rPr lang="en-US" sz="1600" dirty="0" err="1">
                          <a:effectLst/>
                        </a:rPr>
                        <a:t>SCell</a:t>
                      </a:r>
                      <a:r>
                        <a:rPr lang="en-US" sz="1600" dirty="0">
                          <a:effectLst/>
                        </a:rPr>
                        <a:t>, no gaps</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dirty="0">
                          <a:effectLst/>
                        </a:rPr>
                        <a:t>5</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PSS/SSS,deact,max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a:effectLst/>
                        </a:rPr>
                        <a:t>20</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95155914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10</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00622958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5</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978816436"/>
                  </a:ext>
                </a:extLst>
              </a:tr>
              <a:tr h="151742">
                <a:tc rowSpan="3">
                  <a:txBody>
                    <a:bodyPr/>
                    <a:lstStyle/>
                    <a:p>
                      <a:pPr algn="ctr">
                        <a:spcAft>
                          <a:spcPts val="0"/>
                        </a:spcAft>
                      </a:pPr>
                      <a:r>
                        <a:rPr lang="en-US" sz="1600">
                          <a:effectLst/>
                        </a:rPr>
                        <a:t>Time index detection, no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dirty="0" err="1">
                          <a:effectLst/>
                        </a:rPr>
                        <a:t>L</a:t>
                      </a:r>
                      <a:r>
                        <a:rPr lang="en-US" sz="1600" baseline="-25000" dirty="0" err="1">
                          <a:effectLst/>
                        </a:rPr>
                        <a:t>ind,max</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a:effectLst/>
                        </a:rPr>
                        <a:t>12</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734491215"/>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6</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957699923"/>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3</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04905937"/>
                  </a:ext>
                </a:extLst>
              </a:tr>
              <a:tr h="151742">
                <a:tc rowSpan="3">
                  <a:txBody>
                    <a:bodyPr/>
                    <a:lstStyle/>
                    <a:p>
                      <a:pPr algn="ctr">
                        <a:spcAft>
                          <a:spcPts val="0"/>
                        </a:spcAft>
                      </a:pPr>
                      <a:r>
                        <a:rPr lang="en-US" sz="1600">
                          <a:effectLst/>
                        </a:rPr>
                        <a:t>Time index detection for deactivated SCell, no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dirty="0" err="1">
                          <a:effectLst/>
                        </a:rPr>
                        <a:t>L</a:t>
                      </a:r>
                      <a:r>
                        <a:rPr lang="en-US" sz="1600" baseline="-25000" dirty="0" err="1">
                          <a:effectLst/>
                        </a:rPr>
                        <a:t>ind,deact,max</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a:effectLst/>
                        </a:rPr>
                        <a:t>12</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407652791"/>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a:effectLst/>
                        </a:rPr>
                        <a:t>6</a:t>
                      </a:r>
                      <a:endParaRPr lang="sv-SE" sz="12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486590843"/>
                  </a:ext>
                </a:extLst>
              </a:tr>
              <a:tr h="303484">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3</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88845218"/>
                  </a:ext>
                </a:extLst>
              </a:tr>
              <a:tr h="151742">
                <a:tc rowSpan="3">
                  <a:txBody>
                    <a:bodyPr/>
                    <a:lstStyle/>
                    <a:p>
                      <a:pPr algn="ctr">
                        <a:spcAft>
                          <a:spcPts val="0"/>
                        </a:spcAft>
                      </a:pPr>
                      <a:r>
                        <a:rPr lang="en-US" sz="1600">
                          <a:effectLst/>
                        </a:rPr>
                        <a:t>Measurement, no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meas,max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dirty="0">
                          <a:effectLst/>
                        </a:rPr>
                        <a:t>20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49767233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10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2330110911"/>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2991323229"/>
                  </a:ext>
                </a:extLst>
              </a:tr>
              <a:tr h="151742">
                <a:tc rowSpan="3">
                  <a:txBody>
                    <a:bodyPr/>
                    <a:lstStyle/>
                    <a:p>
                      <a:pPr algn="ctr">
                        <a:spcAft>
                          <a:spcPts val="0"/>
                        </a:spcAft>
                      </a:pPr>
                      <a:r>
                        <a:rPr lang="en-US" sz="1600">
                          <a:effectLst/>
                        </a:rPr>
                        <a:t>Measurement on deactivated SCell, no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meas,deact,max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dirty="0">
                          <a:effectLst/>
                        </a:rPr>
                        <a:t>20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measCycleSCell)≤40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644665640"/>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10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measCycleSCell)≤320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941265362"/>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43333854"/>
                  </a:ext>
                </a:extLst>
              </a:tr>
              <a:tr h="151742">
                <a:tc rowSpan="3">
                  <a:txBody>
                    <a:bodyPr/>
                    <a:lstStyle/>
                    <a:p>
                      <a:pPr algn="ctr">
                        <a:spcAft>
                          <a:spcPts val="0"/>
                        </a:spcAft>
                      </a:pPr>
                      <a:r>
                        <a:rPr lang="en-US" sz="1600">
                          <a:effectLst/>
                        </a:rPr>
                        <a:t>PSS/SSS detection, with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PSS/SSS,gaps,max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dirty="0">
                          <a:effectLst/>
                        </a:rPr>
                        <a:t>20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,T</a:t>
                      </a:r>
                      <a:r>
                        <a:rPr lang="en-US" sz="1000" baseline="-25000">
                          <a:effectLst/>
                        </a:rPr>
                        <a:t>SMTC</a:t>
                      </a:r>
                      <a:r>
                        <a:rPr lang="en-US" sz="1000">
                          <a:effectLst/>
                        </a:rPr>
                        <a:t>, MGRP)≤40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77683809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10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40&lt;Max(T</a:t>
                      </a:r>
                      <a:r>
                        <a:rPr lang="en-US" sz="1000" baseline="-25000">
                          <a:effectLst/>
                        </a:rPr>
                        <a:t>DRX</a:t>
                      </a:r>
                      <a:r>
                        <a:rPr lang="en-US" sz="1000">
                          <a:effectLst/>
                        </a:rPr>
                        <a:t>,T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161611648"/>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2720447765"/>
                  </a:ext>
                </a:extLst>
              </a:tr>
              <a:tr h="151742">
                <a:tc rowSpan="3">
                  <a:txBody>
                    <a:bodyPr/>
                    <a:lstStyle/>
                    <a:p>
                      <a:pPr algn="ctr">
                        <a:spcAft>
                          <a:spcPts val="0"/>
                        </a:spcAft>
                      </a:pPr>
                      <a:r>
                        <a:rPr lang="en-US" sz="1600">
                          <a:effectLst/>
                        </a:rPr>
                        <a:t>Time index detection, with gaps</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L</a:t>
                      </a:r>
                      <a:r>
                        <a:rPr lang="en-US" sz="1600" baseline="-25000">
                          <a:effectLst/>
                        </a:rPr>
                        <a:t>ind,gaps,max</a:t>
                      </a:r>
                      <a:endParaRPr lang="sv-SE" sz="160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dirty="0">
                          <a:effectLst/>
                        </a:rPr>
                        <a:t>12</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 MGRP)≤40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122713417"/>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6</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695893700"/>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3</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T</a:t>
                      </a:r>
                      <a:r>
                        <a:rPr lang="en-US" sz="1000" baseline="-25000">
                          <a:effectLst/>
                        </a:rPr>
                        <a:t>DRX</a:t>
                      </a:r>
                      <a:r>
                        <a:rPr lang="en-US" sz="1000">
                          <a:effectLst/>
                        </a:rPr>
                        <a:t>&gt;320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2351618425"/>
                  </a:ext>
                </a:extLst>
              </a:tr>
              <a:tr h="151742">
                <a:tc rowSpan="3">
                  <a:txBody>
                    <a:bodyPr/>
                    <a:lstStyle/>
                    <a:p>
                      <a:pPr algn="ctr">
                        <a:spcAft>
                          <a:spcPts val="0"/>
                        </a:spcAft>
                      </a:pPr>
                      <a:r>
                        <a:rPr lang="en-US" sz="1600" dirty="0">
                          <a:effectLst/>
                        </a:rPr>
                        <a:t>Measurement, with gaps</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a:effectLst/>
                        </a:rPr>
                        <a:t>5</a:t>
                      </a:r>
                      <a:endParaRPr lang="sv-SE" sz="1600">
                        <a:effectLst/>
                        <a:latin typeface="Times New Roman" panose="02020603050405020304" pitchFamily="18" charset="0"/>
                        <a:ea typeface="SimSun" panose="02010600030101010101" pitchFamily="2" charset="-122"/>
                      </a:endParaRPr>
                    </a:p>
                  </a:txBody>
                  <a:tcPr marL="55893" marR="55893" marT="0" marB="0" anchor="ctr"/>
                </a:tc>
                <a:tc rowSpan="3">
                  <a:txBody>
                    <a:bodyPr/>
                    <a:lstStyle/>
                    <a:p>
                      <a:pPr algn="ctr">
                        <a:spcAft>
                          <a:spcPts val="0"/>
                        </a:spcAft>
                      </a:pPr>
                      <a:r>
                        <a:rPr lang="en-US" sz="1600" dirty="0" err="1">
                          <a:effectLst/>
                        </a:rPr>
                        <a:t>L</a:t>
                      </a:r>
                      <a:r>
                        <a:rPr lang="en-US" sz="1600" baseline="-25000" dirty="0" err="1">
                          <a:effectLst/>
                        </a:rPr>
                        <a:t>meas,gaps,max</a:t>
                      </a:r>
                      <a:endParaRPr lang="sv-SE" sz="16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200" dirty="0">
                          <a:effectLst/>
                        </a:rPr>
                        <a:t>20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Max(T</a:t>
                      </a:r>
                      <a:r>
                        <a:rPr lang="en-US" sz="1000" baseline="-25000">
                          <a:effectLst/>
                        </a:rPr>
                        <a:t>DRX</a:t>
                      </a:r>
                      <a:r>
                        <a:rPr lang="en-US" sz="1000">
                          <a:effectLst/>
                        </a:rPr>
                        <a:t>, T</a:t>
                      </a:r>
                      <a:r>
                        <a:rPr lang="en-US" sz="1000" baseline="-25000">
                          <a:effectLst/>
                        </a:rPr>
                        <a:t>SMTC</a:t>
                      </a:r>
                      <a:r>
                        <a:rPr lang="en-US" sz="1000">
                          <a:effectLst/>
                        </a:rPr>
                        <a:t>, MGRP)≤40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1719671626"/>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10</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a:effectLst/>
                        </a:rPr>
                        <a:t>40&lt; Max(T</a:t>
                      </a:r>
                      <a:r>
                        <a:rPr lang="en-US" sz="1000" baseline="-25000">
                          <a:effectLst/>
                        </a:rPr>
                        <a:t>DRX</a:t>
                      </a:r>
                      <a:r>
                        <a:rPr lang="en-US" sz="1000">
                          <a:effectLst/>
                        </a:rPr>
                        <a:t>, T</a:t>
                      </a:r>
                      <a:r>
                        <a:rPr lang="en-US" sz="1000" baseline="-25000">
                          <a:effectLst/>
                        </a:rPr>
                        <a:t>SMTC</a:t>
                      </a:r>
                      <a:r>
                        <a:rPr lang="en-US" sz="1000">
                          <a:effectLst/>
                        </a:rPr>
                        <a:t>, MGRP)≤320</a:t>
                      </a:r>
                      <a:endParaRPr lang="sv-SE" sz="100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572245394"/>
                  </a:ext>
                </a:extLst>
              </a:tr>
              <a:tr h="151742">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200" dirty="0">
                          <a:effectLst/>
                        </a:rPr>
                        <a:t>5</a:t>
                      </a:r>
                      <a:endParaRPr lang="sv-SE" sz="1200" dirty="0">
                        <a:effectLst/>
                        <a:latin typeface="Times New Roman" panose="02020603050405020304" pitchFamily="18" charset="0"/>
                        <a:ea typeface="SimSun" panose="02010600030101010101" pitchFamily="2" charset="-122"/>
                      </a:endParaRPr>
                    </a:p>
                  </a:txBody>
                  <a:tcPr marL="55893" marR="55893" marT="0" marB="0" anchor="ctr"/>
                </a:tc>
                <a:tc>
                  <a:txBody>
                    <a:bodyPr/>
                    <a:lstStyle/>
                    <a:p>
                      <a:pPr algn="ctr">
                        <a:spcAft>
                          <a:spcPts val="0"/>
                        </a:spcAft>
                      </a:pPr>
                      <a:r>
                        <a:rPr lang="en-US" sz="1000" dirty="0">
                          <a:effectLst/>
                        </a:rPr>
                        <a:t>T</a:t>
                      </a:r>
                      <a:r>
                        <a:rPr lang="en-US" sz="1000" baseline="-25000" dirty="0">
                          <a:effectLst/>
                        </a:rPr>
                        <a:t>DRX</a:t>
                      </a:r>
                      <a:r>
                        <a:rPr lang="en-US" sz="1000" dirty="0">
                          <a:effectLst/>
                        </a:rPr>
                        <a:t>&gt;320</a:t>
                      </a:r>
                      <a:endParaRPr lang="sv-SE" sz="1000" dirty="0">
                        <a:effectLst/>
                        <a:latin typeface="Times New Roman" panose="02020603050405020304" pitchFamily="18" charset="0"/>
                        <a:ea typeface="SimSun" panose="02010600030101010101" pitchFamily="2" charset="-122"/>
                      </a:endParaRPr>
                    </a:p>
                  </a:txBody>
                  <a:tcPr marL="55893" marR="55893" marT="0" marB="0" anchor="ctr"/>
                </a:tc>
                <a:extLst>
                  <a:ext uri="{0D108BD9-81ED-4DB2-BD59-A6C34878D82A}">
                    <a16:rowId xmlns:a16="http://schemas.microsoft.com/office/drawing/2014/main" val="3756134037"/>
                  </a:ext>
                </a:extLst>
              </a:tr>
            </a:tbl>
          </a:graphicData>
        </a:graphic>
      </p:graphicFrame>
    </p:spTree>
    <p:extLst>
      <p:ext uri="{BB962C8B-B14F-4D97-AF65-F5344CB8AC3E}">
        <p14:creationId xmlns:p14="http://schemas.microsoft.com/office/powerpoint/2010/main" val="10244608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Intra-Frequency Measurements: UE Behavior</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p:txBody>
          <a:bodyPr/>
          <a:lstStyle/>
          <a:p>
            <a:pPr lvl="0"/>
            <a:r>
              <a:rPr lang="en-US" dirty="0"/>
              <a:t>Upon exceeding the maximum acceptable number of DL LBT failures, the UE has to restart the corresponding procedure, e.g., PSS/SSS detection, time index detection, or measurements</a:t>
            </a:r>
            <a:endParaRPr lang="sv-SE" dirty="0"/>
          </a:p>
          <a:p>
            <a:pPr lvl="0"/>
            <a:r>
              <a:rPr lang="en-US" dirty="0"/>
              <a:t>At least for aperiodic measurements, the number of restarts due to exceeding the corresponding maximum number of DL LBT failures can be limited, after which the measurement procedure can be abandoned</a:t>
            </a:r>
            <a:endParaRPr lang="sv-SE" dirty="0"/>
          </a:p>
          <a:p>
            <a:endParaRPr lang="sv-SE" dirty="0"/>
          </a:p>
        </p:txBody>
      </p:sp>
    </p:spTree>
    <p:extLst>
      <p:ext uri="{BB962C8B-B14F-4D97-AF65-F5344CB8AC3E}">
        <p14:creationId xmlns:p14="http://schemas.microsoft.com/office/powerpoint/2010/main" val="33294301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Intra-Frequency Measurements: no Gaps</a:t>
            </a:r>
          </a:p>
        </p:txBody>
      </p:sp>
      <p:graphicFrame>
        <p:nvGraphicFramePr>
          <p:cNvPr id="4" name="Content Placeholder 3">
            <a:extLst>
              <a:ext uri="{FF2B5EF4-FFF2-40B4-BE49-F238E27FC236}">
                <a16:creationId xmlns:a16="http://schemas.microsoft.com/office/drawing/2014/main" id="{3211CC6A-0503-4ADF-9459-112F36C3213D}"/>
              </a:ext>
            </a:extLst>
          </p:cNvPr>
          <p:cNvGraphicFramePr>
            <a:graphicFrameLocks noGrp="1"/>
          </p:cNvGraphicFramePr>
          <p:nvPr>
            <p:ph idx="1"/>
            <p:extLst>
              <p:ext uri="{D42A27DB-BD31-4B8C-83A1-F6EECF244321}">
                <p14:modId xmlns:p14="http://schemas.microsoft.com/office/powerpoint/2010/main" val="2530554110"/>
              </p:ext>
            </p:extLst>
          </p:nvPr>
        </p:nvGraphicFramePr>
        <p:xfrm>
          <a:off x="318051" y="1329656"/>
          <a:ext cx="11678477" cy="1706880"/>
        </p:xfrm>
        <a:graphic>
          <a:graphicData uri="http://schemas.openxmlformats.org/drawingml/2006/table">
            <a:tbl>
              <a:tblPr firstRow="1" firstCol="1" bandRow="1">
                <a:tableStyleId>{5C22544A-7EE6-4342-B048-85BDC9FD1C3A}</a:tableStyleId>
              </a:tblPr>
              <a:tblGrid>
                <a:gridCol w="5149565">
                  <a:extLst>
                    <a:ext uri="{9D8B030D-6E8A-4147-A177-3AD203B41FA5}">
                      <a16:colId xmlns:a16="http://schemas.microsoft.com/office/drawing/2014/main" val="2648907646"/>
                    </a:ext>
                  </a:extLst>
                </a:gridCol>
                <a:gridCol w="6528912">
                  <a:extLst>
                    <a:ext uri="{9D8B030D-6E8A-4147-A177-3AD203B41FA5}">
                      <a16:colId xmlns:a16="http://schemas.microsoft.com/office/drawing/2014/main" val="1664900856"/>
                    </a:ext>
                  </a:extLst>
                </a:gridCol>
              </a:tblGrid>
              <a:tr h="0">
                <a:tc>
                  <a:txBody>
                    <a:bodyPr/>
                    <a:lstStyle/>
                    <a:p>
                      <a:pPr algn="ctr">
                        <a:spcAft>
                          <a:spcPts val="0"/>
                        </a:spcAft>
                      </a:pPr>
                      <a:r>
                        <a:rPr lang="en-US"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PSS/</a:t>
                      </a:r>
                      <a:r>
                        <a:rPr lang="en-US" sz="1400" baseline="-25000" dirty="0" err="1">
                          <a:effectLst/>
                        </a:rPr>
                        <a:t>SSS_sync_intra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99683699"/>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max( 600ms, ceil( (5+L</a:t>
                      </a:r>
                      <a:r>
                        <a:rPr lang="en-US" sz="1400" baseline="-25000">
                          <a:effectLst/>
                        </a:rPr>
                        <a:t>PSS/SSS</a:t>
                      </a:r>
                      <a:r>
                        <a:rPr lang="en-US" sz="1400">
                          <a:effectLst/>
                        </a:rPr>
                        <a:t>) x K</a:t>
                      </a:r>
                      <a:r>
                        <a:rPr lang="en-US" sz="1400" baseline="-25000">
                          <a:effectLst/>
                        </a:rPr>
                        <a:t>p</a:t>
                      </a:r>
                      <a:r>
                        <a:rPr lang="en-US" sz="1400">
                          <a:effectLst/>
                        </a:rPr>
                        <a:t>) x </a:t>
                      </a:r>
                      <a:r>
                        <a:rPr lang="en-US" sz="1400" u="sng">
                          <a:effectLst/>
                        </a:rPr>
                        <a:t>S</a:t>
                      </a:r>
                      <a:r>
                        <a:rPr lang="en-US" sz="1400" strike="sngStrike">
                          <a:effectLst/>
                        </a:rPr>
                        <a:t>D</a:t>
                      </a:r>
                      <a:r>
                        <a:rPr lang="en-US" sz="1400">
                          <a:effectLst/>
                        </a:rPr>
                        <a:t>MTC period )</a:t>
                      </a:r>
                      <a:r>
                        <a:rPr lang="en-US" sz="1400" baseline="30000">
                          <a:effectLst/>
                        </a:rPr>
                        <a:t>Note 1</a:t>
                      </a:r>
                      <a:r>
                        <a:rPr lang="en-US" sz="1400">
                          <a:effectLst/>
                        </a:rPr>
                        <a:t>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6343233"/>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max( 600ms, ceil(1.5x (5+L</a:t>
                      </a:r>
                      <a:r>
                        <a:rPr lang="en-US" sz="1400" baseline="-25000">
                          <a:effectLst/>
                        </a:rPr>
                        <a:t>PSS/SSS</a:t>
                      </a:r>
                      <a:r>
                        <a:rPr lang="en-US" sz="1400">
                          <a:effectLst/>
                        </a:rPr>
                        <a:t>) x K</a:t>
                      </a:r>
                      <a:r>
                        <a:rPr lang="en-US" sz="1400" baseline="-25000">
                          <a:effectLst/>
                        </a:rPr>
                        <a:t>p</a:t>
                      </a:r>
                      <a:r>
                        <a:rPr lang="en-US" sz="1400">
                          <a:effectLst/>
                        </a:rPr>
                        <a:t>) x max(</a:t>
                      </a:r>
                      <a:r>
                        <a:rPr lang="en-US" sz="1400" u="sng">
                          <a:effectLst/>
                        </a:rPr>
                        <a:t>S</a:t>
                      </a:r>
                      <a:r>
                        <a:rPr lang="en-US" sz="1400" strike="sngStrike">
                          <a:effectLst/>
                        </a:rPr>
                        <a:t>D</a:t>
                      </a:r>
                      <a:r>
                        <a:rPr lang="en-US" sz="1400">
                          <a:effectLst/>
                        </a:rPr>
                        <a:t>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99977063"/>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ceil((5+L</a:t>
                      </a:r>
                      <a:r>
                        <a:rPr lang="en-US" sz="1400" baseline="-25000">
                          <a:effectLst/>
                        </a:rPr>
                        <a:t>PSS/SSS</a:t>
                      </a:r>
                      <a:r>
                        <a:rPr lang="en-US" sz="1400">
                          <a:effectLst/>
                        </a:rPr>
                        <a:t>) x K</a:t>
                      </a:r>
                      <a:r>
                        <a:rPr lang="en-US" sz="1400" baseline="-25000">
                          <a:effectLst/>
                        </a:rPr>
                        <a:t>p</a:t>
                      </a:r>
                      <a:r>
                        <a:rPr lang="en-US" sz="1400">
                          <a:effectLst/>
                        </a:rPr>
                        <a:t>) x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611410790"/>
                  </a:ext>
                </a:extLst>
              </a:tr>
              <a:tr h="0">
                <a:tc gridSpan="2">
                  <a:txBody>
                    <a:bodyPr/>
                    <a:lstStyle/>
                    <a:p>
                      <a:pPr marL="540385" indent="-540385">
                        <a:spcAft>
                          <a:spcPts val="0"/>
                        </a:spcAft>
                      </a:pPr>
                      <a:r>
                        <a:rPr lang="en-US" sz="1400" u="sng" dirty="0">
                          <a:effectLst/>
                        </a:rPr>
                        <a:t>NOTE 1: If different SMTC periodicities are configured for different cells, the SMTC period in the requirement is the one used by the cell being identified.</a:t>
                      </a:r>
                      <a:endParaRPr lang="sv-SE" sz="1400" dirty="0">
                        <a:effectLst/>
                      </a:endParaRPr>
                    </a:p>
                    <a:p>
                      <a:pPr marL="540385" indent="-540385">
                        <a:spcAft>
                          <a:spcPts val="0"/>
                        </a:spcAft>
                      </a:pPr>
                      <a:r>
                        <a:rPr lang="en-US" sz="1400" u="sng" dirty="0">
                          <a:effectLst/>
                        </a:rPr>
                        <a:t>NOTE 2: L</a:t>
                      </a:r>
                      <a:r>
                        <a:rPr lang="en-US" sz="1400" u="sng" baseline="-25000" dirty="0">
                          <a:effectLst/>
                        </a:rPr>
                        <a:t>PSS/SSS</a:t>
                      </a:r>
                      <a:r>
                        <a:rPr lang="en-US" sz="1400" u="sng" dirty="0">
                          <a:effectLst/>
                        </a:rPr>
                        <a:t> is the number of SMTC periods not available at the UE during T</a:t>
                      </a:r>
                      <a:r>
                        <a:rPr lang="en-US" sz="1400" u="sng" baseline="-25000" dirty="0">
                          <a:effectLst/>
                        </a:rPr>
                        <a:t>PSS/</a:t>
                      </a:r>
                      <a:r>
                        <a:rPr lang="en-US" sz="1400" u="sng" baseline="-25000" dirty="0" err="1">
                          <a:effectLst/>
                        </a:rPr>
                        <a:t>SSS_sync_intra</a:t>
                      </a:r>
                      <a:r>
                        <a:rPr lang="en-US" sz="1400" u="sng" dirty="0">
                          <a:effectLst/>
                        </a:rPr>
                        <a:t>, where L</a:t>
                      </a:r>
                      <a:r>
                        <a:rPr lang="en-US" sz="1400" u="sng" baseline="-25000" dirty="0">
                          <a:effectLst/>
                        </a:rPr>
                        <a:t>PSS/SSS </a:t>
                      </a:r>
                      <a:r>
                        <a:rPr lang="en-US" sz="1400" u="sng" dirty="0">
                          <a:effectLst/>
                        </a:rPr>
                        <a:t>≤ L</a:t>
                      </a:r>
                      <a:r>
                        <a:rPr lang="en-US" sz="1400" u="sng" baseline="-25000" dirty="0">
                          <a:effectLst/>
                        </a:rPr>
                        <a:t>PSS/</a:t>
                      </a:r>
                      <a:r>
                        <a:rPr lang="en-US" sz="1400" u="sng" baseline="-25000" dirty="0" err="1">
                          <a:effectLst/>
                        </a:rPr>
                        <a:t>SSS,max</a:t>
                      </a:r>
                      <a:r>
                        <a:rPr lang="en-US" sz="1400" u="sng" baseline="-25000" dirty="0">
                          <a:effectLst/>
                        </a:rPr>
                        <a:t>.</a:t>
                      </a:r>
                      <a:endParaRPr lang="sv-SE" sz="1400" dirty="0">
                        <a:effectLst/>
                      </a:endParaRPr>
                    </a:p>
                    <a:p>
                      <a:pPr marL="540385" indent="-540385">
                        <a:spcAft>
                          <a:spcPts val="0"/>
                        </a:spcAft>
                      </a:pPr>
                      <a:r>
                        <a:rPr lang="en-US" sz="1400" u="sng" dirty="0">
                          <a:effectLst/>
                        </a:rPr>
                        <a:t>NOTE 3: L</a:t>
                      </a:r>
                      <a:r>
                        <a:rPr lang="en-US" sz="1400" u="sng" baseline="-25000" dirty="0">
                          <a:effectLst/>
                        </a:rPr>
                        <a:t>PSS/</a:t>
                      </a:r>
                      <a:r>
                        <a:rPr lang="en-US" sz="1400" u="sng" baseline="-25000" dirty="0" err="1">
                          <a:effectLst/>
                        </a:rPr>
                        <a:t>SSS,max</a:t>
                      </a:r>
                      <a:r>
                        <a:rPr lang="en-US" sz="1400" u="sng" dirty="0">
                          <a:effectLst/>
                        </a:rPr>
                        <a:t> =20 for Max(DRX </a:t>
                      </a:r>
                      <a:r>
                        <a:rPr lang="en-US" sz="1400" u="sng" dirty="0" err="1">
                          <a:effectLst/>
                        </a:rPr>
                        <a:t>cycle,SMTC</a:t>
                      </a:r>
                      <a:r>
                        <a:rPr lang="en-US" sz="1400" u="sng" dirty="0">
                          <a:effectLst/>
                        </a:rPr>
                        <a:t> period)≤40 where DRX cycle is 0 for non-DRX, L</a:t>
                      </a:r>
                      <a:r>
                        <a:rPr lang="en-US" sz="1400" u="sng" baseline="-25000" dirty="0">
                          <a:effectLst/>
                        </a:rPr>
                        <a:t>PSS/</a:t>
                      </a:r>
                      <a:r>
                        <a:rPr lang="en-US" sz="1400" u="sng" baseline="-25000" dirty="0" err="1">
                          <a:effectLst/>
                        </a:rPr>
                        <a:t>SSS,max</a:t>
                      </a:r>
                      <a:r>
                        <a:rPr lang="en-US" sz="1400" u="sng" dirty="0">
                          <a:effectLst/>
                        </a:rPr>
                        <a:t> =10 for 40&lt;Max(DRX </a:t>
                      </a:r>
                      <a:r>
                        <a:rPr lang="en-US" sz="1400" u="sng" dirty="0" err="1">
                          <a:effectLst/>
                        </a:rPr>
                        <a:t>cycle,SMTC</a:t>
                      </a:r>
                      <a:r>
                        <a:rPr lang="en-US" sz="1400" u="sng" dirty="0">
                          <a:effectLst/>
                        </a:rPr>
                        <a:t> period)≤320, L</a:t>
                      </a:r>
                      <a:r>
                        <a:rPr lang="en-US" sz="1400" u="sng" baseline="-25000" dirty="0">
                          <a:effectLst/>
                        </a:rPr>
                        <a:t>PSS/</a:t>
                      </a:r>
                      <a:r>
                        <a:rPr lang="en-US" sz="1400" u="sng" baseline="-25000" dirty="0" err="1">
                          <a:effectLst/>
                        </a:rPr>
                        <a:t>SSS,max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4060199775"/>
                  </a:ext>
                </a:extLst>
              </a:tr>
            </a:tbl>
          </a:graphicData>
        </a:graphic>
      </p:graphicFrame>
      <p:graphicFrame>
        <p:nvGraphicFramePr>
          <p:cNvPr id="6" name="Table 5">
            <a:extLst>
              <a:ext uri="{FF2B5EF4-FFF2-40B4-BE49-F238E27FC236}">
                <a16:creationId xmlns:a16="http://schemas.microsoft.com/office/drawing/2014/main" id="{662D983E-E9D1-43A0-A6C1-B2C41BA5F99A}"/>
              </a:ext>
            </a:extLst>
          </p:cNvPr>
          <p:cNvGraphicFramePr>
            <a:graphicFrameLocks noGrp="1"/>
          </p:cNvGraphicFramePr>
          <p:nvPr>
            <p:extLst>
              <p:ext uri="{D42A27DB-BD31-4B8C-83A1-F6EECF244321}">
                <p14:modId xmlns:p14="http://schemas.microsoft.com/office/powerpoint/2010/main" val="486734132"/>
              </p:ext>
            </p:extLst>
          </p:nvPr>
        </p:nvGraphicFramePr>
        <p:xfrm>
          <a:off x="318051" y="3130049"/>
          <a:ext cx="11678478" cy="1706880"/>
        </p:xfrm>
        <a:graphic>
          <a:graphicData uri="http://schemas.openxmlformats.org/drawingml/2006/table">
            <a:tbl>
              <a:tblPr firstRow="1" firstCol="1" bandRow="1">
                <a:tableStyleId>{5C22544A-7EE6-4342-B048-85BDC9FD1C3A}</a:tableStyleId>
              </a:tblPr>
              <a:tblGrid>
                <a:gridCol w="5149565">
                  <a:extLst>
                    <a:ext uri="{9D8B030D-6E8A-4147-A177-3AD203B41FA5}">
                      <a16:colId xmlns:a16="http://schemas.microsoft.com/office/drawing/2014/main" val="4196678476"/>
                    </a:ext>
                  </a:extLst>
                </a:gridCol>
                <a:gridCol w="6528913">
                  <a:extLst>
                    <a:ext uri="{9D8B030D-6E8A-4147-A177-3AD203B41FA5}">
                      <a16:colId xmlns:a16="http://schemas.microsoft.com/office/drawing/2014/main" val="431755767"/>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err="1">
                          <a:effectLst/>
                        </a:rPr>
                        <a:t>T</a:t>
                      </a:r>
                      <a:r>
                        <a:rPr lang="en-US" sz="1400" baseline="-25000" dirty="0" err="1">
                          <a:effectLst/>
                        </a:rPr>
                        <a:t>SSB_time_index_intra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4260822"/>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max(120ms, ceil( (3+L</a:t>
                      </a:r>
                      <a:r>
                        <a:rPr lang="en-US" sz="1400" baseline="-25000">
                          <a:effectLst/>
                        </a:rPr>
                        <a:t>ind</a:t>
                      </a:r>
                      <a:r>
                        <a:rPr lang="en-US" sz="1400">
                          <a:effectLst/>
                        </a:rPr>
                        <a:t>) x K</a:t>
                      </a:r>
                      <a:r>
                        <a:rPr lang="en-US" sz="1400" baseline="-25000">
                          <a:effectLst/>
                        </a:rPr>
                        <a:t>p </a:t>
                      </a:r>
                      <a:r>
                        <a:rPr lang="en-US" sz="1400">
                          <a:effectLst/>
                        </a:rPr>
                        <a:t>)</a:t>
                      </a:r>
                      <a:r>
                        <a:rPr lang="en-US" sz="1400" baseline="-25000">
                          <a:effectLst/>
                        </a:rPr>
                        <a:t> </a:t>
                      </a:r>
                      <a:r>
                        <a:rPr lang="en-US" sz="1400">
                          <a:effectLst/>
                        </a:rPr>
                        <a:t>x SMTC period)</a:t>
                      </a:r>
                      <a:r>
                        <a:rPr lang="en-US" sz="1400" baseline="30000">
                          <a:effectLst/>
                        </a:rPr>
                        <a:t>Note 1</a:t>
                      </a:r>
                      <a:r>
                        <a:rPr lang="en-US" sz="1400">
                          <a:effectLst/>
                        </a:rPr>
                        <a:t>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2959021"/>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max(120ms, ceil (1.5 x (3+L</a:t>
                      </a:r>
                      <a:r>
                        <a:rPr lang="en-US" sz="1400" baseline="-25000">
                          <a:effectLst/>
                        </a:rPr>
                        <a:t>ind</a:t>
                      </a:r>
                      <a:r>
                        <a:rPr lang="en-US" sz="1400">
                          <a:effectLst/>
                        </a:rPr>
                        <a:t>) x K</a:t>
                      </a:r>
                      <a:r>
                        <a:rPr lang="en-US" sz="1400" baseline="-25000">
                          <a:effectLst/>
                        </a:rPr>
                        <a:t>p</a:t>
                      </a:r>
                      <a:r>
                        <a:rPr lang="en-US" sz="1400">
                          <a:effectLst/>
                        </a:rPr>
                        <a:t>) x max(SMTC period,DRX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66402661"/>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Ceil((3+L</a:t>
                      </a:r>
                      <a:r>
                        <a:rPr lang="en-US" sz="1400" baseline="-25000">
                          <a:effectLst/>
                        </a:rPr>
                        <a:t>ind</a:t>
                      </a:r>
                      <a:r>
                        <a:rPr lang="en-US" sz="1400">
                          <a:effectLst/>
                        </a:rPr>
                        <a:t>) x K</a:t>
                      </a:r>
                      <a:r>
                        <a:rPr lang="en-US" sz="1400" baseline="-25000">
                          <a:effectLst/>
                        </a:rPr>
                        <a:t>p</a:t>
                      </a:r>
                      <a:r>
                        <a:rPr lang="en-US" sz="1400">
                          <a:effectLst/>
                        </a:rPr>
                        <a:t>) x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28115243"/>
                  </a:ext>
                </a:extLst>
              </a:tr>
              <a:tr h="0">
                <a:tc gridSpan="2">
                  <a:txBody>
                    <a:bodyPr/>
                    <a:lstStyle/>
                    <a:p>
                      <a:pPr marL="540385" indent="-540385">
                        <a:spcAft>
                          <a:spcPts val="0"/>
                        </a:spcAft>
                      </a:pPr>
                      <a:r>
                        <a:rPr lang="en-US" sz="1400" u="sng" dirty="0">
                          <a:effectLst/>
                        </a:rPr>
                        <a:t>NOTE 1: If different SMTC periodicities are configured for different cells, the SMTC period in the requirement is the one used by the cell being identified.</a:t>
                      </a:r>
                      <a:endParaRPr lang="sv-SE" sz="1400" dirty="0">
                        <a:effectLst/>
                      </a:endParaRPr>
                    </a:p>
                    <a:p>
                      <a:pPr marL="540385" indent="-540385">
                        <a:spcAft>
                          <a:spcPts val="0"/>
                        </a:spcAft>
                      </a:pPr>
                      <a:r>
                        <a:rPr lang="en-US" sz="1400" u="sng" dirty="0">
                          <a:effectLst/>
                        </a:rPr>
                        <a:t>NOTE 2: L</a:t>
                      </a:r>
                      <a:r>
                        <a:rPr lang="en-US" sz="1400" u="sng" baseline="-25000" dirty="0">
                          <a:effectLst/>
                        </a:rPr>
                        <a:t>ind</a:t>
                      </a:r>
                      <a:r>
                        <a:rPr lang="en-US" sz="1400" u="sng" dirty="0">
                          <a:effectLst/>
                        </a:rPr>
                        <a:t> is the number of SMTC periods not available at the UE during </a:t>
                      </a:r>
                      <a:r>
                        <a:rPr lang="en-US" sz="1400" u="sng" dirty="0" err="1">
                          <a:effectLst/>
                        </a:rPr>
                        <a:t>T</a:t>
                      </a:r>
                      <a:r>
                        <a:rPr lang="en-US" sz="1400" u="sng" baseline="-25000" dirty="0" err="1">
                          <a:effectLst/>
                        </a:rPr>
                        <a:t>SSB_time_index_intra</a:t>
                      </a:r>
                      <a:r>
                        <a:rPr lang="en-US" sz="1400" u="sng" dirty="0">
                          <a:effectLst/>
                        </a:rPr>
                        <a:t>, where L</a:t>
                      </a:r>
                      <a:r>
                        <a:rPr lang="en-US" sz="1400" u="sng" baseline="-25000" dirty="0">
                          <a:effectLst/>
                        </a:rPr>
                        <a:t>ind </a:t>
                      </a:r>
                      <a:r>
                        <a:rPr lang="en-US" sz="1400" u="sng" dirty="0">
                          <a:effectLst/>
                        </a:rPr>
                        <a:t>≤ </a:t>
                      </a:r>
                      <a:r>
                        <a:rPr lang="en-US" sz="1400" u="sng" dirty="0" err="1">
                          <a:effectLst/>
                        </a:rPr>
                        <a:t>L</a:t>
                      </a:r>
                      <a:r>
                        <a:rPr lang="en-US" sz="1400" u="sng" baseline="-25000" dirty="0" err="1">
                          <a:effectLst/>
                        </a:rPr>
                        <a:t>ind,max</a:t>
                      </a:r>
                      <a:r>
                        <a:rPr lang="en-US" sz="1400" u="sng" dirty="0">
                          <a:effectLst/>
                        </a:rPr>
                        <a:t>.</a:t>
                      </a:r>
                      <a:endParaRPr lang="sv-SE" sz="1400" dirty="0">
                        <a:effectLst/>
                      </a:endParaRPr>
                    </a:p>
                    <a:p>
                      <a:pPr marL="540385" indent="-540385">
                        <a:spcAft>
                          <a:spcPts val="0"/>
                        </a:spcAft>
                      </a:pPr>
                      <a:r>
                        <a:rPr lang="en-US" sz="1400" u="sng" dirty="0">
                          <a:effectLst/>
                        </a:rPr>
                        <a:t>NOTE 3: </a:t>
                      </a:r>
                      <a:r>
                        <a:rPr lang="en-US" sz="1400" u="sng" dirty="0" err="1">
                          <a:effectLst/>
                        </a:rPr>
                        <a:t>L</a:t>
                      </a:r>
                      <a:r>
                        <a:rPr lang="en-US" sz="1400" u="sng" baseline="-25000" dirty="0" err="1">
                          <a:effectLst/>
                        </a:rPr>
                        <a:t>ind,max</a:t>
                      </a:r>
                      <a:r>
                        <a:rPr lang="en-US" sz="1400" u="sng" dirty="0">
                          <a:effectLst/>
                        </a:rPr>
                        <a:t> =12 for Max(DRX </a:t>
                      </a:r>
                      <a:r>
                        <a:rPr lang="en-US" sz="1400" u="sng" dirty="0" err="1">
                          <a:effectLst/>
                        </a:rPr>
                        <a:t>cycle,SMTC</a:t>
                      </a:r>
                      <a:r>
                        <a:rPr lang="en-US" sz="1400" u="sng" dirty="0">
                          <a:effectLst/>
                        </a:rPr>
                        <a:t> period)≤40 where DRX cycle is 0 for non-DRX, </a:t>
                      </a:r>
                      <a:r>
                        <a:rPr lang="en-US" sz="1400" u="sng" dirty="0" err="1">
                          <a:effectLst/>
                        </a:rPr>
                        <a:t>L</a:t>
                      </a:r>
                      <a:r>
                        <a:rPr lang="en-US" sz="1400" u="sng" baseline="-25000" dirty="0" err="1">
                          <a:effectLst/>
                        </a:rPr>
                        <a:t>ind,max</a:t>
                      </a:r>
                      <a:r>
                        <a:rPr lang="en-US" sz="1400" u="sng" dirty="0">
                          <a:effectLst/>
                        </a:rPr>
                        <a:t> =6 for 40&lt;Max(DRX </a:t>
                      </a:r>
                      <a:r>
                        <a:rPr lang="en-US" sz="1400" u="sng" dirty="0" err="1">
                          <a:effectLst/>
                        </a:rPr>
                        <a:t>cycle,SMTC</a:t>
                      </a:r>
                      <a:r>
                        <a:rPr lang="en-US" sz="1400" u="sng" dirty="0">
                          <a:effectLst/>
                        </a:rPr>
                        <a:t> period)≤320, </a:t>
                      </a:r>
                      <a:r>
                        <a:rPr lang="en-US" sz="1400" u="sng" dirty="0" err="1">
                          <a:effectLst/>
                        </a:rPr>
                        <a:t>L</a:t>
                      </a:r>
                      <a:r>
                        <a:rPr lang="en-US" sz="1400" u="sng" baseline="-25000" dirty="0" err="1">
                          <a:effectLst/>
                        </a:rPr>
                        <a:t>ind,max</a:t>
                      </a:r>
                      <a:r>
                        <a:rPr lang="en-US" sz="1400" u="sng" dirty="0">
                          <a:effectLst/>
                        </a:rPr>
                        <a:t> =3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55175416"/>
                  </a:ext>
                </a:extLst>
              </a:tr>
            </a:tbl>
          </a:graphicData>
        </a:graphic>
      </p:graphicFrame>
      <p:graphicFrame>
        <p:nvGraphicFramePr>
          <p:cNvPr id="7" name="Table 6">
            <a:extLst>
              <a:ext uri="{FF2B5EF4-FFF2-40B4-BE49-F238E27FC236}">
                <a16:creationId xmlns:a16="http://schemas.microsoft.com/office/drawing/2014/main" id="{843AF1EF-AF5E-46B2-A5DA-C13093CEF77F}"/>
              </a:ext>
            </a:extLst>
          </p:cNvPr>
          <p:cNvGraphicFramePr>
            <a:graphicFrameLocks noGrp="1"/>
          </p:cNvGraphicFramePr>
          <p:nvPr>
            <p:extLst>
              <p:ext uri="{D42A27DB-BD31-4B8C-83A1-F6EECF244321}">
                <p14:modId xmlns:p14="http://schemas.microsoft.com/office/powerpoint/2010/main" val="1347696706"/>
              </p:ext>
            </p:extLst>
          </p:nvPr>
        </p:nvGraphicFramePr>
        <p:xfrm>
          <a:off x="324680" y="4930443"/>
          <a:ext cx="11671850" cy="1706880"/>
        </p:xfrm>
        <a:graphic>
          <a:graphicData uri="http://schemas.openxmlformats.org/drawingml/2006/table">
            <a:tbl>
              <a:tblPr firstRow="1" firstCol="1" bandRow="1">
                <a:tableStyleId>{5C22544A-7EE6-4342-B048-85BDC9FD1C3A}</a:tableStyleId>
              </a:tblPr>
              <a:tblGrid>
                <a:gridCol w="5105166">
                  <a:extLst>
                    <a:ext uri="{9D8B030D-6E8A-4147-A177-3AD203B41FA5}">
                      <a16:colId xmlns:a16="http://schemas.microsoft.com/office/drawing/2014/main" val="1615422425"/>
                    </a:ext>
                  </a:extLst>
                </a:gridCol>
                <a:gridCol w="6566684">
                  <a:extLst>
                    <a:ext uri="{9D8B030D-6E8A-4147-A177-3AD203B41FA5}">
                      <a16:colId xmlns:a16="http://schemas.microsoft.com/office/drawing/2014/main" val="446041692"/>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T</a:t>
                      </a:r>
                      <a:r>
                        <a:rPr lang="en-US" sz="1400" baseline="-25000" dirty="0">
                          <a:effectLst/>
                        </a:rPr>
                        <a:t> </a:t>
                      </a:r>
                      <a:r>
                        <a:rPr lang="en-US" sz="1400" baseline="-25000" dirty="0" err="1">
                          <a:effectLst/>
                        </a:rPr>
                        <a:t>SSB_measurement_period_intra</a:t>
                      </a: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77272063"/>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max(200ms, ceil( (5+ </a:t>
                      </a:r>
                      <a:r>
                        <a:rPr lang="en-US" sz="1400" dirty="0" err="1">
                          <a:effectLst/>
                        </a:rPr>
                        <a:t>L</a:t>
                      </a:r>
                      <a:r>
                        <a:rPr lang="en-US" sz="1400" baseline="-25000" dirty="0" err="1">
                          <a:effectLst/>
                        </a:rPr>
                        <a:t>meas</a:t>
                      </a:r>
                      <a:r>
                        <a:rPr lang="en-US" sz="1400" dirty="0">
                          <a:effectLst/>
                        </a:rPr>
                        <a:t>) x </a:t>
                      </a:r>
                      <a:r>
                        <a:rPr lang="en-US" sz="1400" dirty="0" err="1">
                          <a:effectLst/>
                        </a:rPr>
                        <a:t>K</a:t>
                      </a:r>
                      <a:r>
                        <a:rPr lang="en-US" sz="1400" baseline="-25000" dirty="0" err="1">
                          <a:effectLst/>
                        </a:rPr>
                        <a:t>p</a:t>
                      </a:r>
                      <a:r>
                        <a:rPr lang="en-US" sz="1400" dirty="0">
                          <a:effectLst/>
                        </a:rPr>
                        <a:t>) x </a:t>
                      </a:r>
                      <a:r>
                        <a:rPr lang="en-US" sz="1400" u="sng" dirty="0">
                          <a:effectLst/>
                        </a:rPr>
                        <a:t>S</a:t>
                      </a:r>
                      <a:r>
                        <a:rPr lang="en-US" sz="1400" strike="sngStrike" dirty="0">
                          <a:effectLst/>
                        </a:rPr>
                        <a:t>D</a:t>
                      </a:r>
                      <a:r>
                        <a:rPr lang="en-US" sz="1400" dirty="0">
                          <a:effectLst/>
                        </a:rPr>
                        <a:t>MTC period)</a:t>
                      </a:r>
                      <a:r>
                        <a:rPr lang="en-US" sz="1400" baseline="30000" dirty="0">
                          <a:effectLst/>
                        </a:rPr>
                        <a:t>Note 1</a:t>
                      </a:r>
                      <a:r>
                        <a:rPr lang="en-US" sz="1400" dirty="0">
                          <a:effectLst/>
                        </a:rPr>
                        <a:t>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58128445"/>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max(200ms, ceil(1.5x (5+ </a:t>
                      </a:r>
                      <a:r>
                        <a:rPr lang="en-US" sz="1400" dirty="0" err="1">
                          <a:effectLst/>
                        </a:rPr>
                        <a:t>L</a:t>
                      </a:r>
                      <a:r>
                        <a:rPr lang="en-US" sz="1400" baseline="-25000" dirty="0" err="1">
                          <a:effectLst/>
                        </a:rPr>
                        <a:t>meas</a:t>
                      </a:r>
                      <a:r>
                        <a:rPr lang="en-US" sz="1400" dirty="0">
                          <a:effectLst/>
                        </a:rPr>
                        <a:t>) x </a:t>
                      </a:r>
                      <a:r>
                        <a:rPr lang="en-US" sz="1400" dirty="0" err="1">
                          <a:effectLst/>
                        </a:rPr>
                        <a:t>K</a:t>
                      </a:r>
                      <a:r>
                        <a:rPr lang="en-US" sz="1400" baseline="-25000" dirty="0" err="1">
                          <a:effectLst/>
                        </a:rPr>
                        <a:t>p</a:t>
                      </a:r>
                      <a:r>
                        <a:rPr lang="en-US" sz="1400" dirty="0">
                          <a:effectLst/>
                        </a:rPr>
                        <a:t>) x max(</a:t>
                      </a:r>
                      <a:r>
                        <a:rPr lang="en-US" sz="1400" u="sng" dirty="0">
                          <a:effectLst/>
                        </a:rPr>
                        <a:t>S</a:t>
                      </a:r>
                      <a:r>
                        <a:rPr lang="en-US" sz="1400" strike="sngStrike" dirty="0">
                          <a:effectLst/>
                        </a:rPr>
                        <a:t>D</a:t>
                      </a:r>
                      <a:r>
                        <a:rPr lang="en-US" sz="1400" dirty="0">
                          <a:effectLst/>
                        </a:rPr>
                        <a:t>MTC </a:t>
                      </a:r>
                      <a:r>
                        <a:rPr lang="en-US" sz="1400" dirty="0" err="1">
                          <a:effectLst/>
                        </a:rPr>
                        <a:t>period,DRX</a:t>
                      </a:r>
                      <a:r>
                        <a:rPr lang="en-US" sz="1400" dirty="0">
                          <a:effectLst/>
                        </a:rPr>
                        <a:t>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31447794"/>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ceil((5+ </a:t>
                      </a:r>
                      <a:r>
                        <a:rPr lang="en-US" sz="1400" dirty="0" err="1">
                          <a:effectLst/>
                        </a:rPr>
                        <a:t>L</a:t>
                      </a:r>
                      <a:r>
                        <a:rPr lang="en-US" sz="1400" baseline="-25000" dirty="0" err="1">
                          <a:effectLst/>
                        </a:rPr>
                        <a:t>meas</a:t>
                      </a:r>
                      <a:r>
                        <a:rPr lang="en-US" sz="1400" dirty="0">
                          <a:effectLst/>
                        </a:rPr>
                        <a:t>) x </a:t>
                      </a:r>
                      <a:r>
                        <a:rPr lang="en-US" sz="1400" dirty="0" err="1">
                          <a:effectLst/>
                        </a:rPr>
                        <a:t>K</a:t>
                      </a:r>
                      <a:r>
                        <a:rPr lang="en-US" sz="1400" baseline="-25000" dirty="0" err="1">
                          <a:effectLst/>
                        </a:rPr>
                        <a:t>p</a:t>
                      </a:r>
                      <a:r>
                        <a:rPr lang="en-US" sz="1400" baseline="-25000" dirty="0">
                          <a:effectLst/>
                        </a:rPr>
                        <a:t> </a:t>
                      </a:r>
                      <a:r>
                        <a:rPr lang="en-US" sz="1400" dirty="0">
                          <a:effectLst/>
                        </a:rPr>
                        <a:t>) x DRX cycle x </a:t>
                      </a:r>
                      <a:r>
                        <a:rPr lang="en-US" sz="1400" dirty="0" err="1">
                          <a:effectLst/>
                        </a:rPr>
                        <a:t>CSSF</a:t>
                      </a:r>
                      <a:r>
                        <a:rPr lang="en-US" sz="1400" baseline="-25000" dirty="0" err="1">
                          <a:effectLst/>
                        </a:rPr>
                        <a:t>intra</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8667675"/>
                  </a:ext>
                </a:extLst>
              </a:tr>
              <a:tr h="44450">
                <a:tc gridSpan="2">
                  <a:txBody>
                    <a:bodyPr/>
                    <a:lstStyle/>
                    <a:p>
                      <a:pPr marL="540385" indent="-540385">
                        <a:spcAft>
                          <a:spcPts val="0"/>
                        </a:spcAft>
                      </a:pPr>
                      <a:r>
                        <a:rPr lang="en-US" sz="1400" u="sng" dirty="0">
                          <a:effectLst/>
                        </a:rPr>
                        <a:t>NOTE 1:	If different SMTC periodicities are configured for different cells, the SMTC period in the requirement is the one used by the cell being identified</a:t>
                      </a:r>
                      <a:endParaRPr lang="sv-SE" sz="1400" dirty="0">
                        <a:effectLst/>
                      </a:endParaRPr>
                    </a:p>
                    <a:p>
                      <a:pPr marL="540385" indent="-540385">
                        <a:spcAft>
                          <a:spcPts val="0"/>
                        </a:spcAft>
                      </a:pPr>
                      <a:r>
                        <a:rPr lang="en-US" sz="1400" u="sng" dirty="0">
                          <a:effectLst/>
                        </a:rPr>
                        <a:t>NOTE 2:   </a:t>
                      </a:r>
                      <a:r>
                        <a:rPr lang="en-US" sz="1400" u="sng" dirty="0" err="1">
                          <a:effectLst/>
                        </a:rPr>
                        <a:t>L</a:t>
                      </a:r>
                      <a:r>
                        <a:rPr lang="en-US" sz="1400" u="sng" baseline="-25000" dirty="0" err="1">
                          <a:effectLst/>
                        </a:rPr>
                        <a:t>meas</a:t>
                      </a:r>
                      <a:r>
                        <a:rPr lang="en-US" sz="1400" u="sng" dirty="0">
                          <a:effectLst/>
                        </a:rPr>
                        <a:t> is the number of SMTC periods not available at the UE during T</a:t>
                      </a:r>
                      <a:r>
                        <a:rPr lang="en-US" sz="1400" u="sng" baseline="-25000" dirty="0">
                          <a:effectLst/>
                        </a:rPr>
                        <a:t> </a:t>
                      </a:r>
                      <a:r>
                        <a:rPr lang="en-US" sz="1400" u="sng" baseline="-25000" dirty="0" err="1">
                          <a:effectLst/>
                        </a:rPr>
                        <a:t>SSB_measurement_period_intra</a:t>
                      </a:r>
                      <a:r>
                        <a:rPr lang="en-US" sz="1400" u="sng" dirty="0">
                          <a:effectLst/>
                        </a:rPr>
                        <a:t>, where </a:t>
                      </a:r>
                      <a:r>
                        <a:rPr lang="en-US" sz="1400" u="sng" dirty="0" err="1">
                          <a:effectLst/>
                        </a:rPr>
                        <a:t>L</a:t>
                      </a:r>
                      <a:r>
                        <a:rPr lang="en-US" sz="1400" u="sng" baseline="-25000" dirty="0" err="1">
                          <a:effectLst/>
                        </a:rPr>
                        <a:t>meas</a:t>
                      </a:r>
                      <a:r>
                        <a:rPr lang="en-US" sz="1400" u="sng" baseline="-25000" dirty="0">
                          <a:effectLst/>
                        </a:rPr>
                        <a:t> </a:t>
                      </a:r>
                      <a:r>
                        <a:rPr lang="en-US" sz="1400" u="sng" dirty="0">
                          <a:effectLst/>
                        </a:rPr>
                        <a:t>≤ </a:t>
                      </a:r>
                      <a:r>
                        <a:rPr lang="en-US" sz="1400" u="sng" dirty="0" err="1">
                          <a:effectLst/>
                        </a:rPr>
                        <a:t>L</a:t>
                      </a:r>
                      <a:r>
                        <a:rPr lang="en-US" sz="1400" u="sng" baseline="-25000" dirty="0" err="1">
                          <a:effectLst/>
                        </a:rPr>
                        <a:t>meas,max</a:t>
                      </a:r>
                      <a:r>
                        <a:rPr lang="en-US" sz="1400" u="sng" baseline="-25000" dirty="0">
                          <a:effectLst/>
                        </a:rPr>
                        <a:t>.</a:t>
                      </a:r>
                      <a:endParaRPr lang="sv-SE" sz="1400" dirty="0">
                        <a:effectLst/>
                      </a:endParaRPr>
                    </a:p>
                    <a:p>
                      <a:pPr marL="540385" indent="-540385">
                        <a:spcAft>
                          <a:spcPts val="0"/>
                        </a:spcAft>
                      </a:pPr>
                      <a:r>
                        <a:rPr lang="en-US" sz="1400" u="sng" dirty="0">
                          <a:effectLst/>
                        </a:rPr>
                        <a:t>NOTE 3:   </a:t>
                      </a:r>
                      <a:r>
                        <a:rPr lang="en-US" sz="1400" u="sng" dirty="0" err="1">
                          <a:effectLst/>
                        </a:rPr>
                        <a:t>L</a:t>
                      </a:r>
                      <a:r>
                        <a:rPr lang="en-US" sz="1400" u="sng" baseline="-25000" dirty="0" err="1">
                          <a:effectLst/>
                        </a:rPr>
                        <a:t>meas,max</a:t>
                      </a:r>
                      <a:r>
                        <a:rPr lang="en-US" sz="1400" u="sng" dirty="0">
                          <a:effectLst/>
                        </a:rPr>
                        <a:t> =20 for Max(DRX </a:t>
                      </a:r>
                      <a:r>
                        <a:rPr lang="en-US" sz="1400" u="sng" dirty="0" err="1">
                          <a:effectLst/>
                        </a:rPr>
                        <a:t>cycle,SMTC</a:t>
                      </a:r>
                      <a:r>
                        <a:rPr lang="en-US" sz="1400" u="sng" dirty="0">
                          <a:effectLst/>
                        </a:rPr>
                        <a:t> period)≤40 where DRX cycle is 0 for non-DRX, </a:t>
                      </a:r>
                      <a:r>
                        <a:rPr lang="en-US" sz="1400" u="sng" dirty="0" err="1">
                          <a:effectLst/>
                        </a:rPr>
                        <a:t>L</a:t>
                      </a:r>
                      <a:r>
                        <a:rPr lang="en-US" sz="1400" u="sng" baseline="-25000" dirty="0" err="1">
                          <a:effectLst/>
                        </a:rPr>
                        <a:t>meas,max</a:t>
                      </a:r>
                      <a:r>
                        <a:rPr lang="en-US" sz="1400" u="sng" dirty="0">
                          <a:effectLst/>
                        </a:rPr>
                        <a:t> =10 for 40&lt;Max(DRX </a:t>
                      </a:r>
                      <a:r>
                        <a:rPr lang="en-US" sz="1400" u="sng" dirty="0" err="1">
                          <a:effectLst/>
                        </a:rPr>
                        <a:t>cycle,SMTC</a:t>
                      </a:r>
                      <a:r>
                        <a:rPr lang="en-US" sz="1400" u="sng" dirty="0">
                          <a:effectLst/>
                        </a:rPr>
                        <a:t> period)≤320, </a:t>
                      </a:r>
                      <a:r>
                        <a:rPr lang="en-US" sz="1400" u="sng" dirty="0" err="1">
                          <a:effectLst/>
                        </a:rPr>
                        <a:t>L</a:t>
                      </a:r>
                      <a:r>
                        <a:rPr lang="en-US" sz="1400" u="sng" baseline="-25000" dirty="0" err="1">
                          <a:effectLst/>
                        </a:rPr>
                        <a:t>meas,max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3471127620"/>
                  </a:ext>
                </a:extLst>
              </a:tr>
            </a:tbl>
          </a:graphicData>
        </a:graphic>
      </p:graphicFrame>
    </p:spTree>
    <p:extLst>
      <p:ext uri="{BB962C8B-B14F-4D97-AF65-F5344CB8AC3E}">
        <p14:creationId xmlns:p14="http://schemas.microsoft.com/office/powerpoint/2010/main" val="38926145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a:xfrm>
            <a:off x="327990" y="365125"/>
            <a:ext cx="11787810" cy="1325563"/>
          </a:xfrm>
        </p:spPr>
        <p:txBody>
          <a:bodyPr>
            <a:normAutofit/>
          </a:bodyPr>
          <a:lstStyle/>
          <a:p>
            <a:r>
              <a:rPr lang="sv-SE" sz="3800" dirty="0"/>
              <a:t>Intra-Frequency Measurements: Deactivated SCell, no Gaps</a:t>
            </a:r>
          </a:p>
        </p:txBody>
      </p:sp>
      <p:graphicFrame>
        <p:nvGraphicFramePr>
          <p:cNvPr id="5" name="Table 4">
            <a:extLst>
              <a:ext uri="{FF2B5EF4-FFF2-40B4-BE49-F238E27FC236}">
                <a16:creationId xmlns:a16="http://schemas.microsoft.com/office/drawing/2014/main" id="{F6489D54-81FE-4A41-81DD-5F8838C5922C}"/>
              </a:ext>
            </a:extLst>
          </p:cNvPr>
          <p:cNvGraphicFramePr>
            <a:graphicFrameLocks noGrp="1"/>
          </p:cNvGraphicFramePr>
          <p:nvPr>
            <p:extLst>
              <p:ext uri="{D42A27DB-BD31-4B8C-83A1-F6EECF244321}">
                <p14:modId xmlns:p14="http://schemas.microsoft.com/office/powerpoint/2010/main" val="1737749248"/>
              </p:ext>
            </p:extLst>
          </p:nvPr>
        </p:nvGraphicFramePr>
        <p:xfrm>
          <a:off x="415787" y="1690688"/>
          <a:ext cx="11360426" cy="1554293"/>
        </p:xfrm>
        <a:graphic>
          <a:graphicData uri="http://schemas.openxmlformats.org/drawingml/2006/table">
            <a:tbl>
              <a:tblPr firstRow="1" firstCol="1" bandRow="1">
                <a:tableStyleId>{5C22544A-7EE6-4342-B048-85BDC9FD1C3A}</a:tableStyleId>
              </a:tblPr>
              <a:tblGrid>
                <a:gridCol w="5679598">
                  <a:extLst>
                    <a:ext uri="{9D8B030D-6E8A-4147-A177-3AD203B41FA5}">
                      <a16:colId xmlns:a16="http://schemas.microsoft.com/office/drawing/2014/main" val="386596509"/>
                    </a:ext>
                  </a:extLst>
                </a:gridCol>
                <a:gridCol w="5680828">
                  <a:extLst>
                    <a:ext uri="{9D8B030D-6E8A-4147-A177-3AD203B41FA5}">
                      <a16:colId xmlns:a16="http://schemas.microsoft.com/office/drawing/2014/main" val="3989762758"/>
                    </a:ext>
                  </a:extLst>
                </a:gridCol>
              </a:tblGrid>
              <a:tr h="194682">
                <a:tc>
                  <a:txBody>
                    <a:bodyPr/>
                    <a:lstStyle/>
                    <a:p>
                      <a:pPr algn="ctr">
                        <a:spcAft>
                          <a:spcPts val="0"/>
                        </a:spcAft>
                      </a:pPr>
                      <a:r>
                        <a:rPr lang="en-US" sz="1400" dirty="0">
                          <a:effectLst/>
                        </a:rPr>
                        <a:t>DRX cycle</a:t>
                      </a:r>
                      <a:endParaRPr lang="sv-SE" sz="14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PSS/SSS_sync_intra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22036990"/>
                  </a:ext>
                </a:extLst>
              </a:tr>
              <a:tr h="185812">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(5+ L</a:t>
                      </a:r>
                      <a:r>
                        <a:rPr lang="en-US" sz="1400" baseline="-25000">
                          <a:effectLst/>
                        </a:rPr>
                        <a:t>PSS/SSS</a:t>
                      </a:r>
                      <a:r>
                        <a:rPr lang="en-US" sz="1400">
                          <a:effectLst/>
                        </a:rPr>
                        <a:t>) x measCycleSCell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476895472"/>
                  </a:ext>
                </a:extLst>
              </a:tr>
              <a:tr h="185812">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(5+ L</a:t>
                      </a:r>
                      <a:r>
                        <a:rPr lang="en-US" sz="1400" baseline="-25000">
                          <a:effectLst/>
                        </a:rPr>
                        <a:t>PSS/SSS</a:t>
                      </a:r>
                      <a:r>
                        <a:rPr lang="en-US" sz="1400">
                          <a:effectLst/>
                        </a:rPr>
                        <a:t>) x max(measCycleSCell, 1.5xDRX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172743754"/>
                  </a:ext>
                </a:extLst>
              </a:tr>
              <a:tr h="185812">
                <a:tc>
                  <a:txBody>
                    <a:bodyPr/>
                    <a:lstStyle/>
                    <a:p>
                      <a:pPr algn="ctr">
                        <a:spcAft>
                          <a:spcPts val="0"/>
                        </a:spcAft>
                      </a:pPr>
                      <a:r>
                        <a:rPr lang="en-US" sz="1400">
                          <a:effectLst/>
                        </a:rPr>
                        <a:t>DRX cycle&gt;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(5+ L</a:t>
                      </a:r>
                      <a:r>
                        <a:rPr lang="en-US" sz="1400" baseline="-25000">
                          <a:effectLst/>
                        </a:rPr>
                        <a:t>PSS/SSS</a:t>
                      </a:r>
                      <a:r>
                        <a:rPr lang="en-US" sz="1400">
                          <a:effectLst/>
                        </a:rPr>
                        <a:t>) x max(measCycleSCell,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94577978"/>
                  </a:ext>
                </a:extLst>
              </a:tr>
              <a:tr h="700853">
                <a:tc gridSpan="2">
                  <a:txBody>
                    <a:bodyPr/>
                    <a:lstStyle/>
                    <a:p>
                      <a:pPr marL="540385" indent="-540385">
                        <a:spcAft>
                          <a:spcPts val="0"/>
                        </a:spcAft>
                      </a:pPr>
                      <a:r>
                        <a:rPr lang="en-US" sz="1400" u="sng" dirty="0">
                          <a:effectLst/>
                        </a:rPr>
                        <a:t>NOTE 1:   L</a:t>
                      </a:r>
                      <a:r>
                        <a:rPr lang="en-US" sz="1400" u="sng" baseline="-25000" dirty="0">
                          <a:effectLst/>
                        </a:rPr>
                        <a:t>PSS/SSS</a:t>
                      </a:r>
                      <a:r>
                        <a:rPr lang="en-US" sz="1400" u="sng" dirty="0">
                          <a:effectLst/>
                        </a:rPr>
                        <a:t> is the number of SMTC periods not available at the UE during T</a:t>
                      </a:r>
                      <a:r>
                        <a:rPr lang="en-US" sz="1400" u="sng" baseline="-25000" dirty="0">
                          <a:effectLst/>
                        </a:rPr>
                        <a:t>PSS/</a:t>
                      </a:r>
                      <a:r>
                        <a:rPr lang="en-US" sz="1400" u="sng" baseline="-25000" dirty="0" err="1">
                          <a:effectLst/>
                        </a:rPr>
                        <a:t>SSS_sync_intra</a:t>
                      </a:r>
                      <a:r>
                        <a:rPr lang="en-US" sz="1400" u="sng" dirty="0">
                          <a:effectLst/>
                        </a:rPr>
                        <a:t>, where L</a:t>
                      </a:r>
                      <a:r>
                        <a:rPr lang="en-US" sz="1400" u="sng" baseline="-25000" dirty="0">
                          <a:effectLst/>
                        </a:rPr>
                        <a:t>PSS/SSS </a:t>
                      </a:r>
                      <a:r>
                        <a:rPr lang="en-US" sz="1400" u="sng" dirty="0">
                          <a:effectLst/>
                        </a:rPr>
                        <a:t>≤ L</a:t>
                      </a:r>
                      <a:r>
                        <a:rPr lang="en-US" sz="1400" u="sng" baseline="-25000" dirty="0">
                          <a:effectLst/>
                        </a:rPr>
                        <a:t>PSS/</a:t>
                      </a:r>
                      <a:r>
                        <a:rPr lang="en-US" sz="1400" u="sng" baseline="-25000" dirty="0" err="1">
                          <a:effectLst/>
                        </a:rPr>
                        <a:t>SSS,deact,max</a:t>
                      </a:r>
                      <a:r>
                        <a:rPr lang="en-US" sz="1400" u="sng" baseline="-25000" dirty="0">
                          <a:effectLst/>
                        </a:rPr>
                        <a:t>.</a:t>
                      </a:r>
                      <a:endParaRPr lang="sv-SE" sz="1400" dirty="0">
                        <a:effectLst/>
                      </a:endParaRPr>
                    </a:p>
                    <a:p>
                      <a:pPr>
                        <a:spcAft>
                          <a:spcPts val="0"/>
                        </a:spcAft>
                      </a:pPr>
                      <a:r>
                        <a:rPr lang="en-US" sz="1400" u="sng" dirty="0">
                          <a:effectLst/>
                        </a:rPr>
                        <a:t>NOTE 2:   L</a:t>
                      </a:r>
                      <a:r>
                        <a:rPr lang="en-US" sz="1400" u="sng" baseline="-25000" dirty="0">
                          <a:effectLst/>
                        </a:rPr>
                        <a:t>PSS/SSS, </a:t>
                      </a:r>
                      <a:r>
                        <a:rPr lang="en-US" sz="1400" u="sng" baseline="-25000" dirty="0" err="1">
                          <a:effectLst/>
                        </a:rPr>
                        <a:t>deact,max</a:t>
                      </a:r>
                      <a:r>
                        <a:rPr lang="en-US" sz="1400" u="sng" dirty="0">
                          <a:effectLst/>
                        </a:rPr>
                        <a:t> =20 for Max(DRX cycle, </a:t>
                      </a:r>
                      <a:r>
                        <a:rPr lang="en-US" sz="1400" u="sng" dirty="0" err="1">
                          <a:effectLst/>
                        </a:rPr>
                        <a:t>measCycleSCell</a:t>
                      </a:r>
                      <a:r>
                        <a:rPr lang="en-US" sz="1400" u="sng" dirty="0">
                          <a:effectLst/>
                        </a:rPr>
                        <a:t>)≤40 where DRX cycle is 0 for non-DRX, L</a:t>
                      </a:r>
                      <a:r>
                        <a:rPr lang="en-US" sz="1400" u="sng" baseline="-25000" dirty="0">
                          <a:effectLst/>
                        </a:rPr>
                        <a:t>PSS/SSS, </a:t>
                      </a:r>
                      <a:r>
                        <a:rPr lang="en-US" sz="1400" u="sng" baseline="-25000" dirty="0" err="1">
                          <a:effectLst/>
                        </a:rPr>
                        <a:t>deact,max</a:t>
                      </a:r>
                      <a:r>
                        <a:rPr lang="en-US" sz="1400" u="sng" dirty="0">
                          <a:effectLst/>
                        </a:rPr>
                        <a:t> =10 for 40&lt;Max(DRX cycle, </a:t>
                      </a:r>
                      <a:r>
                        <a:rPr lang="en-US" sz="1400" u="sng" dirty="0" err="1">
                          <a:effectLst/>
                        </a:rPr>
                        <a:t>measCycleSCell</a:t>
                      </a:r>
                      <a:r>
                        <a:rPr lang="en-US" sz="1400" u="sng" dirty="0">
                          <a:effectLst/>
                        </a:rPr>
                        <a:t>)≤320, L</a:t>
                      </a:r>
                      <a:r>
                        <a:rPr lang="en-US" sz="1400" u="sng" baseline="-25000" dirty="0">
                          <a:effectLst/>
                        </a:rPr>
                        <a:t>PSS/SSS, </a:t>
                      </a:r>
                      <a:r>
                        <a:rPr lang="en-US" sz="1400" u="sng" baseline="-25000" dirty="0" err="1">
                          <a:effectLst/>
                        </a:rPr>
                        <a:t>deact,max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718640235"/>
                  </a:ext>
                </a:extLst>
              </a:tr>
            </a:tbl>
          </a:graphicData>
        </a:graphic>
      </p:graphicFrame>
      <p:graphicFrame>
        <p:nvGraphicFramePr>
          <p:cNvPr id="7" name="Content Placeholder 6">
            <a:extLst>
              <a:ext uri="{FF2B5EF4-FFF2-40B4-BE49-F238E27FC236}">
                <a16:creationId xmlns:a16="http://schemas.microsoft.com/office/drawing/2014/main" id="{3B1B61EE-8D1C-4F8D-A4A5-B351FC126A01}"/>
              </a:ext>
            </a:extLst>
          </p:cNvPr>
          <p:cNvGraphicFramePr>
            <a:graphicFrameLocks noGrp="1"/>
          </p:cNvGraphicFramePr>
          <p:nvPr>
            <p:ph idx="1"/>
            <p:extLst>
              <p:ext uri="{D42A27DB-BD31-4B8C-83A1-F6EECF244321}">
                <p14:modId xmlns:p14="http://schemas.microsoft.com/office/powerpoint/2010/main" val="3925772137"/>
              </p:ext>
            </p:extLst>
          </p:nvPr>
        </p:nvGraphicFramePr>
        <p:xfrm>
          <a:off x="415787" y="3462268"/>
          <a:ext cx="11360426" cy="1493520"/>
        </p:xfrm>
        <a:graphic>
          <a:graphicData uri="http://schemas.openxmlformats.org/drawingml/2006/table">
            <a:tbl>
              <a:tblPr firstRow="1" firstCol="1" bandRow="1">
                <a:tableStyleId>{5C22544A-7EE6-4342-B048-85BDC9FD1C3A}</a:tableStyleId>
              </a:tblPr>
              <a:tblGrid>
                <a:gridCol w="5679599">
                  <a:extLst>
                    <a:ext uri="{9D8B030D-6E8A-4147-A177-3AD203B41FA5}">
                      <a16:colId xmlns:a16="http://schemas.microsoft.com/office/drawing/2014/main" val="1299476707"/>
                    </a:ext>
                  </a:extLst>
                </a:gridCol>
                <a:gridCol w="5680827">
                  <a:extLst>
                    <a:ext uri="{9D8B030D-6E8A-4147-A177-3AD203B41FA5}">
                      <a16:colId xmlns:a16="http://schemas.microsoft.com/office/drawing/2014/main" val="4196248034"/>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SSB_time_index_intra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96154295"/>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(3+L</a:t>
                      </a:r>
                      <a:r>
                        <a:rPr lang="en-US" sz="1400" baseline="-25000">
                          <a:effectLst/>
                        </a:rPr>
                        <a:t>ind</a:t>
                      </a:r>
                      <a:r>
                        <a:rPr lang="en-US" sz="1400">
                          <a:effectLst/>
                        </a:rPr>
                        <a:t>) x measCycleSCell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19558914"/>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 (3+L</a:t>
                      </a:r>
                      <a:r>
                        <a:rPr lang="en-US" sz="1400" baseline="-25000">
                          <a:effectLst/>
                        </a:rPr>
                        <a:t>ind</a:t>
                      </a:r>
                      <a:r>
                        <a:rPr lang="en-US" sz="1400">
                          <a:effectLst/>
                        </a:rPr>
                        <a:t>) x max(measCycleSCell, 1.5xDRX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357535982"/>
                  </a:ext>
                </a:extLst>
              </a:tr>
              <a:tr h="0">
                <a:tc>
                  <a:txBody>
                    <a:bodyPr/>
                    <a:lstStyle/>
                    <a:p>
                      <a:pPr algn="ctr">
                        <a:spcAft>
                          <a:spcPts val="0"/>
                        </a:spcAft>
                      </a:pPr>
                      <a:r>
                        <a:rPr lang="en-US" sz="1400">
                          <a:effectLst/>
                        </a:rPr>
                        <a:t>DRX cycle&gt;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(3+L</a:t>
                      </a:r>
                      <a:r>
                        <a:rPr lang="en-US" sz="1400" baseline="-25000">
                          <a:effectLst/>
                        </a:rPr>
                        <a:t>ind</a:t>
                      </a:r>
                      <a:r>
                        <a:rPr lang="en-US" sz="1400">
                          <a:effectLst/>
                        </a:rPr>
                        <a:t>) x max(measCycleSCell,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053570196"/>
                  </a:ext>
                </a:extLst>
              </a:tr>
              <a:tr h="0">
                <a:tc gridSpan="2">
                  <a:txBody>
                    <a:bodyPr/>
                    <a:lstStyle/>
                    <a:p>
                      <a:pPr marL="540385" indent="-540385">
                        <a:spcAft>
                          <a:spcPts val="0"/>
                        </a:spcAft>
                      </a:pPr>
                      <a:r>
                        <a:rPr lang="en-US" sz="1400" u="sng" dirty="0">
                          <a:effectLst/>
                        </a:rPr>
                        <a:t>NOTE 1:   L</a:t>
                      </a:r>
                      <a:r>
                        <a:rPr lang="en-US" sz="1400" u="sng" baseline="-25000" dirty="0">
                          <a:effectLst/>
                        </a:rPr>
                        <a:t>ind</a:t>
                      </a:r>
                      <a:r>
                        <a:rPr lang="en-US" sz="1400" u="sng" dirty="0">
                          <a:effectLst/>
                        </a:rPr>
                        <a:t> is the number of SMTC periods not available at the UE during </a:t>
                      </a:r>
                      <a:r>
                        <a:rPr lang="en-US" sz="1400" u="sng" dirty="0" err="1">
                          <a:effectLst/>
                        </a:rPr>
                        <a:t>T</a:t>
                      </a:r>
                      <a:r>
                        <a:rPr lang="en-US" sz="1400" u="sng" baseline="-25000" dirty="0" err="1">
                          <a:effectLst/>
                        </a:rPr>
                        <a:t>SSB_time_index_intra</a:t>
                      </a:r>
                      <a:r>
                        <a:rPr lang="en-US" sz="1400" u="sng" dirty="0">
                          <a:effectLst/>
                        </a:rPr>
                        <a:t>, where L</a:t>
                      </a:r>
                      <a:r>
                        <a:rPr lang="en-US" sz="1400" u="sng" baseline="-25000" dirty="0">
                          <a:effectLst/>
                        </a:rPr>
                        <a:t>ind </a:t>
                      </a:r>
                      <a:r>
                        <a:rPr lang="en-US" sz="1400" u="sng" dirty="0">
                          <a:effectLst/>
                        </a:rPr>
                        <a:t>≤ </a:t>
                      </a:r>
                      <a:r>
                        <a:rPr lang="en-US" sz="1400" u="sng" dirty="0" err="1">
                          <a:effectLst/>
                        </a:rPr>
                        <a:t>L</a:t>
                      </a:r>
                      <a:r>
                        <a:rPr lang="en-US" sz="1400" u="sng" baseline="-25000" dirty="0" err="1">
                          <a:effectLst/>
                        </a:rPr>
                        <a:t>ind,deact,max</a:t>
                      </a:r>
                      <a:r>
                        <a:rPr lang="en-US" sz="1400" u="sng" baseline="-25000" dirty="0">
                          <a:effectLst/>
                        </a:rPr>
                        <a:t>.</a:t>
                      </a:r>
                      <a:endParaRPr lang="sv-SE" sz="1400" dirty="0">
                        <a:effectLst/>
                      </a:endParaRPr>
                    </a:p>
                    <a:p>
                      <a:pPr>
                        <a:spcAft>
                          <a:spcPts val="0"/>
                        </a:spcAft>
                      </a:pPr>
                      <a:r>
                        <a:rPr lang="en-US" sz="1400" u="sng" dirty="0">
                          <a:effectLst/>
                        </a:rPr>
                        <a:t>NOTE 2:   </a:t>
                      </a:r>
                      <a:r>
                        <a:rPr lang="en-US" sz="1400" u="sng" dirty="0" err="1">
                          <a:effectLst/>
                        </a:rPr>
                        <a:t>L</a:t>
                      </a:r>
                      <a:r>
                        <a:rPr lang="en-US" sz="1400" u="sng" baseline="-25000" dirty="0" err="1">
                          <a:effectLst/>
                        </a:rPr>
                        <a:t>ind,deact,max</a:t>
                      </a:r>
                      <a:r>
                        <a:rPr lang="en-US" sz="1400" u="sng" dirty="0">
                          <a:effectLst/>
                        </a:rPr>
                        <a:t> =12 for Max(DRX cycle, </a:t>
                      </a:r>
                      <a:r>
                        <a:rPr lang="en-US" sz="1400" u="sng" dirty="0" err="1">
                          <a:effectLst/>
                        </a:rPr>
                        <a:t>measCycleSCell</a:t>
                      </a:r>
                      <a:r>
                        <a:rPr lang="en-US" sz="1400" u="sng" dirty="0">
                          <a:effectLst/>
                        </a:rPr>
                        <a:t>)≤40 where DRX cycle is 0 for non-DRX, </a:t>
                      </a:r>
                      <a:r>
                        <a:rPr lang="en-US" sz="1400" u="sng" dirty="0" err="1">
                          <a:effectLst/>
                        </a:rPr>
                        <a:t>L</a:t>
                      </a:r>
                      <a:r>
                        <a:rPr lang="en-US" sz="1400" u="sng" baseline="-25000" dirty="0" err="1">
                          <a:effectLst/>
                        </a:rPr>
                        <a:t>ind,deact,max</a:t>
                      </a:r>
                      <a:r>
                        <a:rPr lang="en-US" sz="1400" u="sng" dirty="0">
                          <a:effectLst/>
                        </a:rPr>
                        <a:t> =6 for 40&lt;Max(DRX cycle, </a:t>
                      </a:r>
                      <a:r>
                        <a:rPr lang="en-US" sz="1400" u="sng" dirty="0" err="1">
                          <a:effectLst/>
                        </a:rPr>
                        <a:t>measCycleSCell</a:t>
                      </a:r>
                      <a:r>
                        <a:rPr lang="en-US" sz="1400" u="sng" dirty="0">
                          <a:effectLst/>
                        </a:rPr>
                        <a:t>)≤320, L</a:t>
                      </a:r>
                      <a:r>
                        <a:rPr lang="en-US" sz="1400" u="sng" baseline="-25000" dirty="0">
                          <a:effectLst/>
                        </a:rPr>
                        <a:t>ind, </a:t>
                      </a:r>
                      <a:r>
                        <a:rPr lang="en-US" sz="1400" u="sng" baseline="-25000" dirty="0" err="1">
                          <a:effectLst/>
                        </a:rPr>
                        <a:t>deact,max</a:t>
                      </a:r>
                      <a:r>
                        <a:rPr lang="en-US" sz="1400" u="sng" dirty="0">
                          <a:effectLst/>
                        </a:rPr>
                        <a:t> =3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657126560"/>
                  </a:ext>
                </a:extLst>
              </a:tr>
            </a:tbl>
          </a:graphicData>
        </a:graphic>
      </p:graphicFrame>
      <p:graphicFrame>
        <p:nvGraphicFramePr>
          <p:cNvPr id="8" name="Table 7">
            <a:extLst>
              <a:ext uri="{FF2B5EF4-FFF2-40B4-BE49-F238E27FC236}">
                <a16:creationId xmlns:a16="http://schemas.microsoft.com/office/drawing/2014/main" id="{630D0BE7-5EB7-4081-A759-CF389D8AB432}"/>
              </a:ext>
            </a:extLst>
          </p:cNvPr>
          <p:cNvGraphicFramePr>
            <a:graphicFrameLocks noGrp="1"/>
          </p:cNvGraphicFramePr>
          <p:nvPr>
            <p:extLst>
              <p:ext uri="{D42A27DB-BD31-4B8C-83A1-F6EECF244321}">
                <p14:modId xmlns:p14="http://schemas.microsoft.com/office/powerpoint/2010/main" val="1042373380"/>
              </p:ext>
            </p:extLst>
          </p:nvPr>
        </p:nvGraphicFramePr>
        <p:xfrm>
          <a:off x="415788" y="5173076"/>
          <a:ext cx="11360425" cy="1493520"/>
        </p:xfrm>
        <a:graphic>
          <a:graphicData uri="http://schemas.openxmlformats.org/drawingml/2006/table">
            <a:tbl>
              <a:tblPr firstRow="1" firstCol="1" bandRow="1">
                <a:tableStyleId>{5C22544A-7EE6-4342-B048-85BDC9FD1C3A}</a:tableStyleId>
              </a:tblPr>
              <a:tblGrid>
                <a:gridCol w="5679598">
                  <a:extLst>
                    <a:ext uri="{9D8B030D-6E8A-4147-A177-3AD203B41FA5}">
                      <a16:colId xmlns:a16="http://schemas.microsoft.com/office/drawing/2014/main" val="2821720991"/>
                    </a:ext>
                  </a:extLst>
                </a:gridCol>
                <a:gridCol w="5680827">
                  <a:extLst>
                    <a:ext uri="{9D8B030D-6E8A-4147-A177-3AD203B41FA5}">
                      <a16:colId xmlns:a16="http://schemas.microsoft.com/office/drawing/2014/main" val="985078675"/>
                    </a:ext>
                  </a:extLst>
                </a:gridCol>
              </a:tblGrid>
              <a:tr h="0">
                <a:tc>
                  <a:txBody>
                    <a:bodyPr/>
                    <a:lstStyle/>
                    <a:p>
                      <a:pPr algn="ctr">
                        <a:spcAft>
                          <a:spcPts val="0"/>
                        </a:spcAft>
                      </a:pPr>
                      <a:r>
                        <a:rPr lang="en-US" sz="1400" u="sng">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sng">
                          <a:effectLst/>
                        </a:rPr>
                        <a:t>T</a:t>
                      </a:r>
                      <a:r>
                        <a:rPr lang="en-US" sz="1400" u="sng" baseline="-25000">
                          <a:effectLst/>
                        </a:rPr>
                        <a:t> SSB_measurement_period_intra</a:t>
                      </a:r>
                      <a:r>
                        <a:rPr lang="en-US" sz="1400" u="sng">
                          <a:effectLst/>
                        </a:rPr>
                        <a:t>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518791112"/>
                  </a:ext>
                </a:extLst>
              </a:tr>
              <a:tr h="0">
                <a:tc>
                  <a:txBody>
                    <a:bodyPr/>
                    <a:lstStyle/>
                    <a:p>
                      <a:pPr algn="ctr">
                        <a:spcAft>
                          <a:spcPts val="0"/>
                        </a:spcAft>
                      </a:pPr>
                      <a:r>
                        <a:rPr lang="en-US" sz="1400" u="sng">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sng">
                          <a:effectLst/>
                        </a:rPr>
                        <a:t>(5+ L</a:t>
                      </a:r>
                      <a:r>
                        <a:rPr lang="en-US" sz="1400" u="sng" baseline="-25000">
                          <a:effectLst/>
                        </a:rPr>
                        <a:t>meas</a:t>
                      </a:r>
                      <a:r>
                        <a:rPr lang="en-US" sz="1400" u="sng">
                          <a:effectLst/>
                        </a:rPr>
                        <a:t>) x measCycleSCell x CSSF</a:t>
                      </a:r>
                      <a:r>
                        <a:rPr lang="en-US" sz="1400" u="sng"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71018392"/>
                  </a:ext>
                </a:extLst>
              </a:tr>
              <a:tr h="0">
                <a:tc>
                  <a:txBody>
                    <a:bodyPr/>
                    <a:lstStyle/>
                    <a:p>
                      <a:pPr algn="ctr">
                        <a:spcAft>
                          <a:spcPts val="0"/>
                        </a:spcAft>
                      </a:pPr>
                      <a:r>
                        <a:rPr lang="en-US" sz="1400" u="sng">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sng">
                          <a:effectLst/>
                        </a:rPr>
                        <a:t>(5+ L</a:t>
                      </a:r>
                      <a:r>
                        <a:rPr lang="en-US" sz="1400" u="sng" baseline="-25000">
                          <a:effectLst/>
                        </a:rPr>
                        <a:t>meas</a:t>
                      </a:r>
                      <a:r>
                        <a:rPr lang="en-US" sz="1400" u="sng">
                          <a:effectLst/>
                        </a:rPr>
                        <a:t>) x max(measCycleSCell, 1.5xDRX cycle) x CSSF</a:t>
                      </a:r>
                      <a:r>
                        <a:rPr lang="en-US" sz="1400" u="sng"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96752386"/>
                  </a:ext>
                </a:extLst>
              </a:tr>
              <a:tr h="0">
                <a:tc>
                  <a:txBody>
                    <a:bodyPr/>
                    <a:lstStyle/>
                    <a:p>
                      <a:pPr algn="ctr">
                        <a:spcAft>
                          <a:spcPts val="0"/>
                        </a:spcAft>
                      </a:pPr>
                      <a:r>
                        <a:rPr lang="en-US" sz="1400" u="sng">
                          <a:effectLst/>
                        </a:rPr>
                        <a:t>DRX cycle&gt;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u="sng">
                          <a:effectLst/>
                        </a:rPr>
                        <a:t>(5+ L</a:t>
                      </a:r>
                      <a:r>
                        <a:rPr lang="en-US" sz="1400" u="sng" baseline="-25000">
                          <a:effectLst/>
                        </a:rPr>
                        <a:t>meas</a:t>
                      </a:r>
                      <a:r>
                        <a:rPr lang="en-US" sz="1400" u="sng">
                          <a:effectLst/>
                        </a:rPr>
                        <a:t>) x max(measCycleSCell, DRX cycle) x CSSF</a:t>
                      </a:r>
                      <a:r>
                        <a:rPr lang="en-US" sz="1400" u="sng"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8562782"/>
                  </a:ext>
                </a:extLst>
              </a:tr>
              <a:tr h="0">
                <a:tc gridSpan="2">
                  <a:txBody>
                    <a:bodyPr/>
                    <a:lstStyle/>
                    <a:p>
                      <a:pPr marL="540385" indent="-540385">
                        <a:spcAft>
                          <a:spcPts val="0"/>
                        </a:spcAft>
                      </a:pPr>
                      <a:r>
                        <a:rPr lang="en-US" sz="1400" u="sng" dirty="0">
                          <a:effectLst/>
                        </a:rPr>
                        <a:t>NOTE 1:   </a:t>
                      </a:r>
                      <a:r>
                        <a:rPr lang="en-US" sz="1400" u="sng" dirty="0" err="1">
                          <a:effectLst/>
                        </a:rPr>
                        <a:t>L</a:t>
                      </a:r>
                      <a:r>
                        <a:rPr lang="en-US" sz="1400" u="sng" baseline="-25000" dirty="0" err="1">
                          <a:effectLst/>
                        </a:rPr>
                        <a:t>meas</a:t>
                      </a:r>
                      <a:r>
                        <a:rPr lang="en-US" sz="1400" u="sng" dirty="0">
                          <a:effectLst/>
                        </a:rPr>
                        <a:t> is the number of SMTC periods not available at the UE during T</a:t>
                      </a:r>
                      <a:r>
                        <a:rPr lang="en-US" sz="1400" u="sng" baseline="-25000" dirty="0">
                          <a:effectLst/>
                        </a:rPr>
                        <a:t> </a:t>
                      </a:r>
                      <a:r>
                        <a:rPr lang="en-US" sz="1400" u="sng" baseline="-25000" dirty="0" err="1">
                          <a:effectLst/>
                        </a:rPr>
                        <a:t>SSB_measurement_period_intra</a:t>
                      </a:r>
                      <a:r>
                        <a:rPr lang="en-US" sz="1400" u="sng" dirty="0">
                          <a:effectLst/>
                        </a:rPr>
                        <a:t>, where </a:t>
                      </a:r>
                      <a:r>
                        <a:rPr lang="en-US" sz="1400" u="sng" dirty="0" err="1">
                          <a:effectLst/>
                        </a:rPr>
                        <a:t>L</a:t>
                      </a:r>
                      <a:r>
                        <a:rPr lang="en-US" sz="1400" u="sng" baseline="-25000" dirty="0" err="1">
                          <a:effectLst/>
                        </a:rPr>
                        <a:t>meas</a:t>
                      </a:r>
                      <a:r>
                        <a:rPr lang="en-US" sz="1400" u="sng" baseline="-25000" dirty="0">
                          <a:effectLst/>
                        </a:rPr>
                        <a:t> </a:t>
                      </a:r>
                      <a:r>
                        <a:rPr lang="en-US" sz="1400" u="sng" dirty="0">
                          <a:effectLst/>
                        </a:rPr>
                        <a:t>≤ </a:t>
                      </a:r>
                      <a:r>
                        <a:rPr lang="en-US" sz="1400" u="sng" dirty="0" err="1">
                          <a:effectLst/>
                        </a:rPr>
                        <a:t>L</a:t>
                      </a:r>
                      <a:r>
                        <a:rPr lang="en-US" sz="1400" u="sng" baseline="-25000" dirty="0" err="1">
                          <a:effectLst/>
                        </a:rPr>
                        <a:t>meas,deact,max</a:t>
                      </a:r>
                      <a:r>
                        <a:rPr lang="en-US" sz="1400" u="sng" baseline="-25000" dirty="0">
                          <a:effectLst/>
                        </a:rPr>
                        <a:t>.</a:t>
                      </a:r>
                      <a:endParaRPr lang="sv-SE" sz="1400" dirty="0">
                        <a:effectLst/>
                      </a:endParaRPr>
                    </a:p>
                    <a:p>
                      <a:pPr>
                        <a:spcAft>
                          <a:spcPts val="0"/>
                        </a:spcAft>
                      </a:pPr>
                      <a:r>
                        <a:rPr lang="en-US" sz="1400" u="sng" dirty="0">
                          <a:effectLst/>
                        </a:rPr>
                        <a:t>NOTE 2:   </a:t>
                      </a:r>
                      <a:r>
                        <a:rPr lang="en-US" sz="1400" u="sng" dirty="0" err="1">
                          <a:effectLst/>
                        </a:rPr>
                        <a:t>L</a:t>
                      </a:r>
                      <a:r>
                        <a:rPr lang="en-US" sz="1400" u="sng" baseline="-25000" dirty="0" err="1">
                          <a:effectLst/>
                        </a:rPr>
                        <a:t>meas,deact,max</a:t>
                      </a:r>
                      <a:r>
                        <a:rPr lang="en-US" sz="1400" u="sng" dirty="0">
                          <a:effectLst/>
                        </a:rPr>
                        <a:t> =20 for Max(DRX cycle, </a:t>
                      </a:r>
                      <a:r>
                        <a:rPr lang="en-US" sz="1400" u="sng" dirty="0" err="1">
                          <a:effectLst/>
                        </a:rPr>
                        <a:t>measCycleSCell</a:t>
                      </a:r>
                      <a:r>
                        <a:rPr lang="en-US" sz="1400" u="sng" dirty="0">
                          <a:effectLst/>
                        </a:rPr>
                        <a:t>)≤40 where DRX cycle is 0 for non-DRX, </a:t>
                      </a:r>
                      <a:r>
                        <a:rPr lang="en-US" sz="1400" u="sng" dirty="0" err="1">
                          <a:effectLst/>
                        </a:rPr>
                        <a:t>L</a:t>
                      </a:r>
                      <a:r>
                        <a:rPr lang="en-US" sz="1400" u="sng" baseline="-25000" dirty="0" err="1">
                          <a:effectLst/>
                        </a:rPr>
                        <a:t>meas,deact,max</a:t>
                      </a:r>
                      <a:r>
                        <a:rPr lang="en-US" sz="1400" u="sng" dirty="0">
                          <a:effectLst/>
                        </a:rPr>
                        <a:t> =10 for 40&lt;Max(DRX cycle, </a:t>
                      </a:r>
                      <a:r>
                        <a:rPr lang="en-US" sz="1400" u="sng" dirty="0" err="1">
                          <a:effectLst/>
                        </a:rPr>
                        <a:t>measCycleSCell</a:t>
                      </a:r>
                      <a:r>
                        <a:rPr lang="en-US" sz="1400" u="sng" dirty="0">
                          <a:effectLst/>
                        </a:rPr>
                        <a:t>)≤320, </a:t>
                      </a:r>
                      <a:r>
                        <a:rPr lang="en-US" sz="1400" u="sng" dirty="0" err="1">
                          <a:effectLst/>
                        </a:rPr>
                        <a:t>L</a:t>
                      </a:r>
                      <a:r>
                        <a:rPr lang="en-US" sz="1400" u="sng" baseline="-25000" dirty="0" err="1">
                          <a:effectLst/>
                        </a:rPr>
                        <a:t>meas,deact,max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661251381"/>
                  </a:ext>
                </a:extLst>
              </a:tr>
            </a:tbl>
          </a:graphicData>
        </a:graphic>
      </p:graphicFrame>
    </p:spTree>
    <p:extLst>
      <p:ext uri="{BB962C8B-B14F-4D97-AF65-F5344CB8AC3E}">
        <p14:creationId xmlns:p14="http://schemas.microsoft.com/office/powerpoint/2010/main" val="33898212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lstStyle/>
          <a:p>
            <a:r>
              <a:rPr lang="sv-SE" dirty="0"/>
              <a:t>Intra-Frequency Measurements, with Gaps</a:t>
            </a:r>
          </a:p>
        </p:txBody>
      </p:sp>
      <p:graphicFrame>
        <p:nvGraphicFramePr>
          <p:cNvPr id="4" name="Table 3">
            <a:extLst>
              <a:ext uri="{FF2B5EF4-FFF2-40B4-BE49-F238E27FC236}">
                <a16:creationId xmlns:a16="http://schemas.microsoft.com/office/drawing/2014/main" id="{6750D6F6-B138-4502-9BB5-18ADD9B015AA}"/>
              </a:ext>
            </a:extLst>
          </p:cNvPr>
          <p:cNvGraphicFramePr>
            <a:graphicFrameLocks noGrp="1"/>
          </p:cNvGraphicFramePr>
          <p:nvPr>
            <p:extLst>
              <p:ext uri="{D42A27DB-BD31-4B8C-83A1-F6EECF244321}">
                <p14:modId xmlns:p14="http://schemas.microsoft.com/office/powerpoint/2010/main" val="829654622"/>
              </p:ext>
            </p:extLst>
          </p:nvPr>
        </p:nvGraphicFramePr>
        <p:xfrm>
          <a:off x="356152" y="1337610"/>
          <a:ext cx="11479696" cy="1706880"/>
        </p:xfrm>
        <a:graphic>
          <a:graphicData uri="http://schemas.openxmlformats.org/drawingml/2006/table">
            <a:tbl>
              <a:tblPr firstRow="1" firstCol="1" bandRow="1">
                <a:tableStyleId>{5C22544A-7EE6-4342-B048-85BDC9FD1C3A}</a:tableStyleId>
              </a:tblPr>
              <a:tblGrid>
                <a:gridCol w="5739227">
                  <a:extLst>
                    <a:ext uri="{9D8B030D-6E8A-4147-A177-3AD203B41FA5}">
                      <a16:colId xmlns:a16="http://schemas.microsoft.com/office/drawing/2014/main" val="542758690"/>
                    </a:ext>
                  </a:extLst>
                </a:gridCol>
                <a:gridCol w="5740469">
                  <a:extLst>
                    <a:ext uri="{9D8B030D-6E8A-4147-A177-3AD203B41FA5}">
                      <a16:colId xmlns:a16="http://schemas.microsoft.com/office/drawing/2014/main" val="2549174243"/>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PSS/SSS_sync_intra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39169960"/>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max(600ms, (5+L</a:t>
                      </a:r>
                      <a:r>
                        <a:rPr lang="en-US" sz="1400" baseline="-25000">
                          <a:effectLst/>
                        </a:rPr>
                        <a:t>PSS/SSS</a:t>
                      </a:r>
                      <a:r>
                        <a:rPr lang="en-US" sz="1400">
                          <a:effectLst/>
                        </a:rPr>
                        <a:t>) x max(MGRP, </a:t>
                      </a:r>
                      <a:r>
                        <a:rPr lang="en-US" sz="1400" u="sng">
                          <a:effectLst/>
                        </a:rPr>
                        <a:t>S</a:t>
                      </a:r>
                      <a:r>
                        <a:rPr lang="en-US" sz="1400" strike="sngStrike">
                          <a:effectLst/>
                        </a:rPr>
                        <a:t>D</a:t>
                      </a:r>
                      <a:r>
                        <a:rPr lang="en-US" sz="1400">
                          <a:effectLst/>
                        </a:rPr>
                        <a:t>MTC period))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689767357"/>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max(600ms, ceil(1.5x (5+L</a:t>
                      </a:r>
                      <a:r>
                        <a:rPr lang="en-US" sz="1400" baseline="-25000">
                          <a:effectLst/>
                        </a:rPr>
                        <a:t>PSS/SSS</a:t>
                      </a:r>
                      <a:r>
                        <a:rPr lang="en-US" sz="1400">
                          <a:effectLst/>
                        </a:rPr>
                        <a:t>)) x max(MGRP, </a:t>
                      </a:r>
                      <a:r>
                        <a:rPr lang="en-US" sz="1400" u="sng">
                          <a:effectLst/>
                        </a:rPr>
                        <a:t>S</a:t>
                      </a:r>
                      <a:r>
                        <a:rPr lang="en-US" sz="1400" strike="sngStrike">
                          <a:effectLst/>
                        </a:rPr>
                        <a:t>D</a:t>
                      </a:r>
                      <a:r>
                        <a:rPr lang="en-US" sz="1400">
                          <a:effectLst/>
                        </a:rPr>
                        <a:t>MTC period,DRX cycle)) x CSSF</a:t>
                      </a:r>
                      <a:r>
                        <a:rPr lang="en-US" sz="1400" baseline="-25000">
                          <a:effectLst/>
                        </a:rPr>
                        <a:t>intra</a:t>
                      </a:r>
                      <a:r>
                        <a:rPr lang="en-US" sz="1400" baseline="30000">
                          <a:effectLst/>
                        </a:rPr>
                        <a:t>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65650019"/>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(5+L</a:t>
                      </a:r>
                      <a:r>
                        <a:rPr lang="en-US" sz="1400" baseline="-25000">
                          <a:effectLst/>
                        </a:rPr>
                        <a:t>PSS/SSS</a:t>
                      </a:r>
                      <a:r>
                        <a:rPr lang="en-US" sz="1400">
                          <a:effectLst/>
                        </a:rPr>
                        <a:t>) x max(MGRP,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132925395"/>
                  </a:ext>
                </a:extLst>
              </a:tr>
              <a:tr h="0">
                <a:tc gridSpan="2">
                  <a:txBody>
                    <a:bodyPr/>
                    <a:lstStyle/>
                    <a:p>
                      <a:pPr marL="540385" indent="-540385">
                        <a:spcAft>
                          <a:spcPts val="0"/>
                        </a:spcAft>
                      </a:pPr>
                      <a:r>
                        <a:rPr lang="en-US" sz="1400" u="sng" dirty="0">
                          <a:effectLst/>
                        </a:rPr>
                        <a:t>NOTE 1:   L</a:t>
                      </a:r>
                      <a:r>
                        <a:rPr lang="en-US" sz="1400" u="sng" baseline="-25000" dirty="0">
                          <a:effectLst/>
                        </a:rPr>
                        <a:t>PSS/SSS</a:t>
                      </a:r>
                      <a:r>
                        <a:rPr lang="en-US" sz="1400" u="sng" dirty="0">
                          <a:effectLst/>
                        </a:rPr>
                        <a:t> is the number of SMTC periods not available at the UE during T</a:t>
                      </a:r>
                      <a:r>
                        <a:rPr lang="en-US" sz="1400" u="sng" baseline="-25000" dirty="0">
                          <a:effectLst/>
                        </a:rPr>
                        <a:t>PSS/</a:t>
                      </a:r>
                      <a:r>
                        <a:rPr lang="en-US" sz="1400" u="sng" baseline="-25000" dirty="0" err="1">
                          <a:effectLst/>
                        </a:rPr>
                        <a:t>SSS_sync_intra</a:t>
                      </a:r>
                      <a:r>
                        <a:rPr lang="en-US" sz="1400" u="sng" dirty="0">
                          <a:effectLst/>
                        </a:rPr>
                        <a:t>, where L</a:t>
                      </a:r>
                      <a:r>
                        <a:rPr lang="en-US" sz="1400" u="sng" baseline="-25000" dirty="0">
                          <a:effectLst/>
                        </a:rPr>
                        <a:t>PSS/SSS </a:t>
                      </a:r>
                      <a:r>
                        <a:rPr lang="en-US" sz="1400" u="sng" dirty="0">
                          <a:effectLst/>
                        </a:rPr>
                        <a:t>≤ L</a:t>
                      </a:r>
                      <a:r>
                        <a:rPr lang="en-US" sz="1400" u="sng" baseline="-25000" dirty="0">
                          <a:effectLst/>
                        </a:rPr>
                        <a:t>PSS/</a:t>
                      </a:r>
                      <a:r>
                        <a:rPr lang="en-US" sz="1400" u="sng" baseline="-25000" dirty="0" err="1">
                          <a:effectLst/>
                        </a:rPr>
                        <a:t>SSS,gaps,max</a:t>
                      </a:r>
                      <a:r>
                        <a:rPr lang="en-US" sz="1400" u="sng" baseline="-25000" dirty="0">
                          <a:effectLst/>
                        </a:rPr>
                        <a:t>.</a:t>
                      </a:r>
                      <a:endParaRPr lang="sv-SE" sz="1400" dirty="0">
                        <a:effectLst/>
                      </a:endParaRPr>
                    </a:p>
                    <a:p>
                      <a:pPr>
                        <a:spcAft>
                          <a:spcPts val="0"/>
                        </a:spcAft>
                      </a:pPr>
                      <a:r>
                        <a:rPr lang="en-US" sz="1400" u="sng" dirty="0">
                          <a:effectLst/>
                        </a:rPr>
                        <a:t>NOTE 2:   L</a:t>
                      </a:r>
                      <a:r>
                        <a:rPr lang="en-US" sz="1400" u="sng" baseline="-25000" dirty="0">
                          <a:effectLst/>
                        </a:rPr>
                        <a:t>PSS/</a:t>
                      </a:r>
                      <a:r>
                        <a:rPr lang="en-US" sz="1400" u="sng" baseline="-25000" dirty="0" err="1">
                          <a:effectLst/>
                        </a:rPr>
                        <a:t>SSS,gaps,max</a:t>
                      </a:r>
                      <a:r>
                        <a:rPr lang="en-US" sz="1400" u="sng" dirty="0">
                          <a:effectLst/>
                        </a:rPr>
                        <a:t> =20 for Max(DRX </a:t>
                      </a:r>
                      <a:r>
                        <a:rPr lang="en-US" sz="1400" u="sng" dirty="0" err="1">
                          <a:effectLst/>
                        </a:rPr>
                        <a:t>cycle,SMTC</a:t>
                      </a:r>
                      <a:r>
                        <a:rPr lang="en-US" sz="1400" u="sng" dirty="0">
                          <a:effectLst/>
                        </a:rPr>
                        <a:t> </a:t>
                      </a:r>
                      <a:r>
                        <a:rPr lang="en-US" sz="1400" u="sng" dirty="0" err="1">
                          <a:effectLst/>
                        </a:rPr>
                        <a:t>period,MGRP</a:t>
                      </a:r>
                      <a:r>
                        <a:rPr lang="en-US" sz="1400" u="sng" dirty="0">
                          <a:effectLst/>
                        </a:rPr>
                        <a:t>)≤40 where DRX cycle is 0 for non-DRX, L</a:t>
                      </a:r>
                      <a:r>
                        <a:rPr lang="en-US" sz="1400" u="sng" baseline="-25000" dirty="0">
                          <a:effectLst/>
                        </a:rPr>
                        <a:t>PSS/</a:t>
                      </a:r>
                      <a:r>
                        <a:rPr lang="en-US" sz="1400" u="sng" baseline="-25000" dirty="0" err="1">
                          <a:effectLst/>
                        </a:rPr>
                        <a:t>SSS,gaps,max</a:t>
                      </a:r>
                      <a:r>
                        <a:rPr lang="en-US" sz="1400" u="sng" dirty="0">
                          <a:effectLst/>
                        </a:rPr>
                        <a:t> =10 for 40&lt;Max(DRX </a:t>
                      </a:r>
                      <a:r>
                        <a:rPr lang="en-US" sz="1400" u="sng" dirty="0" err="1">
                          <a:effectLst/>
                        </a:rPr>
                        <a:t>cycle,SMTC</a:t>
                      </a:r>
                      <a:r>
                        <a:rPr lang="en-US" sz="1400" u="sng" dirty="0">
                          <a:effectLst/>
                        </a:rPr>
                        <a:t> </a:t>
                      </a:r>
                      <a:r>
                        <a:rPr lang="en-US" sz="1400" u="sng" dirty="0" err="1">
                          <a:effectLst/>
                        </a:rPr>
                        <a:t>period,MGRP</a:t>
                      </a:r>
                      <a:r>
                        <a:rPr lang="en-US" sz="1400" u="sng" dirty="0">
                          <a:effectLst/>
                        </a:rPr>
                        <a:t>)≤320, L</a:t>
                      </a:r>
                      <a:r>
                        <a:rPr lang="en-US" sz="1400" u="sng" baseline="-25000" dirty="0">
                          <a:effectLst/>
                        </a:rPr>
                        <a:t>PSS/</a:t>
                      </a:r>
                      <a:r>
                        <a:rPr lang="en-US" sz="1400" u="sng" baseline="-25000" dirty="0" err="1">
                          <a:effectLst/>
                        </a:rPr>
                        <a:t>SSS,gaps,max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655006871"/>
                  </a:ext>
                </a:extLst>
              </a:tr>
            </a:tbl>
          </a:graphicData>
        </a:graphic>
      </p:graphicFrame>
      <p:graphicFrame>
        <p:nvGraphicFramePr>
          <p:cNvPr id="5" name="Table 4">
            <a:extLst>
              <a:ext uri="{FF2B5EF4-FFF2-40B4-BE49-F238E27FC236}">
                <a16:creationId xmlns:a16="http://schemas.microsoft.com/office/drawing/2014/main" id="{87CF9DA5-7ADE-4043-AF19-DE2F29AB0B4B}"/>
              </a:ext>
            </a:extLst>
          </p:cNvPr>
          <p:cNvGraphicFramePr>
            <a:graphicFrameLocks noGrp="1"/>
          </p:cNvGraphicFramePr>
          <p:nvPr>
            <p:extLst>
              <p:ext uri="{D42A27DB-BD31-4B8C-83A1-F6EECF244321}">
                <p14:modId xmlns:p14="http://schemas.microsoft.com/office/powerpoint/2010/main" val="167038599"/>
              </p:ext>
            </p:extLst>
          </p:nvPr>
        </p:nvGraphicFramePr>
        <p:xfrm>
          <a:off x="356152" y="3196219"/>
          <a:ext cx="11479696" cy="1706880"/>
        </p:xfrm>
        <a:graphic>
          <a:graphicData uri="http://schemas.openxmlformats.org/drawingml/2006/table">
            <a:tbl>
              <a:tblPr firstRow="1" firstCol="1" bandRow="1">
                <a:tableStyleId>{5C22544A-7EE6-4342-B048-85BDC9FD1C3A}</a:tableStyleId>
              </a:tblPr>
              <a:tblGrid>
                <a:gridCol w="5739227">
                  <a:extLst>
                    <a:ext uri="{9D8B030D-6E8A-4147-A177-3AD203B41FA5}">
                      <a16:colId xmlns:a16="http://schemas.microsoft.com/office/drawing/2014/main" val="623369964"/>
                    </a:ext>
                  </a:extLst>
                </a:gridCol>
                <a:gridCol w="5740469">
                  <a:extLst>
                    <a:ext uri="{9D8B030D-6E8A-4147-A177-3AD203B41FA5}">
                      <a16:colId xmlns:a16="http://schemas.microsoft.com/office/drawing/2014/main" val="4203229411"/>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SSB_time_index_intra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94321058"/>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max(120ms, (3+L</a:t>
                      </a:r>
                      <a:r>
                        <a:rPr lang="en-US" sz="1400" baseline="-25000">
                          <a:effectLst/>
                        </a:rPr>
                        <a:t>ind</a:t>
                      </a:r>
                      <a:r>
                        <a:rPr lang="en-US" sz="1400">
                          <a:effectLst/>
                        </a:rPr>
                        <a:t>) x max(MGRP, SMTC period))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92881605"/>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dirty="0">
                          <a:effectLst/>
                        </a:rPr>
                        <a:t>max(120ms, ceil(1.5x (3+L</a:t>
                      </a:r>
                      <a:r>
                        <a:rPr lang="en-US" sz="1400" baseline="-25000" dirty="0">
                          <a:effectLst/>
                        </a:rPr>
                        <a:t>ind</a:t>
                      </a:r>
                      <a:r>
                        <a:rPr lang="en-US" sz="1400" dirty="0">
                          <a:effectLst/>
                        </a:rPr>
                        <a:t>)) x max(MGRP, SMTC </a:t>
                      </a:r>
                      <a:r>
                        <a:rPr lang="en-US" sz="1400" dirty="0" err="1">
                          <a:effectLst/>
                        </a:rPr>
                        <a:t>period,DRX</a:t>
                      </a:r>
                      <a:r>
                        <a:rPr lang="en-US" sz="1400" dirty="0">
                          <a:effectLst/>
                        </a:rPr>
                        <a:t> cycle) x </a:t>
                      </a:r>
                      <a:r>
                        <a:rPr lang="en-US" sz="1400" dirty="0" err="1">
                          <a:effectLst/>
                        </a:rPr>
                        <a:t>CSSF</a:t>
                      </a:r>
                      <a:r>
                        <a:rPr lang="en-US" sz="1400" baseline="-25000" dirty="0" err="1">
                          <a:effectLst/>
                        </a:rPr>
                        <a:t>intra</a:t>
                      </a:r>
                      <a:r>
                        <a:rPr lang="en-US" sz="1400" dirty="0">
                          <a:effectLst/>
                        </a:rPr>
                        <a:t>)</a:t>
                      </a:r>
                      <a:r>
                        <a:rPr lang="en-US" sz="1400" baseline="30000" dirty="0">
                          <a:effectLst/>
                        </a:rPr>
                        <a:t> </a:t>
                      </a:r>
                      <a:endParaRPr lang="sv-SE" sz="14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88297821"/>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(3+L</a:t>
                      </a:r>
                      <a:r>
                        <a:rPr lang="en-US" sz="1400" baseline="-25000">
                          <a:effectLst/>
                        </a:rPr>
                        <a:t>ind</a:t>
                      </a:r>
                      <a:r>
                        <a:rPr lang="en-US" sz="1400">
                          <a:effectLst/>
                        </a:rPr>
                        <a:t>) x max(MGRP,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01598445"/>
                  </a:ext>
                </a:extLst>
              </a:tr>
              <a:tr h="0">
                <a:tc gridSpan="2">
                  <a:txBody>
                    <a:bodyPr/>
                    <a:lstStyle/>
                    <a:p>
                      <a:pPr marL="540385" indent="-540385">
                        <a:spcAft>
                          <a:spcPts val="0"/>
                        </a:spcAft>
                      </a:pPr>
                      <a:r>
                        <a:rPr lang="en-US" sz="1400" u="sng" dirty="0">
                          <a:effectLst/>
                        </a:rPr>
                        <a:t>NOTE 1:   L</a:t>
                      </a:r>
                      <a:r>
                        <a:rPr lang="en-US" sz="1400" u="sng" baseline="-25000" dirty="0">
                          <a:effectLst/>
                        </a:rPr>
                        <a:t>ind</a:t>
                      </a:r>
                      <a:r>
                        <a:rPr lang="en-US" sz="1400" u="sng" dirty="0">
                          <a:effectLst/>
                        </a:rPr>
                        <a:t> is the number of SMTC periods not available at the UE during </a:t>
                      </a:r>
                      <a:r>
                        <a:rPr lang="en-US" sz="1400" u="sng" dirty="0" err="1">
                          <a:effectLst/>
                        </a:rPr>
                        <a:t>T</a:t>
                      </a:r>
                      <a:r>
                        <a:rPr lang="en-US" sz="1400" u="sng" baseline="-25000" dirty="0" err="1">
                          <a:effectLst/>
                        </a:rPr>
                        <a:t>SSB_time_index_intra</a:t>
                      </a:r>
                      <a:r>
                        <a:rPr lang="en-US" sz="1400" u="sng" dirty="0">
                          <a:effectLst/>
                        </a:rPr>
                        <a:t>, where L</a:t>
                      </a:r>
                      <a:r>
                        <a:rPr lang="en-US" sz="1400" u="sng" baseline="-25000" dirty="0">
                          <a:effectLst/>
                        </a:rPr>
                        <a:t>ind </a:t>
                      </a:r>
                      <a:r>
                        <a:rPr lang="en-US" sz="1400" u="sng" dirty="0">
                          <a:effectLst/>
                        </a:rPr>
                        <a:t>≤ </a:t>
                      </a:r>
                      <a:r>
                        <a:rPr lang="en-US" sz="1400" u="sng" dirty="0" err="1">
                          <a:effectLst/>
                        </a:rPr>
                        <a:t>L</a:t>
                      </a:r>
                      <a:r>
                        <a:rPr lang="en-US" sz="1400" u="sng" baseline="-25000" dirty="0" err="1">
                          <a:effectLst/>
                        </a:rPr>
                        <a:t>ind,gaps,max</a:t>
                      </a:r>
                      <a:r>
                        <a:rPr lang="en-US" sz="1400" u="sng" dirty="0">
                          <a:effectLst/>
                        </a:rPr>
                        <a:t>.</a:t>
                      </a:r>
                      <a:endParaRPr lang="sv-SE" sz="1400" dirty="0">
                        <a:effectLst/>
                      </a:endParaRPr>
                    </a:p>
                    <a:p>
                      <a:pPr>
                        <a:spcAft>
                          <a:spcPts val="0"/>
                        </a:spcAft>
                      </a:pPr>
                      <a:r>
                        <a:rPr lang="en-US" sz="1400" u="sng" dirty="0">
                          <a:effectLst/>
                        </a:rPr>
                        <a:t>NOTE 2:   </a:t>
                      </a:r>
                      <a:r>
                        <a:rPr lang="en-US" sz="1400" u="sng" dirty="0" err="1">
                          <a:effectLst/>
                        </a:rPr>
                        <a:t>L</a:t>
                      </a:r>
                      <a:r>
                        <a:rPr lang="en-US" sz="1400" u="sng" baseline="-25000" dirty="0" err="1">
                          <a:effectLst/>
                        </a:rPr>
                        <a:t>ind,gaps,max</a:t>
                      </a:r>
                      <a:r>
                        <a:rPr lang="en-US" sz="1400" u="sng" dirty="0">
                          <a:effectLst/>
                        </a:rPr>
                        <a:t> =12 for Max(DRX </a:t>
                      </a:r>
                      <a:r>
                        <a:rPr lang="en-US" sz="1400" u="sng" dirty="0" err="1">
                          <a:effectLst/>
                        </a:rPr>
                        <a:t>cycle,SMTC</a:t>
                      </a:r>
                      <a:r>
                        <a:rPr lang="en-US" sz="1400" u="sng" dirty="0">
                          <a:effectLst/>
                        </a:rPr>
                        <a:t> period)≤40 where DRX cycle is 0 for non-DRX, </a:t>
                      </a:r>
                      <a:r>
                        <a:rPr lang="en-US" sz="1400" u="sng" dirty="0" err="1">
                          <a:effectLst/>
                        </a:rPr>
                        <a:t>L</a:t>
                      </a:r>
                      <a:r>
                        <a:rPr lang="en-US" sz="1400" u="sng" baseline="-25000" dirty="0" err="1">
                          <a:effectLst/>
                        </a:rPr>
                        <a:t>ind,gaps,max</a:t>
                      </a:r>
                      <a:r>
                        <a:rPr lang="en-US" sz="1400" u="sng" strike="sngStrike" dirty="0">
                          <a:effectLst/>
                        </a:rPr>
                        <a:t> </a:t>
                      </a:r>
                      <a:r>
                        <a:rPr lang="en-US" sz="1400" u="sng" dirty="0">
                          <a:effectLst/>
                        </a:rPr>
                        <a:t>=6 for 40&lt;Max(DRX </a:t>
                      </a:r>
                      <a:r>
                        <a:rPr lang="en-US" sz="1400" u="sng" dirty="0" err="1">
                          <a:effectLst/>
                        </a:rPr>
                        <a:t>cycle,SMTC</a:t>
                      </a:r>
                      <a:r>
                        <a:rPr lang="en-US" sz="1400" u="sng" dirty="0">
                          <a:effectLst/>
                        </a:rPr>
                        <a:t> period)≤320, </a:t>
                      </a:r>
                      <a:r>
                        <a:rPr lang="en-US" sz="1400" u="sng" dirty="0" err="1">
                          <a:effectLst/>
                        </a:rPr>
                        <a:t>L</a:t>
                      </a:r>
                      <a:r>
                        <a:rPr lang="en-US" sz="1400" u="sng" baseline="-25000" dirty="0" err="1">
                          <a:effectLst/>
                        </a:rPr>
                        <a:t>ind,gaps,max</a:t>
                      </a:r>
                      <a:r>
                        <a:rPr lang="en-US" sz="1400" u="sng" dirty="0">
                          <a:effectLst/>
                        </a:rPr>
                        <a:t> =3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2305035011"/>
                  </a:ext>
                </a:extLst>
              </a:tr>
            </a:tbl>
          </a:graphicData>
        </a:graphic>
      </p:graphicFrame>
      <p:graphicFrame>
        <p:nvGraphicFramePr>
          <p:cNvPr id="6" name="Table 5">
            <a:extLst>
              <a:ext uri="{FF2B5EF4-FFF2-40B4-BE49-F238E27FC236}">
                <a16:creationId xmlns:a16="http://schemas.microsoft.com/office/drawing/2014/main" id="{7FB591E7-4FB4-4F17-BE82-414FBF774679}"/>
              </a:ext>
            </a:extLst>
          </p:cNvPr>
          <p:cNvGraphicFramePr>
            <a:graphicFrameLocks noGrp="1"/>
          </p:cNvGraphicFramePr>
          <p:nvPr>
            <p:extLst>
              <p:ext uri="{D42A27DB-BD31-4B8C-83A1-F6EECF244321}">
                <p14:modId xmlns:p14="http://schemas.microsoft.com/office/powerpoint/2010/main" val="3029685783"/>
              </p:ext>
            </p:extLst>
          </p:nvPr>
        </p:nvGraphicFramePr>
        <p:xfrm>
          <a:off x="356152" y="5025022"/>
          <a:ext cx="11479696" cy="1706880"/>
        </p:xfrm>
        <a:graphic>
          <a:graphicData uri="http://schemas.openxmlformats.org/drawingml/2006/table">
            <a:tbl>
              <a:tblPr firstRow="1" firstCol="1" bandRow="1">
                <a:tableStyleId>{5C22544A-7EE6-4342-B048-85BDC9FD1C3A}</a:tableStyleId>
              </a:tblPr>
              <a:tblGrid>
                <a:gridCol w="5739227">
                  <a:extLst>
                    <a:ext uri="{9D8B030D-6E8A-4147-A177-3AD203B41FA5}">
                      <a16:colId xmlns:a16="http://schemas.microsoft.com/office/drawing/2014/main" val="999567552"/>
                    </a:ext>
                  </a:extLst>
                </a:gridCol>
                <a:gridCol w="5740469">
                  <a:extLst>
                    <a:ext uri="{9D8B030D-6E8A-4147-A177-3AD203B41FA5}">
                      <a16:colId xmlns:a16="http://schemas.microsoft.com/office/drawing/2014/main" val="1524209769"/>
                    </a:ext>
                  </a:extLst>
                </a:gridCol>
              </a:tblGrid>
              <a:tr h="0">
                <a:tc>
                  <a:txBody>
                    <a:bodyPr/>
                    <a:lstStyle/>
                    <a:p>
                      <a:pPr algn="ctr">
                        <a:spcAft>
                          <a:spcPts val="0"/>
                        </a:spcAft>
                      </a:pPr>
                      <a:r>
                        <a:rPr lang="en-US" sz="1400">
                          <a:effectLst/>
                        </a:rPr>
                        <a:t>DRX cycle</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T</a:t>
                      </a:r>
                      <a:r>
                        <a:rPr lang="en-US" sz="1400" baseline="-25000">
                          <a:effectLst/>
                        </a:rPr>
                        <a:t> SSB_measurement_period_intra</a:t>
                      </a:r>
                      <a:r>
                        <a:rPr lang="en-US" sz="1400">
                          <a:effectLst/>
                        </a:rPr>
                        <a:t>  </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05282084"/>
                  </a:ext>
                </a:extLst>
              </a:tr>
              <a:tr h="0">
                <a:tc>
                  <a:txBody>
                    <a:bodyPr/>
                    <a:lstStyle/>
                    <a:p>
                      <a:pPr algn="ctr">
                        <a:spcAft>
                          <a:spcPts val="0"/>
                        </a:spcAft>
                      </a:pPr>
                      <a:r>
                        <a:rPr lang="en-US" sz="1400">
                          <a:effectLst/>
                        </a:rPr>
                        <a:t>No DRX</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max(200ms, (5+L</a:t>
                      </a:r>
                      <a:r>
                        <a:rPr lang="en-US" sz="1400" baseline="-25000">
                          <a:effectLst/>
                        </a:rPr>
                        <a:t>meas</a:t>
                      </a:r>
                      <a:r>
                        <a:rPr lang="en-US" sz="1400">
                          <a:effectLst/>
                        </a:rPr>
                        <a:t>) x max(MGRP, </a:t>
                      </a:r>
                      <a:r>
                        <a:rPr lang="en-US" sz="1400" u="sng">
                          <a:effectLst/>
                        </a:rPr>
                        <a:t>S</a:t>
                      </a:r>
                      <a:r>
                        <a:rPr lang="en-US" sz="1400" strike="sngStrike">
                          <a:effectLst/>
                        </a:rPr>
                        <a:t>D</a:t>
                      </a:r>
                      <a:r>
                        <a:rPr lang="en-US" sz="1400">
                          <a:effectLst/>
                        </a:rPr>
                        <a:t>MTC period))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324675091"/>
                  </a:ext>
                </a:extLst>
              </a:tr>
              <a:tr h="0">
                <a:tc>
                  <a:txBody>
                    <a:bodyPr/>
                    <a:lstStyle/>
                    <a:p>
                      <a:pPr algn="ctr">
                        <a:spcAft>
                          <a:spcPts val="0"/>
                        </a:spcAft>
                      </a:pPr>
                      <a:r>
                        <a:rPr lang="en-US" sz="1400">
                          <a:effectLst/>
                        </a:rPr>
                        <a:t>DRX cycle≤ 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max(200ms, ceil(1.5x (5+L</a:t>
                      </a:r>
                      <a:r>
                        <a:rPr lang="en-US" sz="1400" baseline="-25000">
                          <a:effectLst/>
                        </a:rPr>
                        <a:t>meas</a:t>
                      </a:r>
                      <a:r>
                        <a:rPr lang="en-US" sz="1400">
                          <a:effectLst/>
                        </a:rPr>
                        <a:t>)) x max(MGRP, </a:t>
                      </a:r>
                      <a:r>
                        <a:rPr lang="en-US" sz="1400" u="sng">
                          <a:effectLst/>
                        </a:rPr>
                        <a:t>S</a:t>
                      </a:r>
                      <a:r>
                        <a:rPr lang="en-US" sz="1400" strike="sngStrike">
                          <a:effectLst/>
                        </a:rPr>
                        <a:t>D</a:t>
                      </a:r>
                      <a:r>
                        <a:rPr lang="en-US" sz="1400">
                          <a:effectLst/>
                        </a:rPr>
                        <a:t>MTC period,DRX cycle))</a:t>
                      </a:r>
                      <a:r>
                        <a:rPr lang="en-US" sz="1400" baseline="30000">
                          <a:effectLst/>
                        </a:rPr>
                        <a:t> </a:t>
                      </a:r>
                      <a:r>
                        <a:rPr lang="en-US" sz="1400">
                          <a:effectLst/>
                        </a:rPr>
                        <a:t>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906932571"/>
                  </a:ext>
                </a:extLst>
              </a:tr>
              <a:tr h="0">
                <a:tc>
                  <a:txBody>
                    <a:bodyPr/>
                    <a:lstStyle/>
                    <a:p>
                      <a:pPr algn="ctr">
                        <a:spcAft>
                          <a:spcPts val="0"/>
                        </a:spcAft>
                      </a:pPr>
                      <a:r>
                        <a:rPr lang="en-US" sz="1400">
                          <a:effectLst/>
                        </a:rPr>
                        <a:t>DRX cycle&gt;320ms</a:t>
                      </a:r>
                      <a:endParaRPr lang="sv-SE" sz="14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400">
                          <a:effectLst/>
                        </a:rPr>
                        <a:t>(5+L</a:t>
                      </a:r>
                      <a:r>
                        <a:rPr lang="en-US" sz="1400" baseline="-25000">
                          <a:effectLst/>
                        </a:rPr>
                        <a:t>meas</a:t>
                      </a:r>
                      <a:r>
                        <a:rPr lang="en-US" sz="1400">
                          <a:effectLst/>
                        </a:rPr>
                        <a:t>) x max(MGRP, DRX cycle) x CSSF</a:t>
                      </a:r>
                      <a:r>
                        <a:rPr lang="en-US" sz="1400" baseline="-25000">
                          <a:effectLst/>
                        </a:rPr>
                        <a:t>intra</a:t>
                      </a:r>
                      <a:endParaRPr lang="sv-SE" sz="14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021753"/>
                  </a:ext>
                </a:extLst>
              </a:tr>
              <a:tr h="0">
                <a:tc gridSpan="2">
                  <a:txBody>
                    <a:bodyPr/>
                    <a:lstStyle/>
                    <a:p>
                      <a:pPr marL="540385" indent="-540385">
                        <a:spcAft>
                          <a:spcPts val="0"/>
                        </a:spcAft>
                      </a:pPr>
                      <a:r>
                        <a:rPr lang="en-US" sz="1400" u="sng" dirty="0">
                          <a:effectLst/>
                        </a:rPr>
                        <a:t>NOTE 1:   </a:t>
                      </a:r>
                      <a:r>
                        <a:rPr lang="en-US" sz="1400" u="sng" dirty="0" err="1">
                          <a:effectLst/>
                        </a:rPr>
                        <a:t>L</a:t>
                      </a:r>
                      <a:r>
                        <a:rPr lang="en-US" sz="1400" u="sng" baseline="-25000" dirty="0" err="1">
                          <a:effectLst/>
                        </a:rPr>
                        <a:t>meas</a:t>
                      </a:r>
                      <a:r>
                        <a:rPr lang="en-US" sz="1400" u="sng" dirty="0">
                          <a:effectLst/>
                        </a:rPr>
                        <a:t> is the number of SMTC periods not available at the UE during T</a:t>
                      </a:r>
                      <a:r>
                        <a:rPr lang="en-US" sz="1400" u="sng" baseline="-25000" dirty="0">
                          <a:effectLst/>
                        </a:rPr>
                        <a:t> </a:t>
                      </a:r>
                      <a:r>
                        <a:rPr lang="en-US" sz="1400" u="sng" baseline="-25000" dirty="0" err="1">
                          <a:effectLst/>
                        </a:rPr>
                        <a:t>SSB_measurement_period_intra</a:t>
                      </a:r>
                      <a:r>
                        <a:rPr lang="en-US" sz="1400" u="sng" dirty="0">
                          <a:effectLst/>
                        </a:rPr>
                        <a:t>, where </a:t>
                      </a:r>
                      <a:r>
                        <a:rPr lang="en-US" sz="1400" u="sng" dirty="0" err="1">
                          <a:effectLst/>
                        </a:rPr>
                        <a:t>L</a:t>
                      </a:r>
                      <a:r>
                        <a:rPr lang="en-US" sz="1400" u="sng" baseline="-25000" dirty="0" err="1">
                          <a:effectLst/>
                        </a:rPr>
                        <a:t>meas</a:t>
                      </a:r>
                      <a:r>
                        <a:rPr lang="en-US" sz="1400" u="sng" baseline="-25000" dirty="0">
                          <a:effectLst/>
                        </a:rPr>
                        <a:t> </a:t>
                      </a:r>
                      <a:r>
                        <a:rPr lang="en-US" sz="1400" u="sng" dirty="0">
                          <a:effectLst/>
                        </a:rPr>
                        <a:t>≤ </a:t>
                      </a:r>
                      <a:r>
                        <a:rPr lang="en-US" sz="1400" u="sng" dirty="0" err="1">
                          <a:effectLst/>
                        </a:rPr>
                        <a:t>L</a:t>
                      </a:r>
                      <a:r>
                        <a:rPr lang="en-US" sz="1400" u="sng" baseline="-25000" dirty="0" err="1">
                          <a:effectLst/>
                        </a:rPr>
                        <a:t>meas,gaps,max</a:t>
                      </a:r>
                      <a:r>
                        <a:rPr lang="en-US" sz="1400" u="sng" baseline="-25000" dirty="0">
                          <a:effectLst/>
                        </a:rPr>
                        <a:t>.</a:t>
                      </a:r>
                      <a:endParaRPr lang="sv-SE" sz="1400" dirty="0">
                        <a:effectLst/>
                      </a:endParaRPr>
                    </a:p>
                    <a:p>
                      <a:pPr>
                        <a:spcAft>
                          <a:spcPts val="0"/>
                        </a:spcAft>
                      </a:pPr>
                      <a:r>
                        <a:rPr lang="en-US" sz="1400" u="sng" dirty="0">
                          <a:effectLst/>
                        </a:rPr>
                        <a:t>NOTE 2:   </a:t>
                      </a:r>
                      <a:r>
                        <a:rPr lang="en-US" sz="1400" u="sng" dirty="0" err="1">
                          <a:effectLst/>
                        </a:rPr>
                        <a:t>L</a:t>
                      </a:r>
                      <a:r>
                        <a:rPr lang="en-US" sz="1400" u="sng" baseline="-25000" dirty="0" err="1">
                          <a:effectLst/>
                        </a:rPr>
                        <a:t>meas,gaps,max</a:t>
                      </a:r>
                      <a:r>
                        <a:rPr lang="en-US" sz="1400" u="sng" dirty="0">
                          <a:effectLst/>
                        </a:rPr>
                        <a:t> =20 for Max(DRX </a:t>
                      </a:r>
                      <a:r>
                        <a:rPr lang="en-US" sz="1400" u="sng" dirty="0" err="1">
                          <a:effectLst/>
                        </a:rPr>
                        <a:t>cycle,SMTC</a:t>
                      </a:r>
                      <a:r>
                        <a:rPr lang="en-US" sz="1400" u="sng" dirty="0">
                          <a:effectLst/>
                        </a:rPr>
                        <a:t> </a:t>
                      </a:r>
                      <a:r>
                        <a:rPr lang="en-US" sz="1400" u="sng" dirty="0" err="1">
                          <a:effectLst/>
                        </a:rPr>
                        <a:t>period,MGRP</a:t>
                      </a:r>
                      <a:r>
                        <a:rPr lang="en-US" sz="1400" u="sng" dirty="0">
                          <a:effectLst/>
                        </a:rPr>
                        <a:t>)≤40 where DRX cycle is 0 for non-DRX, </a:t>
                      </a:r>
                      <a:r>
                        <a:rPr lang="en-US" sz="1400" u="sng" dirty="0" err="1">
                          <a:effectLst/>
                        </a:rPr>
                        <a:t>L</a:t>
                      </a:r>
                      <a:r>
                        <a:rPr lang="en-US" sz="1400" u="sng" baseline="-25000" dirty="0" err="1">
                          <a:effectLst/>
                        </a:rPr>
                        <a:t>meas,gaps,max</a:t>
                      </a:r>
                      <a:r>
                        <a:rPr lang="en-US" sz="1400" u="sng" dirty="0">
                          <a:effectLst/>
                        </a:rPr>
                        <a:t> =10 for 40&lt;Max(DRX </a:t>
                      </a:r>
                      <a:r>
                        <a:rPr lang="en-US" sz="1400" u="sng" dirty="0" err="1">
                          <a:effectLst/>
                        </a:rPr>
                        <a:t>cycle,SMTC</a:t>
                      </a:r>
                      <a:r>
                        <a:rPr lang="en-US" sz="1400" u="sng" dirty="0">
                          <a:effectLst/>
                        </a:rPr>
                        <a:t> </a:t>
                      </a:r>
                      <a:r>
                        <a:rPr lang="en-US" sz="1400" u="sng" dirty="0" err="1">
                          <a:effectLst/>
                        </a:rPr>
                        <a:t>period,MGRP</a:t>
                      </a:r>
                      <a:r>
                        <a:rPr lang="en-US" sz="1400" u="sng" dirty="0">
                          <a:effectLst/>
                        </a:rPr>
                        <a:t>)≤320, </a:t>
                      </a:r>
                      <a:r>
                        <a:rPr lang="en-US" sz="1400" u="sng" dirty="0" err="1">
                          <a:effectLst/>
                        </a:rPr>
                        <a:t>L</a:t>
                      </a:r>
                      <a:r>
                        <a:rPr lang="en-US" sz="1400" u="sng" baseline="-25000" dirty="0" err="1">
                          <a:effectLst/>
                        </a:rPr>
                        <a:t>meas,gaps,max</a:t>
                      </a:r>
                      <a:r>
                        <a:rPr lang="en-US" sz="1400" u="sng" dirty="0">
                          <a:effectLst/>
                        </a:rPr>
                        <a:t> =5 for DRX cycle&gt;320.</a:t>
                      </a:r>
                      <a:endParaRPr lang="sv-SE" sz="14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464049317"/>
                  </a:ext>
                </a:extLst>
              </a:tr>
            </a:tbl>
          </a:graphicData>
        </a:graphic>
      </p:graphicFrame>
    </p:spTree>
    <p:extLst>
      <p:ext uri="{BB962C8B-B14F-4D97-AF65-F5344CB8AC3E}">
        <p14:creationId xmlns:p14="http://schemas.microsoft.com/office/powerpoint/2010/main" val="4034121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lstStyle/>
          <a:p>
            <a:r>
              <a:rPr lang="sv-SE" dirty="0"/>
              <a:t>Inter-Frequency Measurements: Lmax</a:t>
            </a:r>
          </a:p>
        </p:txBody>
      </p:sp>
      <p:graphicFrame>
        <p:nvGraphicFramePr>
          <p:cNvPr id="3" name="Table 2">
            <a:extLst>
              <a:ext uri="{FF2B5EF4-FFF2-40B4-BE49-F238E27FC236}">
                <a16:creationId xmlns:a16="http://schemas.microsoft.com/office/drawing/2014/main" id="{49C62E35-200E-4607-8B8C-2ABE6EA98F6A}"/>
              </a:ext>
            </a:extLst>
          </p:cNvPr>
          <p:cNvGraphicFramePr>
            <a:graphicFrameLocks noGrp="1"/>
          </p:cNvGraphicFramePr>
          <p:nvPr>
            <p:extLst>
              <p:ext uri="{D42A27DB-BD31-4B8C-83A1-F6EECF244321}">
                <p14:modId xmlns:p14="http://schemas.microsoft.com/office/powerpoint/2010/main" val="180187736"/>
              </p:ext>
            </p:extLst>
          </p:nvPr>
        </p:nvGraphicFramePr>
        <p:xfrm>
          <a:off x="258417" y="1741578"/>
          <a:ext cx="11489511" cy="2813685"/>
        </p:xfrm>
        <a:graphic>
          <a:graphicData uri="http://schemas.openxmlformats.org/drawingml/2006/table">
            <a:tbl>
              <a:tblPr firstRow="1" firstCol="1" bandRow="1">
                <a:tableStyleId>{5C22544A-7EE6-4342-B048-85BDC9FD1C3A}</a:tableStyleId>
              </a:tblPr>
              <a:tblGrid>
                <a:gridCol w="2991679">
                  <a:extLst>
                    <a:ext uri="{9D8B030D-6E8A-4147-A177-3AD203B41FA5}">
                      <a16:colId xmlns:a16="http://schemas.microsoft.com/office/drawing/2014/main" val="2598165094"/>
                    </a:ext>
                  </a:extLst>
                </a:gridCol>
                <a:gridCol w="983974">
                  <a:extLst>
                    <a:ext uri="{9D8B030D-6E8A-4147-A177-3AD203B41FA5}">
                      <a16:colId xmlns:a16="http://schemas.microsoft.com/office/drawing/2014/main" val="1942356284"/>
                    </a:ext>
                  </a:extLst>
                </a:gridCol>
                <a:gridCol w="1858617">
                  <a:extLst>
                    <a:ext uri="{9D8B030D-6E8A-4147-A177-3AD203B41FA5}">
                      <a16:colId xmlns:a16="http://schemas.microsoft.com/office/drawing/2014/main" val="4188992850"/>
                    </a:ext>
                  </a:extLst>
                </a:gridCol>
                <a:gridCol w="1905867">
                  <a:extLst>
                    <a:ext uri="{9D8B030D-6E8A-4147-A177-3AD203B41FA5}">
                      <a16:colId xmlns:a16="http://schemas.microsoft.com/office/drawing/2014/main" val="1936005879"/>
                    </a:ext>
                  </a:extLst>
                </a:gridCol>
                <a:gridCol w="3749374">
                  <a:extLst>
                    <a:ext uri="{9D8B030D-6E8A-4147-A177-3AD203B41FA5}">
                      <a16:colId xmlns:a16="http://schemas.microsoft.com/office/drawing/2014/main" val="1644340334"/>
                    </a:ext>
                  </a:extLst>
                </a:gridCol>
              </a:tblGrid>
              <a:tr h="309880">
                <a:tc rowSpan="2">
                  <a:txBody>
                    <a:bodyPr/>
                    <a:lstStyle/>
                    <a:p>
                      <a:pPr algn="ctr">
                        <a:spcAft>
                          <a:spcPts val="0"/>
                        </a:spcAft>
                      </a:pPr>
                      <a:r>
                        <a:rPr lang="en-US" sz="1600" b="1">
                          <a:effectLst/>
                        </a:rPr>
                        <a:t>Procedure</a:t>
                      </a:r>
                      <a:endParaRPr lang="sv-SE" sz="1600" b="1">
                        <a:effectLst/>
                        <a:latin typeface="Times New Roman" panose="02020603050405020304" pitchFamily="18" charset="0"/>
                        <a:ea typeface="SimSun" panose="02010600030101010101" pitchFamily="2" charset="-122"/>
                      </a:endParaRPr>
                    </a:p>
                  </a:txBody>
                  <a:tcPr marL="68580" marR="68580" marT="0" marB="0" anchor="ctr"/>
                </a:tc>
                <a:tc rowSpan="2">
                  <a:txBody>
                    <a:bodyPr/>
                    <a:lstStyle/>
                    <a:p>
                      <a:pPr algn="ctr">
                        <a:spcAft>
                          <a:spcPts val="0"/>
                        </a:spcAft>
                      </a:pPr>
                      <a:r>
                        <a:rPr lang="en-US" sz="1600" b="1" dirty="0">
                          <a:effectLst/>
                        </a:rPr>
                        <a:t>Rel-15 samples</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tc gridSpan="3">
                  <a:txBody>
                    <a:bodyPr/>
                    <a:lstStyle/>
                    <a:p>
                      <a:pPr algn="ctr">
                        <a:spcAft>
                          <a:spcPts val="0"/>
                        </a:spcAft>
                      </a:pPr>
                      <a:r>
                        <a:rPr lang="en-US" sz="1600" dirty="0">
                          <a:effectLst/>
                        </a:rPr>
                        <a:t>Maximum number of DL LBT failures</a:t>
                      </a:r>
                      <a:endParaRPr lang="sv-SE" sz="16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sv-SE"/>
                    </a:p>
                  </a:txBody>
                  <a:tcPr/>
                </a:tc>
                <a:tc hMerge="1">
                  <a:txBody>
                    <a:bodyPr/>
                    <a:lstStyle/>
                    <a:p>
                      <a:endParaRPr lang="sv-SE"/>
                    </a:p>
                  </a:txBody>
                  <a:tcPr/>
                </a:tc>
                <a:extLst>
                  <a:ext uri="{0D108BD9-81ED-4DB2-BD59-A6C34878D82A}">
                    <a16:rowId xmlns:a16="http://schemas.microsoft.com/office/drawing/2014/main" val="591014806"/>
                  </a:ext>
                </a:extLst>
              </a:tr>
              <a:tr h="309245">
                <a:tc vMerge="1">
                  <a:txBody>
                    <a:bodyPr/>
                    <a:lstStyle/>
                    <a:p>
                      <a:endParaRPr lang="sv-SE"/>
                    </a:p>
                  </a:txBody>
                  <a:tcPr/>
                </a:tc>
                <a:tc vMerge="1">
                  <a:txBody>
                    <a:bodyPr/>
                    <a:lstStyle/>
                    <a:p>
                      <a:endParaRPr lang="sv-SE"/>
                    </a:p>
                  </a:txBody>
                  <a:tcPr/>
                </a:tc>
                <a:tc>
                  <a:txBody>
                    <a:bodyPr/>
                    <a:lstStyle/>
                    <a:p>
                      <a:pPr algn="ctr">
                        <a:spcAft>
                          <a:spcPts val="0"/>
                        </a:spcAft>
                      </a:pPr>
                      <a:r>
                        <a:rPr lang="en-US" sz="1600" b="1" dirty="0">
                          <a:effectLst/>
                        </a:rPr>
                        <a:t>Parameter name</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b="1">
                          <a:effectLst/>
                        </a:rPr>
                        <a:t>Parameter value</a:t>
                      </a:r>
                      <a:endParaRPr lang="sv-SE" sz="1600" b="1">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b="1" dirty="0">
                          <a:effectLst/>
                        </a:rPr>
                        <a:t>Condition</a:t>
                      </a:r>
                      <a:endParaRPr lang="sv-SE" sz="1600" b="1"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46564592"/>
                  </a:ext>
                </a:extLst>
              </a:tr>
              <a:tr h="100330">
                <a:tc rowSpan="3">
                  <a:txBody>
                    <a:bodyPr/>
                    <a:lstStyle/>
                    <a:p>
                      <a:pPr algn="ctr">
                        <a:spcAft>
                          <a:spcPts val="0"/>
                        </a:spcAft>
                      </a:pPr>
                      <a:r>
                        <a:rPr lang="en-US" sz="1600">
                          <a:effectLst/>
                        </a:rPr>
                        <a:t>PSS/SSS detection,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L</a:t>
                      </a:r>
                      <a:r>
                        <a:rPr lang="en-US" sz="1600" baseline="-25000">
                          <a:effectLst/>
                        </a:rPr>
                        <a:t>PSS/SSS,gaps,max</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32</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Max(T</a:t>
                      </a:r>
                      <a:r>
                        <a:rPr lang="en-US" sz="1600" baseline="-25000">
                          <a:effectLst/>
                        </a:rPr>
                        <a:t>DRX</a:t>
                      </a:r>
                      <a:r>
                        <a:rPr lang="en-US" sz="1600">
                          <a:effectLst/>
                        </a:rPr>
                        <a:t>,T</a:t>
                      </a:r>
                      <a:r>
                        <a:rPr lang="en-US" sz="1600" baseline="-25000">
                          <a:effectLst/>
                        </a:rPr>
                        <a:t>SMTC</a:t>
                      </a:r>
                      <a:r>
                        <a:rPr lang="en-US" sz="1600">
                          <a:effectLst/>
                        </a:rPr>
                        <a:t>, MGRP)≤40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8955425"/>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16</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40&lt;Max(T</a:t>
                      </a:r>
                      <a:r>
                        <a:rPr lang="en-US" sz="1600" baseline="-25000">
                          <a:effectLst/>
                        </a:rPr>
                        <a:t>DRX</a:t>
                      </a:r>
                      <a:r>
                        <a:rPr lang="en-US" sz="1600">
                          <a:effectLst/>
                        </a:rPr>
                        <a:t>,T</a:t>
                      </a:r>
                      <a:r>
                        <a:rPr lang="en-US" sz="1600" baseline="-25000">
                          <a:effectLst/>
                        </a:rPr>
                        <a:t>SMTC</a:t>
                      </a:r>
                      <a:r>
                        <a:rPr lang="en-US" sz="1600">
                          <a:effectLst/>
                        </a:rPr>
                        <a:t>, MGRP)≤320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35407918"/>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T</a:t>
                      </a:r>
                      <a:r>
                        <a:rPr lang="en-US" sz="1600" baseline="-25000">
                          <a:effectLst/>
                        </a:rPr>
                        <a:t>DRX</a:t>
                      </a:r>
                      <a:r>
                        <a:rPr lang="en-US" sz="1600">
                          <a:effectLst/>
                        </a:rPr>
                        <a:t>&gt;320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12868024"/>
                  </a:ext>
                </a:extLst>
              </a:tr>
              <a:tr h="100330">
                <a:tc rowSpan="3">
                  <a:txBody>
                    <a:bodyPr/>
                    <a:lstStyle/>
                    <a:p>
                      <a:pPr algn="ctr">
                        <a:spcAft>
                          <a:spcPts val="0"/>
                        </a:spcAft>
                      </a:pPr>
                      <a:r>
                        <a:rPr lang="en-US" sz="1600">
                          <a:effectLst/>
                        </a:rPr>
                        <a:t>Time index detection,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L</a:t>
                      </a:r>
                      <a:r>
                        <a:rPr lang="en-US" sz="1600" baseline="-25000">
                          <a:effectLst/>
                        </a:rPr>
                        <a:t>ind,gaps,max</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12</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Max(T</a:t>
                      </a:r>
                      <a:r>
                        <a:rPr lang="en-US" sz="1600" baseline="-25000">
                          <a:effectLst/>
                        </a:rPr>
                        <a:t>DRX</a:t>
                      </a:r>
                      <a:r>
                        <a:rPr lang="en-US" sz="1600">
                          <a:effectLst/>
                        </a:rPr>
                        <a:t>, T</a:t>
                      </a:r>
                      <a:r>
                        <a:rPr lang="en-US" sz="1600" baseline="-25000">
                          <a:effectLst/>
                        </a:rPr>
                        <a:t>SMTC</a:t>
                      </a:r>
                      <a:r>
                        <a:rPr lang="en-US" sz="1600">
                          <a:effectLst/>
                        </a:rPr>
                        <a:t>, MGRP)≤40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918164261"/>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6</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40&lt; Max(T</a:t>
                      </a:r>
                      <a:r>
                        <a:rPr lang="en-US" sz="1600" baseline="-25000">
                          <a:effectLst/>
                        </a:rPr>
                        <a:t>DRX</a:t>
                      </a:r>
                      <a:r>
                        <a:rPr lang="en-US" sz="1600">
                          <a:effectLst/>
                        </a:rPr>
                        <a:t>, T</a:t>
                      </a:r>
                      <a:r>
                        <a:rPr lang="en-US" sz="1600" baseline="-25000">
                          <a:effectLst/>
                        </a:rPr>
                        <a:t>SMTC</a:t>
                      </a:r>
                      <a:r>
                        <a:rPr lang="en-US" sz="1600">
                          <a:effectLst/>
                        </a:rPr>
                        <a:t>, MGRP)≤320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585564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3</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T</a:t>
                      </a:r>
                      <a:r>
                        <a:rPr lang="en-US" sz="1600" baseline="-25000">
                          <a:effectLst/>
                        </a:rPr>
                        <a:t>DRX</a:t>
                      </a:r>
                      <a:r>
                        <a:rPr lang="en-US" sz="1600">
                          <a:effectLst/>
                        </a:rPr>
                        <a:t>&gt;320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16733688"/>
                  </a:ext>
                </a:extLst>
              </a:tr>
              <a:tr h="100330">
                <a:tc rowSpan="3">
                  <a:txBody>
                    <a:bodyPr/>
                    <a:lstStyle/>
                    <a:p>
                      <a:pPr algn="ctr">
                        <a:spcAft>
                          <a:spcPts val="0"/>
                        </a:spcAft>
                      </a:pPr>
                      <a:r>
                        <a:rPr lang="en-US" sz="1600">
                          <a:effectLst/>
                        </a:rPr>
                        <a:t>Measurement, with gaps</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rowSpan="3">
                  <a:txBody>
                    <a:bodyPr/>
                    <a:lstStyle/>
                    <a:p>
                      <a:pPr algn="ctr">
                        <a:spcAft>
                          <a:spcPts val="0"/>
                        </a:spcAft>
                      </a:pPr>
                      <a:r>
                        <a:rPr lang="en-US" sz="1600">
                          <a:effectLst/>
                        </a:rPr>
                        <a:t>L</a:t>
                      </a:r>
                      <a:r>
                        <a:rPr lang="en-US" sz="1600" baseline="-25000">
                          <a:effectLst/>
                        </a:rPr>
                        <a:t>meas,gaps,max</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32</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Max(T</a:t>
                      </a:r>
                      <a:r>
                        <a:rPr lang="en-US" sz="1600" baseline="-25000">
                          <a:effectLst/>
                        </a:rPr>
                        <a:t>DRX</a:t>
                      </a:r>
                      <a:r>
                        <a:rPr lang="en-US" sz="1600">
                          <a:effectLst/>
                        </a:rPr>
                        <a:t>, T</a:t>
                      </a:r>
                      <a:r>
                        <a:rPr lang="en-US" sz="1600" baseline="-25000">
                          <a:effectLst/>
                        </a:rPr>
                        <a:t>SMTC</a:t>
                      </a:r>
                      <a:r>
                        <a:rPr lang="en-US" sz="1600">
                          <a:effectLst/>
                        </a:rPr>
                        <a:t>, MGRP)≤40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34229428"/>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16</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a:effectLst/>
                        </a:rPr>
                        <a:t>40&lt; Max(T</a:t>
                      </a:r>
                      <a:r>
                        <a:rPr lang="en-US" sz="1600" baseline="-25000">
                          <a:effectLst/>
                        </a:rPr>
                        <a:t>DRX</a:t>
                      </a:r>
                      <a:r>
                        <a:rPr lang="en-US" sz="1600">
                          <a:effectLst/>
                        </a:rPr>
                        <a:t>, T</a:t>
                      </a:r>
                      <a:r>
                        <a:rPr lang="en-US" sz="1600" baseline="-25000">
                          <a:effectLst/>
                        </a:rPr>
                        <a:t>SMTC</a:t>
                      </a:r>
                      <a:r>
                        <a:rPr lang="en-US" sz="1600">
                          <a:effectLst/>
                        </a:rPr>
                        <a:t>, MGRP)≤320</a:t>
                      </a:r>
                      <a:endParaRPr lang="sv-SE" sz="16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07294006"/>
                  </a:ext>
                </a:extLst>
              </a:tr>
              <a:tr h="100330">
                <a:tc vMerge="1">
                  <a:txBody>
                    <a:bodyPr/>
                    <a:lstStyle/>
                    <a:p>
                      <a:endParaRPr lang="sv-SE"/>
                    </a:p>
                  </a:txBody>
                  <a:tcPr/>
                </a:tc>
                <a:tc vMerge="1">
                  <a:txBody>
                    <a:bodyPr/>
                    <a:lstStyle/>
                    <a:p>
                      <a:endParaRPr lang="sv-SE"/>
                    </a:p>
                  </a:txBody>
                  <a:tcPr/>
                </a:tc>
                <a:tc vMerge="1">
                  <a:txBody>
                    <a:bodyPr/>
                    <a:lstStyle/>
                    <a:p>
                      <a:endParaRPr lang="sv-SE"/>
                    </a:p>
                  </a:txBody>
                  <a:tcPr/>
                </a:tc>
                <a:tc>
                  <a:txBody>
                    <a:bodyPr/>
                    <a:lstStyle/>
                    <a:p>
                      <a:pPr algn="ctr">
                        <a:spcAft>
                          <a:spcPts val="0"/>
                        </a:spcAft>
                      </a:pPr>
                      <a:r>
                        <a:rPr lang="en-US" sz="1600">
                          <a:effectLst/>
                        </a:rPr>
                        <a:t>8</a:t>
                      </a:r>
                      <a:endParaRPr lang="sv-SE" sz="1600">
                        <a:effectLst/>
                        <a:latin typeface="Times New Roman" panose="02020603050405020304" pitchFamily="18" charset="0"/>
                        <a:ea typeface="SimSun" panose="02010600030101010101" pitchFamily="2" charset="-122"/>
                      </a:endParaRPr>
                    </a:p>
                  </a:txBody>
                  <a:tcPr marL="68580" marR="68580" marT="0" marB="0" anchor="ctr"/>
                </a:tc>
                <a:tc>
                  <a:txBody>
                    <a:bodyPr/>
                    <a:lstStyle/>
                    <a:p>
                      <a:pPr algn="ctr">
                        <a:spcAft>
                          <a:spcPts val="0"/>
                        </a:spcAft>
                      </a:pPr>
                      <a:r>
                        <a:rPr lang="en-US" sz="1600" dirty="0">
                          <a:effectLst/>
                        </a:rPr>
                        <a:t>T</a:t>
                      </a:r>
                      <a:r>
                        <a:rPr lang="en-US" sz="1600" baseline="-25000" dirty="0">
                          <a:effectLst/>
                        </a:rPr>
                        <a:t>DRX</a:t>
                      </a:r>
                      <a:r>
                        <a:rPr lang="en-US" sz="1600" dirty="0">
                          <a:effectLst/>
                        </a:rPr>
                        <a:t>&gt;320</a:t>
                      </a:r>
                      <a:endParaRPr lang="sv-SE" sz="16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29759645"/>
                  </a:ext>
                </a:extLst>
              </a:tr>
            </a:tbl>
          </a:graphicData>
        </a:graphic>
      </p:graphicFrame>
    </p:spTree>
    <p:extLst>
      <p:ext uri="{BB962C8B-B14F-4D97-AF65-F5344CB8AC3E}">
        <p14:creationId xmlns:p14="http://schemas.microsoft.com/office/powerpoint/2010/main" val="26406238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lstStyle/>
          <a:p>
            <a:r>
              <a:rPr lang="sv-SE" dirty="0"/>
              <a:t>Inter-Frequency Measurements: UE Behavior</a:t>
            </a:r>
          </a:p>
        </p:txBody>
      </p:sp>
      <p:sp>
        <p:nvSpPr>
          <p:cNvPr id="5" name="Content Placeholder 2">
            <a:extLst>
              <a:ext uri="{FF2B5EF4-FFF2-40B4-BE49-F238E27FC236}">
                <a16:creationId xmlns:a16="http://schemas.microsoft.com/office/drawing/2014/main" id="{F6046EB7-2091-4143-A62B-3AA7180F68E1}"/>
              </a:ext>
            </a:extLst>
          </p:cNvPr>
          <p:cNvSpPr>
            <a:spLocks noGrp="1"/>
          </p:cNvSpPr>
          <p:nvPr>
            <p:ph idx="1"/>
          </p:nvPr>
        </p:nvSpPr>
        <p:spPr>
          <a:xfrm>
            <a:off x="118280" y="1553686"/>
            <a:ext cx="11955439" cy="5224187"/>
          </a:xfrm>
        </p:spPr>
        <p:txBody>
          <a:bodyPr>
            <a:normAutofit/>
          </a:bodyPr>
          <a:lstStyle/>
          <a:p>
            <a:pPr marL="342900" lvl="0" indent="-342900" algn="just">
              <a:spcAft>
                <a:spcPts val="900"/>
              </a:spcAft>
              <a:buFont typeface="Symbol" panose="05050102010706020507" pitchFamily="18" charset="2"/>
              <a:buChar char=""/>
            </a:pPr>
            <a:r>
              <a:rPr lang="en-US" dirty="0">
                <a:latin typeface="Calibri (Body)"/>
                <a:ea typeface="MS Mincho" panose="02020609040205080304" pitchFamily="49" charset="-128"/>
                <a:cs typeface="Times New Roman" panose="02020603050405020304" pitchFamily="18" charset="0"/>
              </a:rPr>
              <a:t>Upon exceeded maximum number if DL LBT failures, the UE has to restart the corresponding procedure, e.g., PSS/SSS detection, time index detection, or measurements</a:t>
            </a:r>
            <a:endParaRPr lang="sv-SE" sz="2000" dirty="0">
              <a:latin typeface="Calibri (Body)"/>
              <a:ea typeface="MS Mincho" panose="02020609040205080304" pitchFamily="49" charset="-128"/>
              <a:cs typeface="Times New Roman" panose="02020603050405020304" pitchFamily="18" charset="0"/>
            </a:endParaRPr>
          </a:p>
          <a:p>
            <a:pPr marL="342900" lvl="0" indent="-342900" algn="just">
              <a:spcAft>
                <a:spcPts val="900"/>
              </a:spcAft>
              <a:buFont typeface="Symbol" panose="05050102010706020507" pitchFamily="18" charset="2"/>
              <a:buChar char=""/>
            </a:pPr>
            <a:r>
              <a:rPr lang="en-US" dirty="0">
                <a:latin typeface="Calibri (Body)"/>
                <a:ea typeface="MS Mincho" panose="02020609040205080304" pitchFamily="49" charset="-128"/>
                <a:cs typeface="Times New Roman" panose="02020603050405020304" pitchFamily="18" charset="0"/>
              </a:rPr>
              <a:t>At least for aperiodic measurements, the number of restarts due to exceeding the corresponding L</a:t>
            </a:r>
            <a:r>
              <a:rPr lang="en-US" baseline="-25000" dirty="0">
                <a:latin typeface="Calibri (Body)"/>
                <a:ea typeface="MS Mincho" panose="02020609040205080304" pitchFamily="49" charset="-128"/>
                <a:cs typeface="Times New Roman" panose="02020603050405020304" pitchFamily="18" charset="0"/>
              </a:rPr>
              <a:t>*,max</a:t>
            </a:r>
            <a:r>
              <a:rPr lang="en-US" dirty="0">
                <a:latin typeface="Calibri (Body)"/>
                <a:ea typeface="MS Mincho" panose="02020609040205080304" pitchFamily="49" charset="-128"/>
                <a:cs typeface="Times New Roman" panose="02020603050405020304" pitchFamily="18" charset="0"/>
              </a:rPr>
              <a:t> can be limited, after which the measurement procedure can be abandoned</a:t>
            </a:r>
            <a:endParaRPr lang="sv-SE" sz="2000" dirty="0">
              <a:latin typeface="Calibri (Body)"/>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741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Paging Interruption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pPr lvl="0" hangingPunct="0"/>
            <a:r>
              <a:rPr lang="en-GB" dirty="0"/>
              <a:t>Paging interruption delay requirements are defined for NR-U UEs in IDLE/INACTIVE state by taking into account the extended time needed to acquire the MIB and SIB1 due to LBT failure based on the simulation study</a:t>
            </a:r>
            <a:endParaRPr lang="sv-SE" dirty="0"/>
          </a:p>
        </p:txBody>
      </p:sp>
    </p:spTree>
    <p:extLst>
      <p:ext uri="{BB962C8B-B14F-4D97-AF65-F5344CB8AC3E}">
        <p14:creationId xmlns:p14="http://schemas.microsoft.com/office/powerpoint/2010/main" val="10050936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lstStyle/>
          <a:p>
            <a:r>
              <a:rPr lang="sv-SE" dirty="0"/>
              <a:t>Inter-Frequency Measurements: Details</a:t>
            </a:r>
          </a:p>
        </p:txBody>
      </p:sp>
      <p:graphicFrame>
        <p:nvGraphicFramePr>
          <p:cNvPr id="6" name="Table 5">
            <a:extLst>
              <a:ext uri="{FF2B5EF4-FFF2-40B4-BE49-F238E27FC236}">
                <a16:creationId xmlns:a16="http://schemas.microsoft.com/office/drawing/2014/main" id="{9CD00E83-1184-49DE-AF4B-D1BDC8AB037D}"/>
              </a:ext>
            </a:extLst>
          </p:cNvPr>
          <p:cNvGraphicFramePr>
            <a:graphicFrameLocks noGrp="1"/>
          </p:cNvGraphicFramePr>
          <p:nvPr>
            <p:extLst>
              <p:ext uri="{D42A27DB-BD31-4B8C-83A1-F6EECF244321}">
                <p14:modId xmlns:p14="http://schemas.microsoft.com/office/powerpoint/2010/main" val="1517066237"/>
              </p:ext>
            </p:extLst>
          </p:nvPr>
        </p:nvGraphicFramePr>
        <p:xfrm>
          <a:off x="644386" y="1295400"/>
          <a:ext cx="10903227" cy="2438400"/>
        </p:xfrm>
        <a:graphic>
          <a:graphicData uri="http://schemas.openxmlformats.org/drawingml/2006/table">
            <a:tbl>
              <a:tblPr firstRow="1" firstCol="1" bandRow="1">
                <a:tableStyleId>{5C22544A-7EE6-4342-B048-85BDC9FD1C3A}</a:tableStyleId>
              </a:tblPr>
              <a:tblGrid>
                <a:gridCol w="2503696">
                  <a:extLst>
                    <a:ext uri="{9D8B030D-6E8A-4147-A177-3AD203B41FA5}">
                      <a16:colId xmlns:a16="http://schemas.microsoft.com/office/drawing/2014/main" val="3426543141"/>
                    </a:ext>
                  </a:extLst>
                </a:gridCol>
                <a:gridCol w="8399531">
                  <a:extLst>
                    <a:ext uri="{9D8B030D-6E8A-4147-A177-3AD203B41FA5}">
                      <a16:colId xmlns:a16="http://schemas.microsoft.com/office/drawing/2014/main" val="533112581"/>
                    </a:ext>
                  </a:extLst>
                </a:gridCol>
              </a:tblGrid>
              <a:tr h="0">
                <a:tc>
                  <a:txBody>
                    <a:bodyPr/>
                    <a:lstStyle/>
                    <a:p>
                      <a:pPr algn="ctr">
                        <a:spcAft>
                          <a:spcPts val="0"/>
                        </a:spcAft>
                      </a:pPr>
                      <a:r>
                        <a:rPr lang="en-US" sz="1600">
                          <a:effectLst/>
                        </a:rPr>
                        <a:t>Condition</a:t>
                      </a:r>
                      <a:r>
                        <a:rPr lang="en-US" sz="1600" baseline="30000">
                          <a:effectLst/>
                        </a:rPr>
                        <a:t> NOTE1,2</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dirty="0">
                          <a:effectLst/>
                        </a:rPr>
                        <a:t>T</a:t>
                      </a:r>
                      <a:r>
                        <a:rPr lang="en-US" sz="1600" baseline="-25000" dirty="0">
                          <a:effectLst/>
                        </a:rPr>
                        <a:t>PSS/</a:t>
                      </a:r>
                      <a:r>
                        <a:rPr lang="en-US" sz="1600" baseline="-25000" dirty="0" err="1">
                          <a:effectLst/>
                        </a:rPr>
                        <a:t>SSS_sync_inter</a:t>
                      </a:r>
                      <a:endParaRPr lang="sv-SE" sz="16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883770391"/>
                  </a:ext>
                </a:extLst>
              </a:tr>
              <a:tr h="0">
                <a:tc>
                  <a:txBody>
                    <a:bodyPr/>
                    <a:lstStyle/>
                    <a:p>
                      <a:pPr algn="ctr">
                        <a:spcAft>
                          <a:spcPts val="0"/>
                        </a:spcAft>
                      </a:pPr>
                      <a:r>
                        <a:rPr lang="en-US" sz="1600">
                          <a:effectLst/>
                        </a:rPr>
                        <a:t>No DRX</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 max(600ms, (8+L</a:t>
                      </a:r>
                      <a:r>
                        <a:rPr lang="en-US" sz="1600" baseline="-25000">
                          <a:effectLst/>
                        </a:rPr>
                        <a:t>PSS/SSS</a:t>
                      </a:r>
                      <a:r>
                        <a:rPr lang="en-US" sz="1600">
                          <a:effectLst/>
                        </a:rPr>
                        <a:t>) x max(MGRP, </a:t>
                      </a:r>
                      <a:r>
                        <a:rPr lang="en-US" sz="1600" strike="sngStrike">
                          <a:effectLst/>
                        </a:rPr>
                        <a:t>D</a:t>
                      </a:r>
                      <a:r>
                        <a:rPr lang="en-US" sz="1600" u="sng">
                          <a:effectLst/>
                        </a:rPr>
                        <a:t>S</a:t>
                      </a:r>
                      <a:r>
                        <a:rPr lang="en-US" sz="1600">
                          <a:effectLst/>
                        </a:rPr>
                        <a:t>MTC period))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03968235"/>
                  </a:ext>
                </a:extLst>
              </a:tr>
              <a:tr h="0">
                <a:tc>
                  <a:txBody>
                    <a:bodyPr/>
                    <a:lstStyle/>
                    <a:p>
                      <a:pPr algn="ctr">
                        <a:spcAft>
                          <a:spcPts val="0"/>
                        </a:spcAft>
                      </a:pPr>
                      <a:r>
                        <a:rPr lang="en-US" sz="1600">
                          <a:effectLst/>
                        </a:rPr>
                        <a:t>DRX cycle ≤ 320ms</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max(600ms, ceil((8+L</a:t>
                      </a:r>
                      <a:r>
                        <a:rPr lang="en-US" sz="1600" baseline="-25000">
                          <a:effectLst/>
                        </a:rPr>
                        <a:t>PSS/SSS</a:t>
                      </a:r>
                      <a:r>
                        <a:rPr lang="en-US" sz="1600">
                          <a:effectLst/>
                        </a:rPr>
                        <a:t>)x1.5) x max(MGRP, </a:t>
                      </a:r>
                      <a:r>
                        <a:rPr lang="en-US" sz="1600" strike="sngStrike">
                          <a:effectLst/>
                        </a:rPr>
                        <a:t>D</a:t>
                      </a:r>
                      <a:r>
                        <a:rPr lang="en-US" sz="1600" u="sng">
                          <a:effectLst/>
                        </a:rPr>
                        <a:t>S</a:t>
                      </a:r>
                      <a:r>
                        <a:rPr lang="en-US" sz="1600">
                          <a:effectLst/>
                        </a:rPr>
                        <a:t>MTC period,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81411766"/>
                  </a:ext>
                </a:extLst>
              </a:tr>
              <a:tr h="0">
                <a:tc>
                  <a:txBody>
                    <a:bodyPr/>
                    <a:lstStyle/>
                    <a:p>
                      <a:pPr algn="ctr">
                        <a:spcAft>
                          <a:spcPts val="0"/>
                        </a:spcAft>
                      </a:pPr>
                      <a:r>
                        <a:rPr lang="en-US" sz="1600">
                          <a:effectLst/>
                        </a:rPr>
                        <a:t>DRX cycle &gt; 320ms </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(8+L</a:t>
                      </a:r>
                      <a:r>
                        <a:rPr lang="en-US" sz="1600" baseline="-25000">
                          <a:effectLst/>
                        </a:rPr>
                        <a:t>PSS/SSS</a:t>
                      </a:r>
                      <a:r>
                        <a:rPr lang="en-US" sz="1600">
                          <a:effectLst/>
                        </a:rPr>
                        <a:t>) x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455072040"/>
                  </a:ext>
                </a:extLst>
              </a:tr>
              <a:tr h="0">
                <a:tc gridSpan="2">
                  <a:txBody>
                    <a:bodyPr/>
                    <a:lstStyle/>
                    <a:p>
                      <a:pPr marL="540385" indent="-540385">
                        <a:spcAft>
                          <a:spcPts val="0"/>
                        </a:spcAft>
                      </a:pPr>
                      <a:r>
                        <a:rPr lang="en-US" sz="1600" u="sng" dirty="0">
                          <a:effectLst/>
                        </a:rPr>
                        <a:t>NOTE 1: 	DRX or non DRX requirements apply according to the conditions described in clause 3.6.1.</a:t>
                      </a:r>
                      <a:endParaRPr lang="sv-SE" sz="1600" dirty="0">
                        <a:effectLst/>
                      </a:endParaRPr>
                    </a:p>
                    <a:p>
                      <a:pPr marL="540385" indent="-540385">
                        <a:spcAft>
                          <a:spcPts val="0"/>
                        </a:spcAft>
                      </a:pPr>
                      <a:r>
                        <a:rPr lang="en-US" sz="1600" u="sng" dirty="0">
                          <a:effectLst/>
                        </a:rPr>
                        <a:t>NOTE 2: 	In EN-DC operation, the parameters, timers and scheduling requests referred to in clause 3.6.1 are for the secondary cell group. The DRX cycle is the DRX cycle of the secondary cell group.</a:t>
                      </a:r>
                      <a:endParaRPr lang="sv-SE" sz="1600" dirty="0">
                        <a:effectLst/>
                      </a:endParaRPr>
                    </a:p>
                    <a:p>
                      <a:pPr marL="540385" indent="-540385">
                        <a:spcAft>
                          <a:spcPts val="0"/>
                        </a:spcAft>
                      </a:pPr>
                      <a:r>
                        <a:rPr lang="en-US" sz="1600" u="sng" dirty="0">
                          <a:effectLst/>
                        </a:rPr>
                        <a:t>NOTE 3:   L</a:t>
                      </a:r>
                      <a:r>
                        <a:rPr lang="en-US" sz="1600" u="sng" baseline="-25000" dirty="0">
                          <a:effectLst/>
                        </a:rPr>
                        <a:t>PSS/SSS</a:t>
                      </a:r>
                      <a:r>
                        <a:rPr lang="en-US" sz="1600" u="sng" dirty="0">
                          <a:effectLst/>
                        </a:rPr>
                        <a:t> is the number of SMTC periods not available at the UE during T</a:t>
                      </a:r>
                      <a:r>
                        <a:rPr lang="en-US" sz="1600" u="sng" baseline="-25000" dirty="0">
                          <a:effectLst/>
                        </a:rPr>
                        <a:t>PSS/</a:t>
                      </a:r>
                      <a:r>
                        <a:rPr lang="en-US" sz="1600" u="sng" baseline="-25000" dirty="0" err="1">
                          <a:effectLst/>
                        </a:rPr>
                        <a:t>SSS_sync_inter</a:t>
                      </a:r>
                      <a:r>
                        <a:rPr lang="en-US" sz="1600" u="sng" dirty="0">
                          <a:effectLst/>
                        </a:rPr>
                        <a:t>, where L</a:t>
                      </a:r>
                      <a:r>
                        <a:rPr lang="en-US" sz="1600" u="sng" baseline="-25000" dirty="0">
                          <a:effectLst/>
                        </a:rPr>
                        <a:t>PSS/SSS </a:t>
                      </a:r>
                      <a:r>
                        <a:rPr lang="en-US" sz="1600" u="sng" dirty="0">
                          <a:effectLst/>
                        </a:rPr>
                        <a:t>≤ L</a:t>
                      </a:r>
                      <a:r>
                        <a:rPr lang="en-US" sz="1600" u="sng" baseline="-25000" dirty="0">
                          <a:effectLst/>
                        </a:rPr>
                        <a:t>PSS/</a:t>
                      </a:r>
                      <a:r>
                        <a:rPr lang="en-US" sz="1600" u="sng" baseline="-25000" dirty="0" err="1">
                          <a:effectLst/>
                        </a:rPr>
                        <a:t>SSS,max</a:t>
                      </a:r>
                      <a:r>
                        <a:rPr lang="en-US" sz="1600" u="sng" baseline="-25000" dirty="0">
                          <a:effectLst/>
                        </a:rPr>
                        <a:t>.</a:t>
                      </a:r>
                      <a:endParaRPr lang="sv-SE" sz="1600" dirty="0">
                        <a:effectLst/>
                      </a:endParaRPr>
                    </a:p>
                    <a:p>
                      <a:pPr marL="540385" indent="-540385">
                        <a:spcAft>
                          <a:spcPts val="0"/>
                        </a:spcAft>
                      </a:pPr>
                      <a:r>
                        <a:rPr lang="en-US" sz="1600" u="sng" dirty="0">
                          <a:effectLst/>
                        </a:rPr>
                        <a:t>NOTE 4:   L</a:t>
                      </a:r>
                      <a:r>
                        <a:rPr lang="en-US" sz="1600" u="sng" baseline="-25000" dirty="0">
                          <a:effectLst/>
                        </a:rPr>
                        <a:t>PSS/</a:t>
                      </a:r>
                      <a:r>
                        <a:rPr lang="en-US" sz="1600" u="sng" baseline="-25000" dirty="0" err="1">
                          <a:effectLst/>
                        </a:rPr>
                        <a:t>SSS,max</a:t>
                      </a:r>
                      <a:r>
                        <a:rPr lang="en-US" sz="1600" u="sng" dirty="0">
                          <a:effectLst/>
                        </a:rPr>
                        <a:t> =32 for Max(DRX </a:t>
                      </a:r>
                      <a:r>
                        <a:rPr lang="en-US" sz="1600" u="sng" dirty="0" err="1">
                          <a:effectLst/>
                        </a:rPr>
                        <a:t>cycle,SMTC</a:t>
                      </a:r>
                      <a:r>
                        <a:rPr lang="en-US" sz="1600" u="sng" dirty="0">
                          <a:effectLst/>
                        </a:rPr>
                        <a:t> </a:t>
                      </a:r>
                      <a:r>
                        <a:rPr lang="en-US" sz="1600" u="sng" dirty="0" err="1">
                          <a:effectLst/>
                        </a:rPr>
                        <a:t>period,MGRP</a:t>
                      </a:r>
                      <a:r>
                        <a:rPr lang="en-US" sz="1600" u="sng" dirty="0">
                          <a:effectLst/>
                        </a:rPr>
                        <a:t>)≤40 where DRX cycle is 0 for non-DRX, L</a:t>
                      </a:r>
                      <a:r>
                        <a:rPr lang="en-US" sz="1600" u="sng" baseline="-25000" dirty="0">
                          <a:effectLst/>
                        </a:rPr>
                        <a:t>PSS/</a:t>
                      </a:r>
                      <a:r>
                        <a:rPr lang="en-US" sz="1600" u="sng" baseline="-25000" dirty="0" err="1">
                          <a:effectLst/>
                        </a:rPr>
                        <a:t>SSS,max</a:t>
                      </a:r>
                      <a:r>
                        <a:rPr lang="en-US" sz="1600" u="sng" dirty="0">
                          <a:effectLst/>
                        </a:rPr>
                        <a:t> =16 for 40&lt;Max(DRX </a:t>
                      </a:r>
                      <a:r>
                        <a:rPr lang="en-US" sz="1600" u="sng" dirty="0" err="1">
                          <a:effectLst/>
                        </a:rPr>
                        <a:t>cycle,SMTC</a:t>
                      </a:r>
                      <a:r>
                        <a:rPr lang="en-US" sz="1600" u="sng" dirty="0">
                          <a:effectLst/>
                        </a:rPr>
                        <a:t> </a:t>
                      </a:r>
                      <a:r>
                        <a:rPr lang="en-US" sz="1600" u="sng" dirty="0" err="1">
                          <a:effectLst/>
                        </a:rPr>
                        <a:t>period,MGRP</a:t>
                      </a:r>
                      <a:r>
                        <a:rPr lang="en-US" sz="1600" u="sng" dirty="0">
                          <a:effectLst/>
                        </a:rPr>
                        <a:t>)≤320, L</a:t>
                      </a:r>
                      <a:r>
                        <a:rPr lang="en-US" sz="1600" u="sng" baseline="-25000" dirty="0">
                          <a:effectLst/>
                        </a:rPr>
                        <a:t>PSS/</a:t>
                      </a:r>
                      <a:r>
                        <a:rPr lang="en-US" sz="1600" u="sng" baseline="-25000" dirty="0" err="1">
                          <a:effectLst/>
                        </a:rPr>
                        <a:t>SSS,max</a:t>
                      </a:r>
                      <a:r>
                        <a:rPr lang="en-US" sz="1600" u="sng" dirty="0">
                          <a:effectLst/>
                        </a:rPr>
                        <a:t> =8 for DRX cycle&gt;320.</a:t>
                      </a:r>
                      <a:endParaRPr lang="sv-SE" sz="16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2466317011"/>
                  </a:ext>
                </a:extLst>
              </a:tr>
            </a:tbl>
          </a:graphicData>
        </a:graphic>
      </p:graphicFrame>
      <p:graphicFrame>
        <p:nvGraphicFramePr>
          <p:cNvPr id="7" name="Table 6">
            <a:extLst>
              <a:ext uri="{FF2B5EF4-FFF2-40B4-BE49-F238E27FC236}">
                <a16:creationId xmlns:a16="http://schemas.microsoft.com/office/drawing/2014/main" id="{3B27B424-EF1B-44D5-B3DB-71D7B2B6CD99}"/>
              </a:ext>
            </a:extLst>
          </p:cNvPr>
          <p:cNvGraphicFramePr>
            <a:graphicFrameLocks noGrp="1"/>
          </p:cNvGraphicFramePr>
          <p:nvPr>
            <p:extLst>
              <p:ext uri="{D42A27DB-BD31-4B8C-83A1-F6EECF244321}">
                <p14:modId xmlns:p14="http://schemas.microsoft.com/office/powerpoint/2010/main" val="1214505196"/>
              </p:ext>
            </p:extLst>
          </p:nvPr>
        </p:nvGraphicFramePr>
        <p:xfrm>
          <a:off x="644386" y="4061923"/>
          <a:ext cx="10903227" cy="2438400"/>
        </p:xfrm>
        <a:graphic>
          <a:graphicData uri="http://schemas.openxmlformats.org/drawingml/2006/table">
            <a:tbl>
              <a:tblPr firstRow="1" firstCol="1" bandRow="1">
                <a:tableStyleId>{5C22544A-7EE6-4342-B048-85BDC9FD1C3A}</a:tableStyleId>
              </a:tblPr>
              <a:tblGrid>
                <a:gridCol w="2503696">
                  <a:extLst>
                    <a:ext uri="{9D8B030D-6E8A-4147-A177-3AD203B41FA5}">
                      <a16:colId xmlns:a16="http://schemas.microsoft.com/office/drawing/2014/main" val="734011038"/>
                    </a:ext>
                  </a:extLst>
                </a:gridCol>
                <a:gridCol w="8399531">
                  <a:extLst>
                    <a:ext uri="{9D8B030D-6E8A-4147-A177-3AD203B41FA5}">
                      <a16:colId xmlns:a16="http://schemas.microsoft.com/office/drawing/2014/main" val="2805336897"/>
                    </a:ext>
                  </a:extLst>
                </a:gridCol>
              </a:tblGrid>
              <a:tr h="0">
                <a:tc>
                  <a:txBody>
                    <a:bodyPr/>
                    <a:lstStyle/>
                    <a:p>
                      <a:pPr algn="ctr">
                        <a:spcAft>
                          <a:spcPts val="0"/>
                        </a:spcAft>
                      </a:pPr>
                      <a:r>
                        <a:rPr lang="en-US" sz="1600" dirty="0">
                          <a:effectLst/>
                        </a:rPr>
                        <a:t>Condition</a:t>
                      </a:r>
                      <a:r>
                        <a:rPr lang="en-US" sz="1600" baseline="30000" dirty="0">
                          <a:effectLst/>
                        </a:rPr>
                        <a:t> NOTE1,2</a:t>
                      </a:r>
                      <a:endParaRPr lang="sv-SE"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T</a:t>
                      </a:r>
                      <a:r>
                        <a:rPr lang="en-US" sz="1600" baseline="-25000">
                          <a:effectLst/>
                        </a:rPr>
                        <a:t>SSB_time_index_inter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34964601"/>
                  </a:ext>
                </a:extLst>
              </a:tr>
              <a:tr h="0">
                <a:tc>
                  <a:txBody>
                    <a:bodyPr/>
                    <a:lstStyle/>
                    <a:p>
                      <a:pPr algn="ctr">
                        <a:spcAft>
                          <a:spcPts val="0"/>
                        </a:spcAft>
                      </a:pPr>
                      <a:r>
                        <a:rPr lang="en-US" sz="1600">
                          <a:effectLst/>
                        </a:rPr>
                        <a:t>No DRX</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max(120ms, (3+L</a:t>
                      </a:r>
                      <a:r>
                        <a:rPr lang="en-US" sz="1600" baseline="-25000">
                          <a:effectLst/>
                        </a:rPr>
                        <a:t>ind</a:t>
                      </a:r>
                      <a:r>
                        <a:rPr lang="en-US" sz="1600">
                          <a:effectLst/>
                        </a:rPr>
                        <a:t>) x max(MGRP, SMTC period))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546698119"/>
                  </a:ext>
                </a:extLst>
              </a:tr>
              <a:tr h="0">
                <a:tc>
                  <a:txBody>
                    <a:bodyPr/>
                    <a:lstStyle/>
                    <a:p>
                      <a:pPr algn="ctr">
                        <a:spcAft>
                          <a:spcPts val="0"/>
                        </a:spcAft>
                      </a:pPr>
                      <a:r>
                        <a:rPr lang="en-US" sz="1600">
                          <a:effectLst/>
                        </a:rPr>
                        <a:t>DRX cycle ≤ 320ms</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max(120ms, ceil((3+L</a:t>
                      </a:r>
                      <a:r>
                        <a:rPr lang="en-US" sz="1600" baseline="-25000">
                          <a:effectLst/>
                        </a:rPr>
                        <a:t>ind</a:t>
                      </a:r>
                      <a:r>
                        <a:rPr lang="en-US" sz="1600">
                          <a:effectLst/>
                        </a:rPr>
                        <a:t>) x 1.5) x max(MGRP, SMTC period,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288833807"/>
                  </a:ext>
                </a:extLst>
              </a:tr>
              <a:tr h="0">
                <a:tc>
                  <a:txBody>
                    <a:bodyPr/>
                    <a:lstStyle/>
                    <a:p>
                      <a:pPr algn="ctr">
                        <a:spcAft>
                          <a:spcPts val="0"/>
                        </a:spcAft>
                      </a:pPr>
                      <a:r>
                        <a:rPr lang="en-US" sz="1600">
                          <a:effectLst/>
                        </a:rPr>
                        <a:t>DRX cycle &gt; 320ms</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(3+L</a:t>
                      </a:r>
                      <a:r>
                        <a:rPr lang="en-US" sz="1600" baseline="-25000">
                          <a:effectLst/>
                        </a:rPr>
                        <a:t>ind</a:t>
                      </a:r>
                      <a:r>
                        <a:rPr lang="en-US" sz="1600">
                          <a:effectLst/>
                        </a:rPr>
                        <a:t>) x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58036963"/>
                  </a:ext>
                </a:extLst>
              </a:tr>
              <a:tr h="0">
                <a:tc gridSpan="2">
                  <a:txBody>
                    <a:bodyPr/>
                    <a:lstStyle/>
                    <a:p>
                      <a:pPr marL="540385" indent="-540385">
                        <a:spcAft>
                          <a:spcPts val="0"/>
                        </a:spcAft>
                      </a:pPr>
                      <a:r>
                        <a:rPr lang="en-US" sz="1600" u="sng" dirty="0">
                          <a:effectLst/>
                        </a:rPr>
                        <a:t>NOTE 1: 	DRX or non DRX requirements apply according to the conditions described in clause 3.6.1.</a:t>
                      </a:r>
                      <a:endParaRPr lang="sv-SE" sz="1600" dirty="0">
                        <a:effectLst/>
                      </a:endParaRPr>
                    </a:p>
                    <a:p>
                      <a:pPr marL="540385" indent="-540385">
                        <a:spcAft>
                          <a:spcPts val="0"/>
                        </a:spcAft>
                      </a:pPr>
                      <a:r>
                        <a:rPr lang="en-US" sz="1600" u="sng" dirty="0">
                          <a:effectLst/>
                        </a:rPr>
                        <a:t>NOTE 2: 	In EN-DC operation, the parameters, timers and scheduling requests referred to in clause 3.6.1 are for the secondary cell group. The DRX cycle is the DRX cycle of the secondary cell group.</a:t>
                      </a:r>
                      <a:endParaRPr lang="sv-SE" sz="1600" dirty="0">
                        <a:effectLst/>
                      </a:endParaRPr>
                    </a:p>
                    <a:p>
                      <a:pPr marL="540385" indent="-540385">
                        <a:spcAft>
                          <a:spcPts val="0"/>
                        </a:spcAft>
                      </a:pPr>
                      <a:r>
                        <a:rPr lang="en-US" sz="1600" u="sng" dirty="0">
                          <a:effectLst/>
                        </a:rPr>
                        <a:t>NOTE 3:   L</a:t>
                      </a:r>
                      <a:r>
                        <a:rPr lang="en-US" sz="1600" u="sng" baseline="-25000" dirty="0">
                          <a:effectLst/>
                        </a:rPr>
                        <a:t>ind</a:t>
                      </a:r>
                      <a:r>
                        <a:rPr lang="en-US" sz="1600" u="sng" dirty="0">
                          <a:effectLst/>
                        </a:rPr>
                        <a:t> is the number of SMTC periods not available at the UE during </a:t>
                      </a:r>
                      <a:r>
                        <a:rPr lang="en-US" sz="1600" u="sng" dirty="0" err="1">
                          <a:effectLst/>
                        </a:rPr>
                        <a:t>T</a:t>
                      </a:r>
                      <a:r>
                        <a:rPr lang="en-US" sz="1600" u="sng" baseline="-25000" dirty="0" err="1">
                          <a:effectLst/>
                        </a:rPr>
                        <a:t>SSB_time_index_inter</a:t>
                      </a:r>
                      <a:r>
                        <a:rPr lang="en-US" sz="1600" u="sng" dirty="0">
                          <a:effectLst/>
                        </a:rPr>
                        <a:t>, where L</a:t>
                      </a:r>
                      <a:r>
                        <a:rPr lang="en-US" sz="1600" u="sng" baseline="-25000" dirty="0">
                          <a:effectLst/>
                        </a:rPr>
                        <a:t>ind </a:t>
                      </a:r>
                      <a:r>
                        <a:rPr lang="en-US" sz="1600" u="sng" dirty="0">
                          <a:effectLst/>
                        </a:rPr>
                        <a:t>≤ </a:t>
                      </a:r>
                      <a:r>
                        <a:rPr lang="en-US" sz="1600" u="sng" dirty="0" err="1">
                          <a:effectLst/>
                        </a:rPr>
                        <a:t>L</a:t>
                      </a:r>
                      <a:r>
                        <a:rPr lang="en-US" sz="1600" u="sng" baseline="-25000" dirty="0" err="1">
                          <a:effectLst/>
                        </a:rPr>
                        <a:t>ind,max</a:t>
                      </a:r>
                      <a:r>
                        <a:rPr lang="en-US" sz="1600" u="sng" dirty="0">
                          <a:effectLst/>
                        </a:rPr>
                        <a:t>.</a:t>
                      </a:r>
                      <a:endParaRPr lang="sv-SE" sz="1600" dirty="0">
                        <a:effectLst/>
                      </a:endParaRPr>
                    </a:p>
                    <a:p>
                      <a:pPr marL="540385" indent="-540385">
                        <a:spcAft>
                          <a:spcPts val="0"/>
                        </a:spcAft>
                      </a:pPr>
                      <a:r>
                        <a:rPr lang="en-US" sz="1600" u="sng" dirty="0">
                          <a:effectLst/>
                        </a:rPr>
                        <a:t>NOTE 4:   </a:t>
                      </a:r>
                      <a:r>
                        <a:rPr lang="en-US" sz="1600" u="sng" dirty="0" err="1">
                          <a:effectLst/>
                        </a:rPr>
                        <a:t>L</a:t>
                      </a:r>
                      <a:r>
                        <a:rPr lang="en-US" sz="1600" u="sng" baseline="-25000" dirty="0" err="1">
                          <a:effectLst/>
                        </a:rPr>
                        <a:t>ind,max</a:t>
                      </a:r>
                      <a:r>
                        <a:rPr lang="en-US" sz="1600" u="sng" dirty="0">
                          <a:effectLst/>
                        </a:rPr>
                        <a:t> =12 for Max(DRX </a:t>
                      </a:r>
                      <a:r>
                        <a:rPr lang="en-US" sz="1600" u="sng" dirty="0" err="1">
                          <a:effectLst/>
                        </a:rPr>
                        <a:t>cycle,SMTC</a:t>
                      </a:r>
                      <a:r>
                        <a:rPr lang="en-US" sz="1600" u="sng" dirty="0">
                          <a:effectLst/>
                        </a:rPr>
                        <a:t> </a:t>
                      </a:r>
                      <a:r>
                        <a:rPr lang="en-US" sz="1600" u="sng" dirty="0" err="1">
                          <a:effectLst/>
                        </a:rPr>
                        <a:t>period,MGRP</a:t>
                      </a:r>
                      <a:r>
                        <a:rPr lang="en-US" sz="1600" u="sng" dirty="0">
                          <a:effectLst/>
                        </a:rPr>
                        <a:t>)≤40 where DRX cycle is 0 for non-DRX, </a:t>
                      </a:r>
                      <a:r>
                        <a:rPr lang="en-US" sz="1600" u="sng" dirty="0" err="1">
                          <a:effectLst/>
                        </a:rPr>
                        <a:t>L</a:t>
                      </a:r>
                      <a:r>
                        <a:rPr lang="en-US" sz="1600" u="sng" baseline="-25000" dirty="0" err="1">
                          <a:effectLst/>
                        </a:rPr>
                        <a:t>ind,max</a:t>
                      </a:r>
                      <a:r>
                        <a:rPr lang="en-US" sz="1600" u="sng" dirty="0">
                          <a:effectLst/>
                        </a:rPr>
                        <a:t> =6 for 40&lt;Max(DRX </a:t>
                      </a:r>
                      <a:r>
                        <a:rPr lang="en-US" sz="1600" u="sng" dirty="0" err="1">
                          <a:effectLst/>
                        </a:rPr>
                        <a:t>cycle,SMTC</a:t>
                      </a:r>
                      <a:r>
                        <a:rPr lang="en-US" sz="1600" u="sng" dirty="0">
                          <a:effectLst/>
                        </a:rPr>
                        <a:t> </a:t>
                      </a:r>
                      <a:r>
                        <a:rPr lang="en-US" sz="1600" u="sng" dirty="0" err="1">
                          <a:effectLst/>
                        </a:rPr>
                        <a:t>period,MGRP</a:t>
                      </a:r>
                      <a:r>
                        <a:rPr lang="en-US" sz="1600" u="sng" dirty="0">
                          <a:effectLst/>
                        </a:rPr>
                        <a:t>)≤320, </a:t>
                      </a:r>
                      <a:r>
                        <a:rPr lang="en-US" sz="1600" u="sng" dirty="0" err="1">
                          <a:effectLst/>
                        </a:rPr>
                        <a:t>L</a:t>
                      </a:r>
                      <a:r>
                        <a:rPr lang="en-US" sz="1600" u="sng" baseline="-25000" dirty="0" err="1">
                          <a:effectLst/>
                        </a:rPr>
                        <a:t>ind,max</a:t>
                      </a:r>
                      <a:r>
                        <a:rPr lang="en-US" sz="1600" u="sng" dirty="0">
                          <a:effectLst/>
                        </a:rPr>
                        <a:t> =3 for DRX cycle&gt;320.</a:t>
                      </a:r>
                      <a:endParaRPr lang="sv-SE" sz="16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1020310964"/>
                  </a:ext>
                </a:extLst>
              </a:tr>
            </a:tbl>
          </a:graphicData>
        </a:graphic>
      </p:graphicFrame>
    </p:spTree>
    <p:extLst>
      <p:ext uri="{BB962C8B-B14F-4D97-AF65-F5344CB8AC3E}">
        <p14:creationId xmlns:p14="http://schemas.microsoft.com/office/powerpoint/2010/main" val="39577357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normAutofit fontScale="90000"/>
          </a:bodyPr>
          <a:lstStyle/>
          <a:p>
            <a:r>
              <a:rPr lang="sv-SE" dirty="0"/>
              <a:t>Inter-Frequency Measurements: Details (cont.)</a:t>
            </a:r>
          </a:p>
        </p:txBody>
      </p:sp>
      <p:graphicFrame>
        <p:nvGraphicFramePr>
          <p:cNvPr id="3" name="Table 2">
            <a:extLst>
              <a:ext uri="{FF2B5EF4-FFF2-40B4-BE49-F238E27FC236}">
                <a16:creationId xmlns:a16="http://schemas.microsoft.com/office/drawing/2014/main" id="{66BDCF42-30AD-4371-AC10-8EC8630B9050}"/>
              </a:ext>
            </a:extLst>
          </p:cNvPr>
          <p:cNvGraphicFramePr>
            <a:graphicFrameLocks noGrp="1"/>
          </p:cNvGraphicFramePr>
          <p:nvPr>
            <p:extLst>
              <p:ext uri="{D42A27DB-BD31-4B8C-83A1-F6EECF244321}">
                <p14:modId xmlns:p14="http://schemas.microsoft.com/office/powerpoint/2010/main" val="2595570617"/>
              </p:ext>
            </p:extLst>
          </p:nvPr>
        </p:nvGraphicFramePr>
        <p:xfrm>
          <a:off x="631135" y="1975699"/>
          <a:ext cx="10929730" cy="2438400"/>
        </p:xfrm>
        <a:graphic>
          <a:graphicData uri="http://schemas.openxmlformats.org/drawingml/2006/table">
            <a:tbl>
              <a:tblPr firstRow="1" firstCol="1" bandRow="1">
                <a:tableStyleId>{5C22544A-7EE6-4342-B048-85BDC9FD1C3A}</a:tableStyleId>
              </a:tblPr>
              <a:tblGrid>
                <a:gridCol w="2509781">
                  <a:extLst>
                    <a:ext uri="{9D8B030D-6E8A-4147-A177-3AD203B41FA5}">
                      <a16:colId xmlns:a16="http://schemas.microsoft.com/office/drawing/2014/main" val="2623730161"/>
                    </a:ext>
                  </a:extLst>
                </a:gridCol>
                <a:gridCol w="8419949">
                  <a:extLst>
                    <a:ext uri="{9D8B030D-6E8A-4147-A177-3AD203B41FA5}">
                      <a16:colId xmlns:a16="http://schemas.microsoft.com/office/drawing/2014/main" val="157970876"/>
                    </a:ext>
                  </a:extLst>
                </a:gridCol>
              </a:tblGrid>
              <a:tr h="0">
                <a:tc>
                  <a:txBody>
                    <a:bodyPr/>
                    <a:lstStyle/>
                    <a:p>
                      <a:pPr algn="ctr">
                        <a:spcAft>
                          <a:spcPts val="0"/>
                        </a:spcAft>
                      </a:pPr>
                      <a:r>
                        <a:rPr lang="en-US" sz="1600">
                          <a:effectLst/>
                        </a:rPr>
                        <a:t>Condition</a:t>
                      </a:r>
                      <a:r>
                        <a:rPr lang="en-US" sz="1600" baseline="30000">
                          <a:effectLst/>
                        </a:rPr>
                        <a:t> NOTE1,2</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T</a:t>
                      </a:r>
                      <a:r>
                        <a:rPr lang="en-US" sz="1600" baseline="-25000">
                          <a:effectLst/>
                        </a:rPr>
                        <a:t> SSB_measurement_period_inter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07815057"/>
                  </a:ext>
                </a:extLst>
              </a:tr>
              <a:tr h="0">
                <a:tc>
                  <a:txBody>
                    <a:bodyPr/>
                    <a:lstStyle/>
                    <a:p>
                      <a:pPr algn="ctr">
                        <a:spcAft>
                          <a:spcPts val="0"/>
                        </a:spcAft>
                      </a:pPr>
                      <a:r>
                        <a:rPr lang="en-US" sz="1600">
                          <a:effectLst/>
                        </a:rPr>
                        <a:t>No DRX</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max(200ms, (8+L</a:t>
                      </a:r>
                      <a:r>
                        <a:rPr lang="en-US" sz="1600" baseline="-25000">
                          <a:effectLst/>
                        </a:rPr>
                        <a:t>meas</a:t>
                      </a:r>
                      <a:r>
                        <a:rPr lang="en-US" sz="1600">
                          <a:effectLst/>
                        </a:rPr>
                        <a:t>) x max(MGRP, </a:t>
                      </a:r>
                      <a:r>
                        <a:rPr lang="en-US" sz="1600" u="sng">
                          <a:effectLst/>
                        </a:rPr>
                        <a:t>S</a:t>
                      </a:r>
                      <a:r>
                        <a:rPr lang="en-US" sz="1600" strike="sngStrike">
                          <a:effectLst/>
                        </a:rPr>
                        <a:t>D</a:t>
                      </a:r>
                      <a:r>
                        <a:rPr lang="en-US" sz="1600">
                          <a:effectLst/>
                        </a:rPr>
                        <a:t>MTC period))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45030850"/>
                  </a:ext>
                </a:extLst>
              </a:tr>
              <a:tr h="0">
                <a:tc>
                  <a:txBody>
                    <a:bodyPr/>
                    <a:lstStyle/>
                    <a:p>
                      <a:pPr algn="ctr">
                        <a:spcAft>
                          <a:spcPts val="0"/>
                        </a:spcAft>
                      </a:pPr>
                      <a:r>
                        <a:rPr lang="en-US" sz="1600">
                          <a:effectLst/>
                        </a:rPr>
                        <a:t>DRX cycle ≤ 320ms</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max(200ms, ceil((8+L</a:t>
                      </a:r>
                      <a:r>
                        <a:rPr lang="en-US" sz="1600" baseline="-25000">
                          <a:effectLst/>
                        </a:rPr>
                        <a:t>meas</a:t>
                      </a:r>
                      <a:r>
                        <a:rPr lang="en-US" sz="1600">
                          <a:effectLst/>
                        </a:rPr>
                        <a:t>) x 1.5) x max(MGRP, </a:t>
                      </a:r>
                      <a:r>
                        <a:rPr lang="en-US" sz="1600" u="sng">
                          <a:effectLst/>
                        </a:rPr>
                        <a:t>S</a:t>
                      </a:r>
                      <a:r>
                        <a:rPr lang="en-US" sz="1600" strike="sngStrike">
                          <a:effectLst/>
                        </a:rPr>
                        <a:t>D</a:t>
                      </a:r>
                      <a:r>
                        <a:rPr lang="en-US" sz="1600">
                          <a:effectLst/>
                        </a:rPr>
                        <a:t>MTC period,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663234347"/>
                  </a:ext>
                </a:extLst>
              </a:tr>
              <a:tr h="0">
                <a:tc>
                  <a:txBody>
                    <a:bodyPr/>
                    <a:lstStyle/>
                    <a:p>
                      <a:pPr algn="ctr">
                        <a:spcAft>
                          <a:spcPts val="0"/>
                        </a:spcAft>
                      </a:pPr>
                      <a:r>
                        <a:rPr lang="en-US" sz="1600">
                          <a:effectLst/>
                        </a:rPr>
                        <a:t>DRX cycle &gt; 320ms</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(8+L</a:t>
                      </a:r>
                      <a:r>
                        <a:rPr lang="en-US" sz="1600" baseline="-25000">
                          <a:effectLst/>
                        </a:rPr>
                        <a:t>meas</a:t>
                      </a:r>
                      <a:r>
                        <a:rPr lang="en-US" sz="1600">
                          <a:effectLst/>
                        </a:rPr>
                        <a:t>) x DRX cycle x CSSF</a:t>
                      </a:r>
                      <a:r>
                        <a:rPr lang="en-US" sz="1600" baseline="-25000">
                          <a:effectLst/>
                        </a:rPr>
                        <a:t>inter</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803669123"/>
                  </a:ext>
                </a:extLst>
              </a:tr>
              <a:tr h="44450">
                <a:tc gridSpan="2">
                  <a:txBody>
                    <a:bodyPr/>
                    <a:lstStyle/>
                    <a:p>
                      <a:pPr marL="540385" indent="-540385">
                        <a:spcAft>
                          <a:spcPts val="0"/>
                        </a:spcAft>
                      </a:pPr>
                      <a:r>
                        <a:rPr lang="en-US" sz="1600" u="sng" dirty="0">
                          <a:effectLst/>
                        </a:rPr>
                        <a:t>NOTE 1: 	DRX or non DRX requirements apply according to the conditions described in clause 3.6.1</a:t>
                      </a:r>
                      <a:endParaRPr lang="sv-SE" sz="1600" dirty="0">
                        <a:effectLst/>
                      </a:endParaRPr>
                    </a:p>
                    <a:p>
                      <a:pPr marL="540385" indent="-540385">
                        <a:spcAft>
                          <a:spcPts val="0"/>
                        </a:spcAft>
                      </a:pPr>
                      <a:r>
                        <a:rPr lang="en-US" sz="1600" u="sng" dirty="0">
                          <a:effectLst/>
                        </a:rPr>
                        <a:t>NOTE 2: 	In EN-DC operation, the parameters, timers and scheduling requests referred to in clause 3.6.1 are for the secondary cell group. The DRX cycle is the DRX cycle of the secondary cell group.</a:t>
                      </a:r>
                      <a:endParaRPr lang="sv-SE" sz="1600" dirty="0">
                        <a:effectLst/>
                      </a:endParaRPr>
                    </a:p>
                    <a:p>
                      <a:pPr marL="540385" indent="-540385">
                        <a:spcAft>
                          <a:spcPts val="0"/>
                        </a:spcAft>
                      </a:pPr>
                      <a:r>
                        <a:rPr lang="en-US" sz="1600" u="sng" dirty="0">
                          <a:effectLst/>
                        </a:rPr>
                        <a:t>NOTE 3:   </a:t>
                      </a:r>
                      <a:r>
                        <a:rPr lang="en-US" sz="1600" u="sng" dirty="0" err="1">
                          <a:effectLst/>
                        </a:rPr>
                        <a:t>L</a:t>
                      </a:r>
                      <a:r>
                        <a:rPr lang="en-US" sz="1600" u="sng" baseline="-25000" dirty="0" err="1">
                          <a:effectLst/>
                        </a:rPr>
                        <a:t>meas</a:t>
                      </a:r>
                      <a:r>
                        <a:rPr lang="en-US" sz="1600" u="sng" dirty="0">
                          <a:effectLst/>
                        </a:rPr>
                        <a:t> is the number of SMTC periods not available at the UE during T</a:t>
                      </a:r>
                      <a:r>
                        <a:rPr lang="en-US" sz="1600" u="sng" baseline="-25000" dirty="0">
                          <a:effectLst/>
                        </a:rPr>
                        <a:t> </a:t>
                      </a:r>
                      <a:r>
                        <a:rPr lang="en-US" sz="1600" u="sng" baseline="-25000" dirty="0" err="1">
                          <a:effectLst/>
                        </a:rPr>
                        <a:t>SSB_measurement_period_inter</a:t>
                      </a:r>
                      <a:r>
                        <a:rPr lang="en-US" sz="1600" u="sng" dirty="0">
                          <a:effectLst/>
                        </a:rPr>
                        <a:t>, where </a:t>
                      </a:r>
                      <a:r>
                        <a:rPr lang="en-US" sz="1600" u="sng" dirty="0" err="1">
                          <a:effectLst/>
                        </a:rPr>
                        <a:t>L</a:t>
                      </a:r>
                      <a:r>
                        <a:rPr lang="en-US" sz="1600" u="sng" baseline="-25000" dirty="0" err="1">
                          <a:effectLst/>
                        </a:rPr>
                        <a:t>meas</a:t>
                      </a:r>
                      <a:r>
                        <a:rPr lang="en-US" sz="1600" u="sng" baseline="-25000" dirty="0">
                          <a:effectLst/>
                        </a:rPr>
                        <a:t> </a:t>
                      </a:r>
                      <a:r>
                        <a:rPr lang="en-US" sz="1600" u="sng" dirty="0">
                          <a:effectLst/>
                        </a:rPr>
                        <a:t>≤ </a:t>
                      </a:r>
                      <a:r>
                        <a:rPr lang="en-US" sz="1600" u="sng" dirty="0" err="1">
                          <a:effectLst/>
                        </a:rPr>
                        <a:t>L</a:t>
                      </a:r>
                      <a:r>
                        <a:rPr lang="en-US" sz="1600" u="sng" baseline="-25000" dirty="0" err="1">
                          <a:effectLst/>
                        </a:rPr>
                        <a:t>meas,max</a:t>
                      </a:r>
                      <a:r>
                        <a:rPr lang="en-US" sz="1600" u="sng" baseline="-25000" dirty="0">
                          <a:effectLst/>
                        </a:rPr>
                        <a:t>.</a:t>
                      </a:r>
                      <a:endParaRPr lang="sv-SE" sz="1600" dirty="0">
                        <a:effectLst/>
                      </a:endParaRPr>
                    </a:p>
                    <a:p>
                      <a:pPr marL="540385" indent="-540385">
                        <a:spcAft>
                          <a:spcPts val="0"/>
                        </a:spcAft>
                      </a:pPr>
                      <a:r>
                        <a:rPr lang="en-US" sz="1600" u="sng" dirty="0">
                          <a:effectLst/>
                        </a:rPr>
                        <a:t>NOTE 4:   </a:t>
                      </a:r>
                      <a:r>
                        <a:rPr lang="en-US" sz="1600" u="sng" dirty="0" err="1">
                          <a:effectLst/>
                        </a:rPr>
                        <a:t>L</a:t>
                      </a:r>
                      <a:r>
                        <a:rPr lang="en-US" sz="1600" u="sng" baseline="-25000" dirty="0" err="1">
                          <a:effectLst/>
                        </a:rPr>
                        <a:t>meas,max</a:t>
                      </a:r>
                      <a:r>
                        <a:rPr lang="en-US" sz="1600" u="sng" dirty="0">
                          <a:effectLst/>
                        </a:rPr>
                        <a:t> =32 for Max(DRX </a:t>
                      </a:r>
                      <a:r>
                        <a:rPr lang="en-US" sz="1600" u="sng" dirty="0" err="1">
                          <a:effectLst/>
                        </a:rPr>
                        <a:t>cycle,SMTC</a:t>
                      </a:r>
                      <a:r>
                        <a:rPr lang="en-US" sz="1600" u="sng" dirty="0">
                          <a:effectLst/>
                        </a:rPr>
                        <a:t> </a:t>
                      </a:r>
                      <a:r>
                        <a:rPr lang="en-US" sz="1600" u="sng" dirty="0" err="1">
                          <a:effectLst/>
                        </a:rPr>
                        <a:t>period,MGRP</a:t>
                      </a:r>
                      <a:r>
                        <a:rPr lang="en-US" sz="1600" u="sng" dirty="0">
                          <a:effectLst/>
                        </a:rPr>
                        <a:t>)≤40 where DRX cycle is 0 for non-DRX, </a:t>
                      </a:r>
                      <a:r>
                        <a:rPr lang="en-US" sz="1600" u="sng" dirty="0" err="1">
                          <a:effectLst/>
                        </a:rPr>
                        <a:t>L</a:t>
                      </a:r>
                      <a:r>
                        <a:rPr lang="en-US" sz="1600" u="sng" baseline="-25000" dirty="0" err="1">
                          <a:effectLst/>
                        </a:rPr>
                        <a:t>meas,max</a:t>
                      </a:r>
                      <a:r>
                        <a:rPr lang="en-US" sz="1600" u="sng" dirty="0">
                          <a:effectLst/>
                        </a:rPr>
                        <a:t> =16 for 40&lt;Max(DRX </a:t>
                      </a:r>
                      <a:r>
                        <a:rPr lang="en-US" sz="1600" u="sng" dirty="0" err="1">
                          <a:effectLst/>
                        </a:rPr>
                        <a:t>cycle,SMTC</a:t>
                      </a:r>
                      <a:r>
                        <a:rPr lang="en-US" sz="1600" u="sng" dirty="0">
                          <a:effectLst/>
                        </a:rPr>
                        <a:t> </a:t>
                      </a:r>
                      <a:r>
                        <a:rPr lang="en-US" sz="1600" u="sng" dirty="0" err="1">
                          <a:effectLst/>
                        </a:rPr>
                        <a:t>period,MGRP</a:t>
                      </a:r>
                      <a:r>
                        <a:rPr lang="en-US" sz="1600" u="sng" dirty="0">
                          <a:effectLst/>
                        </a:rPr>
                        <a:t>)≤320, </a:t>
                      </a:r>
                      <a:r>
                        <a:rPr lang="en-US" sz="1600" u="sng" dirty="0" err="1">
                          <a:effectLst/>
                        </a:rPr>
                        <a:t>L</a:t>
                      </a:r>
                      <a:r>
                        <a:rPr lang="en-US" sz="1600" u="sng" baseline="-25000" dirty="0" err="1">
                          <a:effectLst/>
                        </a:rPr>
                        <a:t>meas,max</a:t>
                      </a:r>
                      <a:r>
                        <a:rPr lang="en-US" sz="1600" u="sng" dirty="0">
                          <a:effectLst/>
                        </a:rPr>
                        <a:t> =8 for DRX cycle&gt;320.</a:t>
                      </a:r>
                      <a:endParaRPr lang="sv-SE" sz="16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3578287961"/>
                  </a:ext>
                </a:extLst>
              </a:tr>
            </a:tbl>
          </a:graphicData>
        </a:graphic>
      </p:graphicFrame>
    </p:spTree>
    <p:extLst>
      <p:ext uri="{BB962C8B-B14F-4D97-AF65-F5344CB8AC3E}">
        <p14:creationId xmlns:p14="http://schemas.microsoft.com/office/powerpoint/2010/main" val="8049374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0DCB2-5E27-49F0-A18C-50B8F2887934}"/>
              </a:ext>
            </a:extLst>
          </p:cNvPr>
          <p:cNvSpPr>
            <a:spLocks noGrp="1"/>
          </p:cNvSpPr>
          <p:nvPr>
            <p:ph type="title"/>
          </p:nvPr>
        </p:nvSpPr>
        <p:spPr>
          <a:xfrm>
            <a:off x="838200" y="365126"/>
            <a:ext cx="10515600" cy="850562"/>
          </a:xfrm>
        </p:spPr>
        <p:txBody>
          <a:bodyPr>
            <a:normAutofit/>
          </a:bodyPr>
          <a:lstStyle/>
          <a:p>
            <a:r>
              <a:rPr lang="sv-SE" dirty="0"/>
              <a:t>SFTD Measurements (TS 36.133)</a:t>
            </a:r>
          </a:p>
        </p:txBody>
      </p:sp>
      <p:sp>
        <p:nvSpPr>
          <p:cNvPr id="5" name="Content Placeholder 2">
            <a:extLst>
              <a:ext uri="{FF2B5EF4-FFF2-40B4-BE49-F238E27FC236}">
                <a16:creationId xmlns:a16="http://schemas.microsoft.com/office/drawing/2014/main" id="{4A6B825B-F581-42F0-9E53-F106428A1243}"/>
              </a:ext>
            </a:extLst>
          </p:cNvPr>
          <p:cNvSpPr>
            <a:spLocks noGrp="1"/>
          </p:cNvSpPr>
          <p:nvPr>
            <p:ph idx="1"/>
          </p:nvPr>
        </p:nvSpPr>
        <p:spPr>
          <a:xfrm>
            <a:off x="118280" y="1553686"/>
            <a:ext cx="11955439" cy="5224187"/>
          </a:xfrm>
        </p:spPr>
        <p:txBody>
          <a:bodyPr>
            <a:normAutofit fontScale="92500" lnSpcReduction="20000"/>
          </a:bodyPr>
          <a:lstStyle/>
          <a:p>
            <a:pPr>
              <a:spcAft>
                <a:spcPts val="900"/>
              </a:spcAft>
            </a:pPr>
            <a:r>
              <a:rPr lang="en-GB" dirty="0">
                <a:latin typeface="Calibri (Body)"/>
                <a:ea typeface="SimSun" panose="02010600030101010101" pitchFamily="2" charset="-122"/>
              </a:rPr>
              <a:t>Introduce a maximum value for </a:t>
            </a:r>
            <a:r>
              <a:rPr lang="en-CA" dirty="0">
                <a:latin typeface="Calibri (Body)"/>
                <a:ea typeface="SimSun" panose="02010600030101010101" pitchFamily="2" charset="-122"/>
              </a:rPr>
              <a:t>N</a:t>
            </a:r>
            <a:r>
              <a:rPr lang="en-CA" baseline="-25000" dirty="0">
                <a:latin typeface="Calibri (Body)"/>
                <a:ea typeface="SimSun" panose="02010600030101010101" pitchFamily="2" charset="-122"/>
              </a:rPr>
              <a:t>LBT-fail</a:t>
            </a:r>
            <a:r>
              <a:rPr lang="en-CA" dirty="0">
                <a:latin typeface="Calibri (Body)"/>
                <a:ea typeface="SimSun" panose="02010600030101010101" pitchFamily="2" charset="-122"/>
              </a:rPr>
              <a:t>. When reaching the maximum value, the UE terminates the SFTD measurement. A suitable maximum value, and whether it shall depend e.g. on SMTC period or DRX cycle, is for further investigation</a:t>
            </a:r>
            <a:endParaRPr lang="sv-SE" sz="2000" dirty="0">
              <a:latin typeface="Calibri (Body)"/>
              <a:ea typeface="SimSun" panose="02010600030101010101" pitchFamily="2" charset="-122"/>
            </a:endParaRPr>
          </a:p>
          <a:p>
            <a:pPr>
              <a:spcAft>
                <a:spcPts val="900"/>
              </a:spcAft>
            </a:pPr>
            <a:r>
              <a:rPr lang="en-GB" dirty="0">
                <a:latin typeface="Calibri (Body)"/>
                <a:ea typeface="SimSun" panose="02010600030101010101" pitchFamily="2" charset="-122"/>
              </a:rPr>
              <a:t>Time difference between frame timing acquisition for </a:t>
            </a:r>
            <a:r>
              <a:rPr lang="en-GB" dirty="0" err="1">
                <a:latin typeface="Calibri (Body)"/>
                <a:ea typeface="SimSun" panose="02010600030101010101" pitchFamily="2" charset="-122"/>
              </a:rPr>
              <a:t>PCell</a:t>
            </a:r>
            <a:r>
              <a:rPr lang="en-GB" dirty="0">
                <a:latin typeface="Calibri (Body)"/>
                <a:ea typeface="SimSun" panose="02010600030101010101" pitchFamily="2" charset="-122"/>
              </a:rPr>
              <a:t> and </a:t>
            </a:r>
            <a:r>
              <a:rPr lang="en-GB" dirty="0" err="1">
                <a:latin typeface="Calibri (Body)"/>
                <a:ea typeface="SimSun" panose="02010600030101010101" pitchFamily="2" charset="-122"/>
              </a:rPr>
              <a:t>PSCell</a:t>
            </a:r>
            <a:r>
              <a:rPr lang="en-GB" dirty="0">
                <a:latin typeface="Calibri (Body)"/>
                <a:ea typeface="SimSun" panose="02010600030101010101" pitchFamily="2" charset="-122"/>
              </a:rPr>
              <a:t>, respectively, shall </a:t>
            </a:r>
            <a:r>
              <a:rPr lang="en-GB" dirty="0" err="1">
                <a:latin typeface="Calibri (Body)"/>
                <a:ea typeface="SimSun" panose="02010600030101010101" pitchFamily="2" charset="-122"/>
              </a:rPr>
              <a:t>fullfill</a:t>
            </a:r>
            <a:r>
              <a:rPr lang="en-GB" dirty="0">
                <a:latin typeface="Calibri (Body)"/>
                <a:ea typeface="SimSun" panose="02010600030101010101" pitchFamily="2" charset="-122"/>
              </a:rPr>
              <a:t> |t1-t2| &lt; max(40ms, SMTC)</a:t>
            </a:r>
            <a:endParaRPr lang="sv-SE" sz="2000" dirty="0">
              <a:latin typeface="Calibri (Body)"/>
              <a:ea typeface="SimSun" panose="02010600030101010101" pitchFamily="2" charset="-122"/>
            </a:endParaRPr>
          </a:p>
          <a:p>
            <a:pPr>
              <a:spcAft>
                <a:spcPts val="900"/>
              </a:spcAft>
            </a:pPr>
            <a:r>
              <a:rPr lang="en-GB" dirty="0">
                <a:latin typeface="Calibri (Body)"/>
                <a:ea typeface="SimSun" panose="02010600030101010101" pitchFamily="2" charset="-122"/>
              </a:rPr>
              <a:t>For inter-RAT SFTD towards NR-U with LBT, the UE shall continue to search for a cell until whichever comes first of: (a) a cell is found whereby SFTD is reported, (b) the SFTD measurement is </a:t>
            </a:r>
            <a:r>
              <a:rPr lang="en-GB" dirty="0" err="1">
                <a:latin typeface="Calibri (Body)"/>
                <a:ea typeface="SimSun" panose="02010600030101010101" pitchFamily="2" charset="-122"/>
              </a:rPr>
              <a:t>deconfigured</a:t>
            </a:r>
            <a:r>
              <a:rPr lang="en-GB" dirty="0">
                <a:latin typeface="Calibri (Body)"/>
                <a:ea typeface="SimSun" panose="02010600030101010101" pitchFamily="2" charset="-122"/>
              </a:rPr>
              <a:t> by </a:t>
            </a:r>
            <a:r>
              <a:rPr lang="en-GB" dirty="0" err="1">
                <a:latin typeface="Calibri (Body)"/>
                <a:ea typeface="SimSun" panose="02010600030101010101" pitchFamily="2" charset="-122"/>
              </a:rPr>
              <a:t>MeNB</a:t>
            </a:r>
            <a:r>
              <a:rPr lang="en-GB" dirty="0">
                <a:latin typeface="Calibri (Body)"/>
                <a:ea typeface="SimSun" panose="02010600030101010101" pitchFamily="2" charset="-122"/>
              </a:rPr>
              <a:t>, (c) the </a:t>
            </a:r>
            <a:r>
              <a:rPr lang="en-GB" dirty="0" err="1">
                <a:latin typeface="Calibri (Body)"/>
                <a:ea typeface="SimSun" panose="02010600030101010101" pitchFamily="2" charset="-122"/>
              </a:rPr>
              <a:t>PCell</a:t>
            </a:r>
            <a:r>
              <a:rPr lang="en-GB" dirty="0">
                <a:latin typeface="Calibri (Body)"/>
                <a:ea typeface="SimSun" panose="02010600030101010101" pitchFamily="2" charset="-122"/>
              </a:rPr>
              <a:t> is changed, or (d) a UE timer expires</a:t>
            </a:r>
          </a:p>
          <a:p>
            <a:pPr lvl="1">
              <a:spcAft>
                <a:spcPts val="900"/>
              </a:spcAft>
            </a:pPr>
            <a:r>
              <a:rPr lang="en-GB" dirty="0">
                <a:latin typeface="Calibri (Body)"/>
                <a:ea typeface="SimSun" panose="02010600030101010101" pitchFamily="2" charset="-122"/>
              </a:rPr>
              <a:t>A suitable UE timer value is for further investigation</a:t>
            </a:r>
            <a:endParaRPr lang="sv-SE" sz="1600" dirty="0">
              <a:latin typeface="Calibri (Body)"/>
              <a:ea typeface="SimSun" panose="02010600030101010101" pitchFamily="2" charset="-122"/>
            </a:endParaRPr>
          </a:p>
          <a:p>
            <a:pPr>
              <a:spcAft>
                <a:spcPts val="900"/>
              </a:spcAft>
            </a:pPr>
            <a:r>
              <a:rPr lang="en-GB" dirty="0">
                <a:latin typeface="Calibri (Body)"/>
                <a:ea typeface="SimSun" panose="02010600030101010101" pitchFamily="2" charset="-122"/>
              </a:rPr>
              <a:t>The inter-RAT SFTD reporting delay requirement is based on that the UE shall be capable of reporting SFTD at latest X ms after the start of a period with Y consecutively transmitted SSBs</a:t>
            </a:r>
          </a:p>
          <a:p>
            <a:pPr lvl="1">
              <a:spcAft>
                <a:spcPts val="900"/>
              </a:spcAft>
            </a:pPr>
            <a:r>
              <a:rPr lang="en-GB" dirty="0">
                <a:latin typeface="Calibri (Body)"/>
                <a:ea typeface="SimSun" panose="02010600030101010101" pitchFamily="2" charset="-122"/>
              </a:rPr>
              <a:t>Values of X and Y depend on the configuration in use, and are for further investigation</a:t>
            </a:r>
            <a:endParaRPr lang="sv-SE" sz="1600" dirty="0">
              <a:latin typeface="Calibri (Body)"/>
              <a:ea typeface="SimSun" panose="02010600030101010101" pitchFamily="2" charset="-122"/>
            </a:endParaRPr>
          </a:p>
        </p:txBody>
      </p:sp>
    </p:spTree>
    <p:extLst>
      <p:ext uri="{BB962C8B-B14F-4D97-AF65-F5344CB8AC3E}">
        <p14:creationId xmlns:p14="http://schemas.microsoft.com/office/powerpoint/2010/main" val="6093331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Handover</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743646" y="1865381"/>
            <a:ext cx="10515600" cy="4351338"/>
          </a:xfrm>
        </p:spPr>
        <p:txBody>
          <a:bodyPr>
            <a:normAutofit/>
          </a:bodyPr>
          <a:lstStyle/>
          <a:p>
            <a:pPr lvl="0" hangingPunct="0"/>
            <a:r>
              <a:rPr lang="en-US" dirty="0"/>
              <a:t>L</a:t>
            </a:r>
            <a:r>
              <a:rPr lang="en-US" baseline="-25000" dirty="0"/>
              <a:t>1,max </a:t>
            </a:r>
            <a:r>
              <a:rPr lang="en-US" dirty="0"/>
              <a:t>and </a:t>
            </a:r>
            <a:r>
              <a:rPr lang="en-GB" dirty="0"/>
              <a:t>L’</a:t>
            </a:r>
            <a:r>
              <a:rPr lang="en-GB" baseline="-25000" dirty="0"/>
              <a:t>1,max  </a:t>
            </a:r>
            <a:r>
              <a:rPr lang="en-US" dirty="0"/>
              <a:t>are set to 4 and 8 when T</a:t>
            </a:r>
            <a:r>
              <a:rPr lang="en-US" baseline="-25000" dirty="0"/>
              <a:t>SMTC</a:t>
            </a:r>
            <a:r>
              <a:rPr lang="en-US" dirty="0"/>
              <a:t> &gt; 40 ms and T</a:t>
            </a:r>
            <a:r>
              <a:rPr lang="en-US" baseline="-25000" dirty="0"/>
              <a:t>SMTC</a:t>
            </a:r>
            <a:r>
              <a:rPr lang="en-US" dirty="0"/>
              <a:t> ≤ 40 ms respectively</a:t>
            </a:r>
            <a:endParaRPr lang="sv-SE" dirty="0"/>
          </a:p>
          <a:p>
            <a:pPr lvl="0" hangingPunct="0"/>
            <a:r>
              <a:rPr lang="en-US" dirty="0"/>
              <a:t>L</a:t>
            </a:r>
            <a:r>
              <a:rPr lang="en-US" baseline="-25000" dirty="0"/>
              <a:t>3,max </a:t>
            </a:r>
            <a:r>
              <a:rPr lang="en-US" dirty="0"/>
              <a:t>is set to 2 and 4 when T</a:t>
            </a:r>
            <a:r>
              <a:rPr lang="en-US" baseline="-25000" dirty="0"/>
              <a:t>RA</a:t>
            </a:r>
            <a:r>
              <a:rPr lang="en-US" dirty="0"/>
              <a:t> &gt; 40 ms and T</a:t>
            </a:r>
            <a:r>
              <a:rPr lang="en-US" baseline="-25000" dirty="0"/>
              <a:t>RA</a:t>
            </a:r>
            <a:r>
              <a:rPr lang="en-US" dirty="0"/>
              <a:t> ≤ 40 ms respectively</a:t>
            </a:r>
            <a:endParaRPr lang="sv-SE" dirty="0"/>
          </a:p>
          <a:p>
            <a:pPr lvl="0" hangingPunct="0"/>
            <a:r>
              <a:rPr lang="en-US" dirty="0"/>
              <a:t>L</a:t>
            </a:r>
            <a:r>
              <a:rPr lang="en-US" baseline="-25000" dirty="0"/>
              <a:t>2,max</a:t>
            </a:r>
            <a:r>
              <a:rPr lang="en-US" dirty="0"/>
              <a:t> =8 when DRX cycle length &lt; 1.28 seconds, and L</a:t>
            </a:r>
            <a:r>
              <a:rPr lang="en-US" baseline="-25000" dirty="0"/>
              <a:t>2,max</a:t>
            </a:r>
            <a:r>
              <a:rPr lang="en-US" dirty="0"/>
              <a:t> =4 when DRX cycle length ≥ 1.28 seconds</a:t>
            </a:r>
            <a:endParaRPr lang="sv-SE" dirty="0"/>
          </a:p>
          <a:p>
            <a:pPr lvl="0" hangingPunct="0"/>
            <a:r>
              <a:rPr lang="en-GB" dirty="0"/>
              <a:t>The UE stops the handover procedure if it fails to fulfil any of the following conditions: </a:t>
            </a:r>
            <a:r>
              <a:rPr lang="en-US" dirty="0"/>
              <a:t>L</a:t>
            </a:r>
            <a:r>
              <a:rPr lang="en-US" baseline="-25000" dirty="0"/>
              <a:t>1</a:t>
            </a:r>
            <a:r>
              <a:rPr lang="en-US" dirty="0"/>
              <a:t> &gt; L</a:t>
            </a:r>
            <a:r>
              <a:rPr lang="en-US" baseline="-25000" dirty="0"/>
              <a:t>1,max</a:t>
            </a:r>
            <a:r>
              <a:rPr lang="en-US" dirty="0"/>
              <a:t>, L´</a:t>
            </a:r>
            <a:r>
              <a:rPr lang="en-US" baseline="-25000" dirty="0"/>
              <a:t>1</a:t>
            </a:r>
            <a:r>
              <a:rPr lang="en-US" dirty="0"/>
              <a:t> &gt; L´</a:t>
            </a:r>
            <a:r>
              <a:rPr lang="en-US" baseline="-25000" dirty="0"/>
              <a:t>1,max</a:t>
            </a:r>
            <a:r>
              <a:rPr lang="en-US" dirty="0"/>
              <a:t>, L</a:t>
            </a:r>
            <a:r>
              <a:rPr lang="en-US" baseline="-25000" dirty="0"/>
              <a:t>2</a:t>
            </a:r>
            <a:r>
              <a:rPr lang="en-US" dirty="0"/>
              <a:t>&gt; L</a:t>
            </a:r>
            <a:r>
              <a:rPr lang="en-US" baseline="-25000" dirty="0"/>
              <a:t>2,max</a:t>
            </a:r>
            <a:r>
              <a:rPr lang="en-US" dirty="0"/>
              <a:t>, or L</a:t>
            </a:r>
            <a:r>
              <a:rPr lang="en-US" baseline="-25000" dirty="0"/>
              <a:t>3</a:t>
            </a:r>
            <a:r>
              <a:rPr lang="en-US" dirty="0"/>
              <a:t>&gt; L</a:t>
            </a:r>
            <a:r>
              <a:rPr lang="en-US" baseline="-25000" dirty="0"/>
              <a:t>3,max</a:t>
            </a:r>
            <a:endParaRPr lang="sv-SE" dirty="0"/>
          </a:p>
        </p:txBody>
      </p:sp>
    </p:spTree>
    <p:extLst>
      <p:ext uri="{BB962C8B-B14F-4D97-AF65-F5344CB8AC3E}">
        <p14:creationId xmlns:p14="http://schemas.microsoft.com/office/powerpoint/2010/main" val="12180106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RRC Re-Establishment</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803281" y="1467816"/>
            <a:ext cx="10515600" cy="4351338"/>
          </a:xfrm>
        </p:spPr>
        <p:txBody>
          <a:bodyPr/>
          <a:lstStyle/>
          <a:p>
            <a:r>
              <a:rPr lang="en-GB" dirty="0"/>
              <a:t>Maximum allowed number of missed SMTC cycles for intra-frequency cell search</a:t>
            </a:r>
          </a:p>
          <a:p>
            <a:endParaRPr lang="en-GB" dirty="0"/>
          </a:p>
          <a:p>
            <a:endParaRPr lang="en-GB" dirty="0"/>
          </a:p>
          <a:p>
            <a:r>
              <a:rPr lang="en-GB" dirty="0"/>
              <a:t>Maximum allowed number of missed SMTC cycles for inter-frequency cell search</a:t>
            </a:r>
          </a:p>
          <a:p>
            <a:endParaRPr lang="en-GB" dirty="0"/>
          </a:p>
          <a:p>
            <a:endParaRPr lang="en-GB" dirty="0"/>
          </a:p>
          <a:p>
            <a:r>
              <a:rPr lang="en-GB" dirty="0"/>
              <a:t>Maximum allowed number of missed PRACH occasions </a:t>
            </a:r>
            <a:endParaRPr lang="sv-SE" dirty="0"/>
          </a:p>
        </p:txBody>
      </p:sp>
      <p:graphicFrame>
        <p:nvGraphicFramePr>
          <p:cNvPr id="4" name="Table 3">
            <a:extLst>
              <a:ext uri="{FF2B5EF4-FFF2-40B4-BE49-F238E27FC236}">
                <a16:creationId xmlns:a16="http://schemas.microsoft.com/office/drawing/2014/main" id="{8B45736E-56F2-47A7-914C-5FD98B184274}"/>
              </a:ext>
            </a:extLst>
          </p:cNvPr>
          <p:cNvGraphicFramePr>
            <a:graphicFrameLocks noGrp="1"/>
          </p:cNvGraphicFramePr>
          <p:nvPr>
            <p:extLst>
              <p:ext uri="{D42A27DB-BD31-4B8C-83A1-F6EECF244321}">
                <p14:modId xmlns:p14="http://schemas.microsoft.com/office/powerpoint/2010/main" val="1009514734"/>
              </p:ext>
            </p:extLst>
          </p:nvPr>
        </p:nvGraphicFramePr>
        <p:xfrm>
          <a:off x="2176670" y="2329733"/>
          <a:ext cx="7563415" cy="731520"/>
        </p:xfrm>
        <a:graphic>
          <a:graphicData uri="http://schemas.openxmlformats.org/drawingml/2006/table">
            <a:tbl>
              <a:tblPr firstRow="1" firstCol="1" bandRow="1">
                <a:tableStyleId>{5C22544A-7EE6-4342-B048-85BDC9FD1C3A}</a:tableStyleId>
              </a:tblPr>
              <a:tblGrid>
                <a:gridCol w="2479152">
                  <a:extLst>
                    <a:ext uri="{9D8B030D-6E8A-4147-A177-3AD203B41FA5}">
                      <a16:colId xmlns:a16="http://schemas.microsoft.com/office/drawing/2014/main" val="3071545908"/>
                    </a:ext>
                  </a:extLst>
                </a:gridCol>
                <a:gridCol w="5084263">
                  <a:extLst>
                    <a:ext uri="{9D8B030D-6E8A-4147-A177-3AD203B41FA5}">
                      <a16:colId xmlns:a16="http://schemas.microsoft.com/office/drawing/2014/main" val="3924266868"/>
                    </a:ext>
                  </a:extLst>
                </a:gridCol>
              </a:tblGrid>
              <a:tr h="0">
                <a:tc>
                  <a:txBody>
                    <a:bodyPr/>
                    <a:lstStyle/>
                    <a:p>
                      <a:pPr>
                        <a:spcAft>
                          <a:spcPts val="0"/>
                        </a:spcAft>
                      </a:pPr>
                      <a:r>
                        <a:rPr lang="en-GB" sz="1600">
                          <a:effectLst/>
                        </a:rPr>
                        <a:t>SMTC period (T</a:t>
                      </a:r>
                      <a:r>
                        <a:rPr lang="en-GB" sz="1600" baseline="-25000">
                          <a:effectLst/>
                        </a:rPr>
                        <a:t>SMTC</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Maximum allowed number of missed SMTC cycles (K</a:t>
                      </a:r>
                      <a:r>
                        <a:rPr lang="en-GB" sz="1600" baseline="-25000">
                          <a:effectLst/>
                        </a:rPr>
                        <a:t>1,max</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9894275"/>
                  </a:ext>
                </a:extLst>
              </a:tr>
              <a:tr h="0">
                <a:tc>
                  <a:txBody>
                    <a:bodyPr/>
                    <a:lstStyle/>
                    <a:p>
                      <a:pPr>
                        <a:spcAft>
                          <a:spcPts val="0"/>
                        </a:spcAft>
                      </a:pPr>
                      <a:r>
                        <a:rPr lang="en-GB" sz="1600">
                          <a:effectLst/>
                        </a:rPr>
                        <a:t>T</a:t>
                      </a:r>
                      <a:r>
                        <a:rPr lang="en-GB" sz="1600" baseline="-25000">
                          <a:effectLst/>
                        </a:rPr>
                        <a:t>SMTC</a:t>
                      </a:r>
                      <a:r>
                        <a:rPr lang="en-GB" sz="1600">
                          <a:effectLst/>
                        </a:rPr>
                        <a:t> ≤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12</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60408669"/>
                  </a:ext>
                </a:extLst>
              </a:tr>
              <a:tr h="0">
                <a:tc>
                  <a:txBody>
                    <a:bodyPr/>
                    <a:lstStyle/>
                    <a:p>
                      <a:pPr>
                        <a:spcAft>
                          <a:spcPts val="0"/>
                        </a:spcAft>
                      </a:pPr>
                      <a:r>
                        <a:rPr lang="en-GB" sz="1600">
                          <a:effectLst/>
                        </a:rPr>
                        <a:t>T</a:t>
                      </a:r>
                      <a:r>
                        <a:rPr lang="en-GB" sz="1600" baseline="-25000">
                          <a:effectLst/>
                        </a:rPr>
                        <a:t>SMTC</a:t>
                      </a:r>
                      <a:r>
                        <a:rPr lang="en-GB" sz="1600">
                          <a:effectLst/>
                        </a:rPr>
                        <a:t> &gt;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8</a:t>
                      </a:r>
                      <a:endParaRPr lang="sv-SE"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375635566"/>
                  </a:ext>
                </a:extLst>
              </a:tr>
            </a:tbl>
          </a:graphicData>
        </a:graphic>
      </p:graphicFrame>
      <p:graphicFrame>
        <p:nvGraphicFramePr>
          <p:cNvPr id="5" name="Table 4">
            <a:extLst>
              <a:ext uri="{FF2B5EF4-FFF2-40B4-BE49-F238E27FC236}">
                <a16:creationId xmlns:a16="http://schemas.microsoft.com/office/drawing/2014/main" id="{37484EDE-181C-492A-AA60-9BDFC1A1B995}"/>
              </a:ext>
            </a:extLst>
          </p:cNvPr>
          <p:cNvGraphicFramePr>
            <a:graphicFrameLocks noGrp="1"/>
          </p:cNvGraphicFramePr>
          <p:nvPr>
            <p:extLst>
              <p:ext uri="{D42A27DB-BD31-4B8C-83A1-F6EECF244321}">
                <p14:modId xmlns:p14="http://schemas.microsoft.com/office/powerpoint/2010/main" val="3170669842"/>
              </p:ext>
            </p:extLst>
          </p:nvPr>
        </p:nvGraphicFramePr>
        <p:xfrm>
          <a:off x="2176671" y="4269652"/>
          <a:ext cx="7563414" cy="731520"/>
        </p:xfrm>
        <a:graphic>
          <a:graphicData uri="http://schemas.openxmlformats.org/drawingml/2006/table">
            <a:tbl>
              <a:tblPr firstRow="1" firstCol="1" bandRow="1">
                <a:tableStyleId>{5C22544A-7EE6-4342-B048-85BDC9FD1C3A}</a:tableStyleId>
              </a:tblPr>
              <a:tblGrid>
                <a:gridCol w="2479152">
                  <a:extLst>
                    <a:ext uri="{9D8B030D-6E8A-4147-A177-3AD203B41FA5}">
                      <a16:colId xmlns:a16="http://schemas.microsoft.com/office/drawing/2014/main" val="2258842950"/>
                    </a:ext>
                  </a:extLst>
                </a:gridCol>
                <a:gridCol w="5084262">
                  <a:extLst>
                    <a:ext uri="{9D8B030D-6E8A-4147-A177-3AD203B41FA5}">
                      <a16:colId xmlns:a16="http://schemas.microsoft.com/office/drawing/2014/main" val="3853863613"/>
                    </a:ext>
                  </a:extLst>
                </a:gridCol>
              </a:tblGrid>
              <a:tr h="0">
                <a:tc>
                  <a:txBody>
                    <a:bodyPr/>
                    <a:lstStyle/>
                    <a:p>
                      <a:pPr>
                        <a:spcAft>
                          <a:spcPts val="0"/>
                        </a:spcAft>
                      </a:pPr>
                      <a:r>
                        <a:rPr lang="en-GB" sz="1600">
                          <a:effectLst/>
                        </a:rPr>
                        <a:t>SMTC period (T</a:t>
                      </a:r>
                      <a:r>
                        <a:rPr lang="en-GB" sz="1600" baseline="-25000">
                          <a:effectLst/>
                        </a:rPr>
                        <a:t>SMTC, i</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Maximum allowed number of missed SMTC cycles (K</a:t>
                      </a:r>
                      <a:r>
                        <a:rPr lang="en-GB" sz="1600" baseline="-25000">
                          <a:effectLst/>
                        </a:rPr>
                        <a:t>2.i,max</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424270221"/>
                  </a:ext>
                </a:extLst>
              </a:tr>
              <a:tr h="0">
                <a:tc>
                  <a:txBody>
                    <a:bodyPr/>
                    <a:lstStyle/>
                    <a:p>
                      <a:pPr>
                        <a:spcAft>
                          <a:spcPts val="0"/>
                        </a:spcAft>
                      </a:pPr>
                      <a:r>
                        <a:rPr lang="en-GB" sz="1600">
                          <a:effectLst/>
                        </a:rPr>
                        <a:t>T</a:t>
                      </a:r>
                      <a:r>
                        <a:rPr lang="en-GB" sz="1600" baseline="-25000">
                          <a:effectLst/>
                        </a:rPr>
                        <a:t>SMTC, i</a:t>
                      </a:r>
                      <a:r>
                        <a:rPr lang="en-GB" sz="1600">
                          <a:effectLst/>
                        </a:rPr>
                        <a:t> ≤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10</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211875997"/>
                  </a:ext>
                </a:extLst>
              </a:tr>
              <a:tr h="0">
                <a:tc>
                  <a:txBody>
                    <a:bodyPr/>
                    <a:lstStyle/>
                    <a:p>
                      <a:pPr>
                        <a:spcAft>
                          <a:spcPts val="0"/>
                        </a:spcAft>
                      </a:pPr>
                      <a:r>
                        <a:rPr lang="en-GB" sz="1600">
                          <a:effectLst/>
                        </a:rPr>
                        <a:t>T</a:t>
                      </a:r>
                      <a:r>
                        <a:rPr lang="en-GB" sz="1600" baseline="-25000">
                          <a:effectLst/>
                        </a:rPr>
                        <a:t>SMTC, i</a:t>
                      </a:r>
                      <a:r>
                        <a:rPr lang="en-GB" sz="1600">
                          <a:effectLst/>
                        </a:rPr>
                        <a:t> &gt;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6</a:t>
                      </a:r>
                      <a:endParaRPr lang="sv-SE"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313104265"/>
                  </a:ext>
                </a:extLst>
              </a:tr>
            </a:tbl>
          </a:graphicData>
        </a:graphic>
      </p:graphicFrame>
      <p:graphicFrame>
        <p:nvGraphicFramePr>
          <p:cNvPr id="6" name="Table 5">
            <a:extLst>
              <a:ext uri="{FF2B5EF4-FFF2-40B4-BE49-F238E27FC236}">
                <a16:creationId xmlns:a16="http://schemas.microsoft.com/office/drawing/2014/main" id="{B230CDDC-CA8F-4D5B-A0B9-CF6F9E7B6803}"/>
              </a:ext>
            </a:extLst>
          </p:cNvPr>
          <p:cNvGraphicFramePr>
            <a:graphicFrameLocks noGrp="1"/>
          </p:cNvGraphicFramePr>
          <p:nvPr>
            <p:extLst>
              <p:ext uri="{D42A27DB-BD31-4B8C-83A1-F6EECF244321}">
                <p14:modId xmlns:p14="http://schemas.microsoft.com/office/powerpoint/2010/main" val="1652950716"/>
              </p:ext>
            </p:extLst>
          </p:nvPr>
        </p:nvGraphicFramePr>
        <p:xfrm>
          <a:off x="2176671" y="5721891"/>
          <a:ext cx="7563414" cy="975360"/>
        </p:xfrm>
        <a:graphic>
          <a:graphicData uri="http://schemas.openxmlformats.org/drawingml/2006/table">
            <a:tbl>
              <a:tblPr firstRow="1" firstCol="1" bandRow="1">
                <a:tableStyleId>{5C22544A-7EE6-4342-B048-85BDC9FD1C3A}</a:tableStyleId>
              </a:tblPr>
              <a:tblGrid>
                <a:gridCol w="3891618">
                  <a:extLst>
                    <a:ext uri="{9D8B030D-6E8A-4147-A177-3AD203B41FA5}">
                      <a16:colId xmlns:a16="http://schemas.microsoft.com/office/drawing/2014/main" val="2868497861"/>
                    </a:ext>
                  </a:extLst>
                </a:gridCol>
                <a:gridCol w="3671796">
                  <a:extLst>
                    <a:ext uri="{9D8B030D-6E8A-4147-A177-3AD203B41FA5}">
                      <a16:colId xmlns:a16="http://schemas.microsoft.com/office/drawing/2014/main" val="3024371613"/>
                    </a:ext>
                  </a:extLst>
                </a:gridCol>
              </a:tblGrid>
              <a:tr h="0">
                <a:tc>
                  <a:txBody>
                    <a:bodyPr/>
                    <a:lstStyle/>
                    <a:p>
                      <a:pPr>
                        <a:spcAft>
                          <a:spcPts val="0"/>
                        </a:spcAft>
                      </a:pPr>
                      <a:r>
                        <a:rPr lang="en-GB" sz="1600">
                          <a:effectLst/>
                        </a:rPr>
                        <a:t>PRACH configuration period (T</a:t>
                      </a:r>
                      <a:r>
                        <a:rPr lang="en-GB" sz="1600" baseline="-25000">
                          <a:effectLst/>
                        </a:rPr>
                        <a:t>config</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Maximum allowed number of missed PRACH occasions (K</a:t>
                      </a:r>
                      <a:r>
                        <a:rPr lang="en-GB" sz="1600" baseline="-25000">
                          <a:effectLst/>
                        </a:rPr>
                        <a:t>3, max</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226258508"/>
                  </a:ext>
                </a:extLst>
              </a:tr>
              <a:tr h="0">
                <a:tc>
                  <a:txBody>
                    <a:bodyPr/>
                    <a:lstStyle/>
                    <a:p>
                      <a:pPr>
                        <a:spcAft>
                          <a:spcPts val="0"/>
                        </a:spcAft>
                      </a:pPr>
                      <a:r>
                        <a:rPr lang="en-GB" sz="1600">
                          <a:effectLst/>
                        </a:rPr>
                        <a:t>T</a:t>
                      </a:r>
                      <a:r>
                        <a:rPr lang="en-GB" sz="1600" baseline="-25000">
                          <a:effectLst/>
                        </a:rPr>
                        <a:t>config</a:t>
                      </a:r>
                      <a:r>
                        <a:rPr lang="en-GB" sz="1600">
                          <a:effectLst/>
                        </a:rPr>
                        <a:t> ≤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8</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728497672"/>
                  </a:ext>
                </a:extLst>
              </a:tr>
              <a:tr h="0">
                <a:tc>
                  <a:txBody>
                    <a:bodyPr/>
                    <a:lstStyle/>
                    <a:p>
                      <a:pPr>
                        <a:spcAft>
                          <a:spcPts val="0"/>
                        </a:spcAft>
                      </a:pPr>
                      <a:r>
                        <a:rPr lang="en-GB" sz="1600">
                          <a:effectLst/>
                        </a:rPr>
                        <a:t>T</a:t>
                      </a:r>
                      <a:r>
                        <a:rPr lang="en-GB" sz="1600" baseline="-25000">
                          <a:effectLst/>
                        </a:rPr>
                        <a:t>config</a:t>
                      </a:r>
                      <a:r>
                        <a:rPr lang="en-GB" sz="1600">
                          <a:effectLst/>
                        </a:rPr>
                        <a:t> &gt;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4</a:t>
                      </a:r>
                      <a:endParaRPr lang="sv-SE"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448345270"/>
                  </a:ext>
                </a:extLst>
              </a:tr>
            </a:tbl>
          </a:graphicData>
        </a:graphic>
      </p:graphicFrame>
    </p:spTree>
    <p:extLst>
      <p:ext uri="{BB962C8B-B14F-4D97-AF65-F5344CB8AC3E}">
        <p14:creationId xmlns:p14="http://schemas.microsoft.com/office/powerpoint/2010/main" val="2211539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F168FF-48E6-4639-981C-FA9761291830}"/>
              </a:ext>
            </a:extLst>
          </p:cNvPr>
          <p:cNvSpPr>
            <a:spLocks noGrp="1"/>
          </p:cNvSpPr>
          <p:nvPr>
            <p:ph type="title"/>
          </p:nvPr>
        </p:nvSpPr>
        <p:spPr/>
        <p:txBody>
          <a:bodyPr/>
          <a:lstStyle/>
          <a:p>
            <a:r>
              <a:rPr lang="sv-SE" dirty="0"/>
              <a:t>RRC Connection with Redirection</a:t>
            </a:r>
          </a:p>
        </p:txBody>
      </p:sp>
      <p:sp>
        <p:nvSpPr>
          <p:cNvPr id="3" name="Content Placeholder 2">
            <a:extLst>
              <a:ext uri="{FF2B5EF4-FFF2-40B4-BE49-F238E27FC236}">
                <a16:creationId xmlns:a16="http://schemas.microsoft.com/office/drawing/2014/main" id="{DB5E4D6F-3261-416A-816D-8F5A869D58EC}"/>
              </a:ext>
            </a:extLst>
          </p:cNvPr>
          <p:cNvSpPr>
            <a:spLocks noGrp="1"/>
          </p:cNvSpPr>
          <p:nvPr>
            <p:ph idx="1"/>
          </p:nvPr>
        </p:nvSpPr>
        <p:spPr>
          <a:xfrm>
            <a:off x="803281" y="1467816"/>
            <a:ext cx="10515600" cy="4351338"/>
          </a:xfrm>
        </p:spPr>
        <p:txBody>
          <a:bodyPr/>
          <a:lstStyle/>
          <a:p>
            <a:r>
              <a:rPr lang="en-US" dirty="0"/>
              <a:t>Maximum allowed number of missed SMTC cycles for cell search in RRC connection release with redirection</a:t>
            </a:r>
          </a:p>
          <a:p>
            <a:endParaRPr lang="en-GB" dirty="0"/>
          </a:p>
          <a:p>
            <a:endParaRPr lang="en-GB" dirty="0"/>
          </a:p>
          <a:p>
            <a:endParaRPr lang="en-GB" dirty="0"/>
          </a:p>
          <a:p>
            <a:r>
              <a:rPr lang="en-US" dirty="0"/>
              <a:t>Maximum allowed number of missed PRACH occasions in RRC connection release with redirection</a:t>
            </a:r>
            <a:endParaRPr lang="en-GB" dirty="0"/>
          </a:p>
          <a:p>
            <a:endParaRPr lang="en-GB" dirty="0"/>
          </a:p>
        </p:txBody>
      </p:sp>
      <p:graphicFrame>
        <p:nvGraphicFramePr>
          <p:cNvPr id="7" name="Table 6">
            <a:extLst>
              <a:ext uri="{FF2B5EF4-FFF2-40B4-BE49-F238E27FC236}">
                <a16:creationId xmlns:a16="http://schemas.microsoft.com/office/drawing/2014/main" id="{4903ECDD-764E-49E8-8E95-B173914F0126}"/>
              </a:ext>
            </a:extLst>
          </p:cNvPr>
          <p:cNvGraphicFramePr>
            <a:graphicFrameLocks noGrp="1"/>
          </p:cNvGraphicFramePr>
          <p:nvPr>
            <p:extLst>
              <p:ext uri="{D42A27DB-BD31-4B8C-83A1-F6EECF244321}">
                <p14:modId xmlns:p14="http://schemas.microsoft.com/office/powerpoint/2010/main" val="2783602004"/>
              </p:ext>
            </p:extLst>
          </p:nvPr>
        </p:nvGraphicFramePr>
        <p:xfrm>
          <a:off x="2017644" y="2427619"/>
          <a:ext cx="7901346" cy="731520"/>
        </p:xfrm>
        <a:graphic>
          <a:graphicData uri="http://schemas.openxmlformats.org/drawingml/2006/table">
            <a:tbl>
              <a:tblPr firstRow="1" firstCol="1" bandRow="1">
                <a:tableStyleId>{5C22544A-7EE6-4342-B048-85BDC9FD1C3A}</a:tableStyleId>
              </a:tblPr>
              <a:tblGrid>
                <a:gridCol w="2589920">
                  <a:extLst>
                    <a:ext uri="{9D8B030D-6E8A-4147-A177-3AD203B41FA5}">
                      <a16:colId xmlns:a16="http://schemas.microsoft.com/office/drawing/2014/main" val="2064597726"/>
                    </a:ext>
                  </a:extLst>
                </a:gridCol>
                <a:gridCol w="5311426">
                  <a:extLst>
                    <a:ext uri="{9D8B030D-6E8A-4147-A177-3AD203B41FA5}">
                      <a16:colId xmlns:a16="http://schemas.microsoft.com/office/drawing/2014/main" val="2164013785"/>
                    </a:ext>
                  </a:extLst>
                </a:gridCol>
              </a:tblGrid>
              <a:tr h="0">
                <a:tc>
                  <a:txBody>
                    <a:bodyPr/>
                    <a:lstStyle/>
                    <a:p>
                      <a:pPr>
                        <a:spcAft>
                          <a:spcPts val="0"/>
                        </a:spcAft>
                      </a:pPr>
                      <a:r>
                        <a:rPr lang="en-GB" sz="1600">
                          <a:effectLst/>
                        </a:rPr>
                        <a:t>SMTC period (T</a:t>
                      </a:r>
                      <a:r>
                        <a:rPr lang="en-GB" sz="1600" baseline="-25000">
                          <a:effectLst/>
                        </a:rPr>
                        <a:t>SMTC</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Maximum allowed number of missed SMTC cycles (L</a:t>
                      </a:r>
                      <a:r>
                        <a:rPr lang="en-GB" sz="1600" baseline="-25000">
                          <a:effectLst/>
                        </a:rPr>
                        <a:t>1,max</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530474574"/>
                  </a:ext>
                </a:extLst>
              </a:tr>
              <a:tr h="0">
                <a:tc>
                  <a:txBody>
                    <a:bodyPr/>
                    <a:lstStyle/>
                    <a:p>
                      <a:pPr>
                        <a:spcAft>
                          <a:spcPts val="0"/>
                        </a:spcAft>
                      </a:pPr>
                      <a:r>
                        <a:rPr lang="en-GB" sz="1600">
                          <a:effectLst/>
                        </a:rPr>
                        <a:t>T</a:t>
                      </a:r>
                      <a:r>
                        <a:rPr lang="en-GB" sz="1600" baseline="-25000">
                          <a:effectLst/>
                        </a:rPr>
                        <a:t>SMTC</a:t>
                      </a:r>
                      <a:r>
                        <a:rPr lang="en-GB" sz="1600">
                          <a:effectLst/>
                        </a:rPr>
                        <a:t> ≤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8</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062496688"/>
                  </a:ext>
                </a:extLst>
              </a:tr>
              <a:tr h="0">
                <a:tc>
                  <a:txBody>
                    <a:bodyPr/>
                    <a:lstStyle/>
                    <a:p>
                      <a:pPr>
                        <a:spcAft>
                          <a:spcPts val="0"/>
                        </a:spcAft>
                      </a:pPr>
                      <a:r>
                        <a:rPr lang="en-GB" sz="1600">
                          <a:effectLst/>
                        </a:rPr>
                        <a:t>T</a:t>
                      </a:r>
                      <a:r>
                        <a:rPr lang="en-GB" sz="1600" baseline="-25000">
                          <a:effectLst/>
                        </a:rPr>
                        <a:t>SMTC</a:t>
                      </a:r>
                      <a:r>
                        <a:rPr lang="en-GB" sz="1600">
                          <a:effectLst/>
                        </a:rPr>
                        <a:t> &gt;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4</a:t>
                      </a:r>
                      <a:endParaRPr lang="sv-SE"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79896863"/>
                  </a:ext>
                </a:extLst>
              </a:tr>
            </a:tbl>
          </a:graphicData>
        </a:graphic>
      </p:graphicFrame>
      <p:graphicFrame>
        <p:nvGraphicFramePr>
          <p:cNvPr id="8" name="Table 7">
            <a:extLst>
              <a:ext uri="{FF2B5EF4-FFF2-40B4-BE49-F238E27FC236}">
                <a16:creationId xmlns:a16="http://schemas.microsoft.com/office/drawing/2014/main" id="{25331900-D7BD-400C-A7FC-F36FBE19DA9E}"/>
              </a:ext>
            </a:extLst>
          </p:cNvPr>
          <p:cNvGraphicFramePr>
            <a:graphicFrameLocks noGrp="1"/>
          </p:cNvGraphicFramePr>
          <p:nvPr>
            <p:extLst>
              <p:ext uri="{D42A27DB-BD31-4B8C-83A1-F6EECF244321}">
                <p14:modId xmlns:p14="http://schemas.microsoft.com/office/powerpoint/2010/main" val="1814306135"/>
              </p:ext>
            </p:extLst>
          </p:nvPr>
        </p:nvGraphicFramePr>
        <p:xfrm>
          <a:off x="2017644" y="4902504"/>
          <a:ext cx="7901346" cy="975360"/>
        </p:xfrm>
        <a:graphic>
          <a:graphicData uri="http://schemas.openxmlformats.org/drawingml/2006/table">
            <a:tbl>
              <a:tblPr firstRow="1" firstCol="1" bandRow="1">
                <a:tableStyleId>{5C22544A-7EE6-4342-B048-85BDC9FD1C3A}</a:tableStyleId>
              </a:tblPr>
              <a:tblGrid>
                <a:gridCol w="3339547">
                  <a:extLst>
                    <a:ext uri="{9D8B030D-6E8A-4147-A177-3AD203B41FA5}">
                      <a16:colId xmlns:a16="http://schemas.microsoft.com/office/drawing/2014/main" val="3826388564"/>
                    </a:ext>
                  </a:extLst>
                </a:gridCol>
                <a:gridCol w="4561799">
                  <a:extLst>
                    <a:ext uri="{9D8B030D-6E8A-4147-A177-3AD203B41FA5}">
                      <a16:colId xmlns:a16="http://schemas.microsoft.com/office/drawing/2014/main" val="217282234"/>
                    </a:ext>
                  </a:extLst>
                </a:gridCol>
              </a:tblGrid>
              <a:tr h="0">
                <a:tc>
                  <a:txBody>
                    <a:bodyPr/>
                    <a:lstStyle/>
                    <a:p>
                      <a:pPr>
                        <a:spcAft>
                          <a:spcPts val="0"/>
                        </a:spcAft>
                      </a:pPr>
                      <a:r>
                        <a:rPr lang="en-GB" sz="1600">
                          <a:effectLst/>
                        </a:rPr>
                        <a:t>PRACH configuration period (T</a:t>
                      </a:r>
                      <a:r>
                        <a:rPr lang="en-GB" sz="1600" baseline="-25000">
                          <a:effectLst/>
                        </a:rPr>
                        <a:t>config</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Maximum allowed number of missed PRACH occasions (L</a:t>
                      </a:r>
                      <a:r>
                        <a:rPr lang="en-GB" sz="1600" baseline="-25000">
                          <a:effectLst/>
                        </a:rPr>
                        <a:t>3, max</a:t>
                      </a:r>
                      <a:r>
                        <a:rPr lang="en-GB" sz="1600">
                          <a:effectLst/>
                        </a:rPr>
                        <a:t>)</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754446235"/>
                  </a:ext>
                </a:extLst>
              </a:tr>
              <a:tr h="0">
                <a:tc>
                  <a:txBody>
                    <a:bodyPr/>
                    <a:lstStyle/>
                    <a:p>
                      <a:pPr>
                        <a:spcAft>
                          <a:spcPts val="0"/>
                        </a:spcAft>
                      </a:pPr>
                      <a:r>
                        <a:rPr lang="en-GB" sz="1600">
                          <a:effectLst/>
                        </a:rPr>
                        <a:t>T</a:t>
                      </a:r>
                      <a:r>
                        <a:rPr lang="en-GB" sz="1600" baseline="-25000">
                          <a:effectLst/>
                        </a:rPr>
                        <a:t>config</a:t>
                      </a:r>
                      <a:r>
                        <a:rPr lang="en-GB" sz="1600">
                          <a:effectLst/>
                        </a:rPr>
                        <a:t> ≤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a:effectLst/>
                        </a:rPr>
                        <a:t>8</a:t>
                      </a:r>
                      <a:endParaRPr lang="sv-SE" sz="16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673340263"/>
                  </a:ext>
                </a:extLst>
              </a:tr>
              <a:tr h="0">
                <a:tc>
                  <a:txBody>
                    <a:bodyPr/>
                    <a:lstStyle/>
                    <a:p>
                      <a:pPr>
                        <a:spcAft>
                          <a:spcPts val="0"/>
                        </a:spcAft>
                      </a:pPr>
                      <a:r>
                        <a:rPr lang="en-GB" sz="1600">
                          <a:effectLst/>
                        </a:rPr>
                        <a:t>T</a:t>
                      </a:r>
                      <a:r>
                        <a:rPr lang="en-GB" sz="1600" baseline="-25000">
                          <a:effectLst/>
                        </a:rPr>
                        <a:t>config</a:t>
                      </a:r>
                      <a:r>
                        <a:rPr lang="en-GB" sz="1600">
                          <a:effectLst/>
                        </a:rPr>
                        <a:t> &gt; 40 ms</a:t>
                      </a:r>
                      <a:endParaRPr lang="sv-SE"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a:spcAft>
                          <a:spcPts val="0"/>
                        </a:spcAft>
                      </a:pPr>
                      <a:r>
                        <a:rPr lang="en-GB" sz="1600" dirty="0">
                          <a:effectLst/>
                        </a:rPr>
                        <a:t>4</a:t>
                      </a:r>
                      <a:endParaRPr lang="sv-SE" sz="16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73115974"/>
                  </a:ext>
                </a:extLst>
              </a:tr>
            </a:tbl>
          </a:graphicData>
        </a:graphic>
      </p:graphicFrame>
    </p:spTree>
    <p:extLst>
      <p:ext uri="{BB962C8B-B14F-4D97-AF65-F5344CB8AC3E}">
        <p14:creationId xmlns:p14="http://schemas.microsoft.com/office/powerpoint/2010/main" val="1968189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RLM: in-sync</a:t>
            </a:r>
          </a:p>
        </p:txBody>
      </p:sp>
      <p:graphicFrame>
        <p:nvGraphicFramePr>
          <p:cNvPr id="4" name="Content Placeholder 3">
            <a:extLst>
              <a:ext uri="{FF2B5EF4-FFF2-40B4-BE49-F238E27FC236}">
                <a16:creationId xmlns:a16="http://schemas.microsoft.com/office/drawing/2014/main" id="{C245735E-E457-4E18-9040-D184D55916AC}"/>
              </a:ext>
            </a:extLst>
          </p:cNvPr>
          <p:cNvGraphicFramePr>
            <a:graphicFrameLocks noGrp="1"/>
          </p:cNvGraphicFramePr>
          <p:nvPr>
            <p:ph idx="1"/>
          </p:nvPr>
        </p:nvGraphicFramePr>
        <p:xfrm>
          <a:off x="964094" y="1599669"/>
          <a:ext cx="10008705" cy="1950720"/>
        </p:xfrm>
        <a:graphic>
          <a:graphicData uri="http://schemas.openxmlformats.org/drawingml/2006/table">
            <a:tbl>
              <a:tblPr firstRow="1" firstCol="1" bandRow="1">
                <a:tableStyleId>{5C22544A-7EE6-4342-B048-85BDC9FD1C3A}</a:tableStyleId>
              </a:tblPr>
              <a:tblGrid>
                <a:gridCol w="2367238">
                  <a:extLst>
                    <a:ext uri="{9D8B030D-6E8A-4147-A177-3AD203B41FA5}">
                      <a16:colId xmlns:a16="http://schemas.microsoft.com/office/drawing/2014/main" val="186504906"/>
                    </a:ext>
                  </a:extLst>
                </a:gridCol>
                <a:gridCol w="7641467">
                  <a:extLst>
                    <a:ext uri="{9D8B030D-6E8A-4147-A177-3AD203B41FA5}">
                      <a16:colId xmlns:a16="http://schemas.microsoft.com/office/drawing/2014/main" val="3117929024"/>
                    </a:ext>
                  </a:extLst>
                </a:gridCol>
              </a:tblGrid>
              <a:tr h="0">
                <a:tc>
                  <a:txBody>
                    <a:bodyPr/>
                    <a:lstStyle/>
                    <a:p>
                      <a:pPr algn="ctr">
                        <a:spcAft>
                          <a:spcPts val="0"/>
                        </a:spcAft>
                      </a:pPr>
                      <a:r>
                        <a:rPr lang="en-US" sz="1600">
                          <a:effectLst/>
                        </a:rPr>
                        <a:t>Configuration</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T</a:t>
                      </a:r>
                      <a:r>
                        <a:rPr lang="en-US" sz="1600" baseline="-25000">
                          <a:effectLst/>
                        </a:rPr>
                        <a:t>Evaluate_in_SSB</a:t>
                      </a:r>
                      <a:r>
                        <a:rPr lang="en-US" sz="1600">
                          <a:effectLst/>
                        </a:rPr>
                        <a:t> (ms) </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45391831"/>
                  </a:ext>
                </a:extLst>
              </a:tr>
              <a:tr h="0">
                <a:tc>
                  <a:txBody>
                    <a:bodyPr/>
                    <a:lstStyle/>
                    <a:p>
                      <a:pPr algn="ctr">
                        <a:spcAft>
                          <a:spcPts val="0"/>
                        </a:spcAft>
                      </a:pPr>
                      <a:r>
                        <a:rPr lang="en-US" sz="1600">
                          <a:effectLst/>
                        </a:rPr>
                        <a:t>no DRX</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Max(100, Ceil((5 + L</a:t>
                      </a:r>
                      <a:r>
                        <a:rPr lang="en-US" sz="1600" baseline="-25000">
                          <a:effectLst/>
                        </a:rPr>
                        <a:t>in)</a:t>
                      </a:r>
                      <a:r>
                        <a:rPr lang="en-US" sz="1600">
                          <a:effectLst/>
                        </a:rPr>
                        <a:t>*P)*T</a:t>
                      </a:r>
                      <a:r>
                        <a:rPr lang="en-US" sz="1600" baseline="-25000">
                          <a:effectLst/>
                        </a:rPr>
                        <a:t>SSB</a:t>
                      </a:r>
                      <a:r>
                        <a:rPr lang="en-US" sz="1600">
                          <a:effectLst/>
                        </a:rPr>
                        <a:t>)</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4250379465"/>
                  </a:ext>
                </a:extLst>
              </a:tr>
              <a:tr h="0">
                <a:tc>
                  <a:txBody>
                    <a:bodyPr/>
                    <a:lstStyle/>
                    <a:p>
                      <a:pPr algn="ctr">
                        <a:spcAft>
                          <a:spcPts val="0"/>
                        </a:spcAft>
                      </a:pPr>
                      <a:r>
                        <a:rPr lang="en-US" sz="1600">
                          <a:effectLst/>
                        </a:rPr>
                        <a:t>DRX cycle≤320</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Max(100, Ceil(</a:t>
                      </a:r>
                      <a:r>
                        <a:rPr lang="en-US" sz="1600" u="sng">
                          <a:effectLst/>
                        </a:rPr>
                        <a:t>1.5*</a:t>
                      </a:r>
                      <a:r>
                        <a:rPr lang="en-US" sz="1600">
                          <a:effectLst/>
                        </a:rPr>
                        <a:t>(</a:t>
                      </a:r>
                      <a:r>
                        <a:rPr lang="en-US" sz="1600" strike="sngStrike">
                          <a:effectLst/>
                        </a:rPr>
                        <a:t>7.</a:t>
                      </a:r>
                      <a:r>
                        <a:rPr lang="en-US" sz="1600">
                          <a:effectLst/>
                        </a:rPr>
                        <a:t>5 + L</a:t>
                      </a:r>
                      <a:r>
                        <a:rPr lang="en-US" sz="1600" baseline="-25000">
                          <a:effectLst/>
                        </a:rPr>
                        <a:t>in</a:t>
                      </a:r>
                      <a:r>
                        <a:rPr lang="en-US" sz="1600">
                          <a:effectLst/>
                        </a:rPr>
                        <a:t>)*P)*Max(T</a:t>
                      </a:r>
                      <a:r>
                        <a:rPr lang="en-US" sz="1600" baseline="-25000">
                          <a:effectLst/>
                        </a:rPr>
                        <a:t>DRX</a:t>
                      </a:r>
                      <a:r>
                        <a:rPr lang="en-US" sz="1600">
                          <a:effectLst/>
                        </a:rPr>
                        <a:t>,T</a:t>
                      </a:r>
                      <a:r>
                        <a:rPr lang="en-US" sz="1600" baseline="-25000">
                          <a:effectLst/>
                        </a:rPr>
                        <a:t>SSB</a:t>
                      </a:r>
                      <a:r>
                        <a:rPr lang="en-US" sz="1600">
                          <a:effectLst/>
                        </a:rPr>
                        <a:t>))</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288294452"/>
                  </a:ext>
                </a:extLst>
              </a:tr>
              <a:tr h="0">
                <a:tc>
                  <a:txBody>
                    <a:bodyPr/>
                    <a:lstStyle/>
                    <a:p>
                      <a:pPr algn="ctr">
                        <a:spcAft>
                          <a:spcPts val="0"/>
                        </a:spcAft>
                      </a:pPr>
                      <a:r>
                        <a:rPr lang="en-US" sz="1600">
                          <a:effectLst/>
                        </a:rPr>
                        <a:t>DRX cycle&gt;320</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Ceil((5 + L</a:t>
                      </a:r>
                      <a:r>
                        <a:rPr lang="en-US" sz="1600" baseline="-25000">
                          <a:effectLst/>
                        </a:rPr>
                        <a:t>in</a:t>
                      </a:r>
                      <a:r>
                        <a:rPr lang="en-US" sz="1600">
                          <a:effectLst/>
                        </a:rPr>
                        <a:t>)*P)*T</a:t>
                      </a:r>
                      <a:r>
                        <a:rPr lang="en-US" sz="1600" strike="sngStrike" baseline="-25000">
                          <a:effectLst/>
                        </a:rPr>
                        <a:t>SSB</a:t>
                      </a:r>
                      <a:r>
                        <a:rPr lang="en-US" sz="1600" u="sng" baseline="-25000">
                          <a:effectLst/>
                        </a:rPr>
                        <a:t>DRX</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210609478"/>
                  </a:ext>
                </a:extLst>
              </a:tr>
              <a:tr h="0">
                <a:tc gridSpan="2">
                  <a:txBody>
                    <a:bodyPr/>
                    <a:lstStyle/>
                    <a:p>
                      <a:pPr marL="540385" indent="-540385">
                        <a:spcAft>
                          <a:spcPts val="0"/>
                        </a:spcAft>
                      </a:pPr>
                      <a:r>
                        <a:rPr lang="en-US" sz="1600" dirty="0">
                          <a:effectLst/>
                        </a:rPr>
                        <a:t>NOTE</a:t>
                      </a:r>
                      <a:r>
                        <a:rPr lang="en-US" sz="1600" u="sng" dirty="0">
                          <a:effectLst/>
                        </a:rPr>
                        <a:t> 1</a:t>
                      </a:r>
                      <a:r>
                        <a:rPr lang="en-US" sz="1600" dirty="0">
                          <a:effectLst/>
                        </a:rPr>
                        <a:t>:	T</a:t>
                      </a:r>
                      <a:r>
                        <a:rPr lang="en-US" sz="1600" baseline="-25000" dirty="0">
                          <a:effectLst/>
                        </a:rPr>
                        <a:t>SSB</a:t>
                      </a:r>
                      <a:r>
                        <a:rPr lang="en-US" sz="1600" dirty="0">
                          <a:effectLst/>
                        </a:rPr>
                        <a:t> is the periodicity of the SSB configured for RLM. T</a:t>
                      </a:r>
                      <a:r>
                        <a:rPr lang="en-US" sz="1600" baseline="-25000" dirty="0">
                          <a:effectLst/>
                        </a:rPr>
                        <a:t>DRX</a:t>
                      </a:r>
                      <a:r>
                        <a:rPr lang="en-US" sz="1600" dirty="0">
                          <a:effectLst/>
                        </a:rPr>
                        <a:t> is the DRX cycle length.</a:t>
                      </a:r>
                      <a:endParaRPr lang="sv-SE" sz="1600" dirty="0">
                        <a:effectLst/>
                      </a:endParaRPr>
                    </a:p>
                    <a:p>
                      <a:pPr marL="540385" indent="-540385">
                        <a:spcAft>
                          <a:spcPts val="0"/>
                        </a:spcAft>
                      </a:pPr>
                      <a:r>
                        <a:rPr lang="en-US" sz="1600" u="sng" dirty="0">
                          <a:effectLst/>
                        </a:rPr>
                        <a:t>NOTE 2:   L</a:t>
                      </a:r>
                      <a:r>
                        <a:rPr lang="en-US" sz="1600" u="sng" baseline="-25000" dirty="0">
                          <a:effectLst/>
                        </a:rPr>
                        <a:t>in</a:t>
                      </a:r>
                      <a:r>
                        <a:rPr lang="en-US" sz="1600" u="sng" dirty="0">
                          <a:effectLst/>
                        </a:rPr>
                        <a:t> is the number of SSBs not available at the UE during </a:t>
                      </a:r>
                      <a:r>
                        <a:rPr lang="en-US" sz="1600" u="sng" dirty="0" err="1">
                          <a:effectLst/>
                        </a:rPr>
                        <a:t>T</a:t>
                      </a:r>
                      <a:r>
                        <a:rPr lang="en-US" sz="1600" u="sng" baseline="-25000" dirty="0" err="1">
                          <a:effectLst/>
                        </a:rPr>
                        <a:t>Evaluate_in_SSB</a:t>
                      </a:r>
                      <a:r>
                        <a:rPr lang="en-US" sz="1600" u="sng" baseline="-25000" dirty="0">
                          <a:effectLst/>
                        </a:rPr>
                        <a:t>,</a:t>
                      </a:r>
                      <a:r>
                        <a:rPr lang="en-US" sz="1600" u="sng" dirty="0">
                          <a:effectLst/>
                        </a:rPr>
                        <a:t> where L</a:t>
                      </a:r>
                      <a:r>
                        <a:rPr lang="en-US" sz="1600" u="sng" baseline="-25000" dirty="0">
                          <a:effectLst/>
                        </a:rPr>
                        <a:t>in </a:t>
                      </a:r>
                      <a:r>
                        <a:rPr lang="en-US" sz="1600" u="sng" dirty="0">
                          <a:effectLst/>
                        </a:rPr>
                        <a:t>≤ </a:t>
                      </a:r>
                      <a:r>
                        <a:rPr lang="en-US" sz="1600" u="sng" dirty="0" err="1">
                          <a:effectLst/>
                        </a:rPr>
                        <a:t>L</a:t>
                      </a:r>
                      <a:r>
                        <a:rPr lang="en-US" sz="1600" u="sng" baseline="-25000" dirty="0" err="1">
                          <a:effectLst/>
                        </a:rPr>
                        <a:t>in,max</a:t>
                      </a:r>
                      <a:r>
                        <a:rPr lang="en-US" sz="1600" u="sng" dirty="0">
                          <a:effectLst/>
                        </a:rPr>
                        <a:t>.</a:t>
                      </a:r>
                      <a:endParaRPr lang="sv-SE" sz="1600" dirty="0">
                        <a:effectLst/>
                      </a:endParaRPr>
                    </a:p>
                    <a:p>
                      <a:pPr marL="540385" indent="-540385">
                        <a:spcAft>
                          <a:spcPts val="0"/>
                        </a:spcAft>
                      </a:pPr>
                      <a:r>
                        <a:rPr lang="en-US" sz="1600" u="sng" dirty="0">
                          <a:effectLst/>
                        </a:rPr>
                        <a:t>NOTE 3:   </a:t>
                      </a:r>
                      <a:r>
                        <a:rPr lang="en-US" sz="1600" u="sng" dirty="0" err="1">
                          <a:effectLst/>
                        </a:rPr>
                        <a:t>L</a:t>
                      </a:r>
                      <a:r>
                        <a:rPr lang="en-US" sz="1600" u="sng" baseline="-25000" dirty="0" err="1">
                          <a:effectLst/>
                        </a:rPr>
                        <a:t>in,max</a:t>
                      </a:r>
                      <a:r>
                        <a:rPr lang="en-US" sz="1600" u="sng" dirty="0">
                          <a:effectLst/>
                        </a:rPr>
                        <a:t>=20 for Max(T</a:t>
                      </a:r>
                      <a:r>
                        <a:rPr lang="en-US" sz="1600" u="sng" baseline="-25000" dirty="0">
                          <a:effectLst/>
                        </a:rPr>
                        <a:t>DRX</a:t>
                      </a:r>
                      <a:r>
                        <a:rPr lang="en-US" sz="1600" u="sng" dirty="0">
                          <a:effectLst/>
                        </a:rPr>
                        <a:t>,T</a:t>
                      </a:r>
                      <a:r>
                        <a:rPr lang="en-US" sz="1600" u="sng" baseline="-25000" dirty="0">
                          <a:effectLst/>
                        </a:rPr>
                        <a:t>SSB</a:t>
                      </a:r>
                      <a:r>
                        <a:rPr lang="en-US" sz="1600" u="sng" dirty="0">
                          <a:effectLst/>
                        </a:rPr>
                        <a:t>)≤40 where T</a:t>
                      </a:r>
                      <a:r>
                        <a:rPr lang="en-US" sz="1600" u="sng" baseline="-25000" dirty="0">
                          <a:effectLst/>
                        </a:rPr>
                        <a:t>DRX</a:t>
                      </a:r>
                      <a:r>
                        <a:rPr lang="en-US" sz="1600" u="sng" dirty="0">
                          <a:effectLst/>
                        </a:rPr>
                        <a:t>=0 for non-DRX, </a:t>
                      </a:r>
                      <a:r>
                        <a:rPr lang="en-US" sz="1600" u="sng" dirty="0" err="1">
                          <a:effectLst/>
                        </a:rPr>
                        <a:t>L</a:t>
                      </a:r>
                      <a:r>
                        <a:rPr lang="en-US" sz="1600" u="sng" baseline="-25000" dirty="0" err="1">
                          <a:effectLst/>
                        </a:rPr>
                        <a:t>in,max</a:t>
                      </a:r>
                      <a:r>
                        <a:rPr lang="en-US" sz="1600" u="sng" dirty="0">
                          <a:effectLst/>
                        </a:rPr>
                        <a:t>=10 for 40&lt;Max(T</a:t>
                      </a:r>
                      <a:r>
                        <a:rPr lang="en-US" sz="1600" u="sng" baseline="-25000" dirty="0">
                          <a:effectLst/>
                        </a:rPr>
                        <a:t>DRX</a:t>
                      </a:r>
                      <a:r>
                        <a:rPr lang="en-US" sz="1600" u="sng" dirty="0">
                          <a:effectLst/>
                        </a:rPr>
                        <a:t>,T</a:t>
                      </a:r>
                      <a:r>
                        <a:rPr lang="en-US" sz="1600" u="sng" baseline="-25000" dirty="0">
                          <a:effectLst/>
                        </a:rPr>
                        <a:t>SSB</a:t>
                      </a:r>
                      <a:r>
                        <a:rPr lang="en-US" sz="1600" u="sng" dirty="0">
                          <a:effectLst/>
                        </a:rPr>
                        <a:t>)≤320, </a:t>
                      </a:r>
                      <a:r>
                        <a:rPr lang="en-US" sz="1600" u="sng" dirty="0" err="1">
                          <a:effectLst/>
                        </a:rPr>
                        <a:t>L</a:t>
                      </a:r>
                      <a:r>
                        <a:rPr lang="en-US" sz="1600" u="sng" baseline="-25000" dirty="0" err="1">
                          <a:effectLst/>
                        </a:rPr>
                        <a:t>in.max</a:t>
                      </a:r>
                      <a:r>
                        <a:rPr lang="en-US" sz="1600" u="sng" dirty="0">
                          <a:effectLst/>
                        </a:rPr>
                        <a:t>=5 for T</a:t>
                      </a:r>
                      <a:r>
                        <a:rPr lang="en-US" sz="1600" u="sng" baseline="-25000" dirty="0">
                          <a:effectLst/>
                        </a:rPr>
                        <a:t>DRX</a:t>
                      </a:r>
                      <a:r>
                        <a:rPr lang="en-US" sz="1600" u="sng" dirty="0">
                          <a:effectLst/>
                        </a:rPr>
                        <a:t>&gt;320.</a:t>
                      </a:r>
                      <a:endParaRPr lang="sv-SE" sz="16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836729950"/>
                  </a:ext>
                </a:extLst>
              </a:tr>
            </a:tbl>
          </a:graphicData>
        </a:graphic>
      </p:graphicFrame>
      <p:sp>
        <p:nvSpPr>
          <p:cNvPr id="7" name="Content Placeholder 2">
            <a:extLst>
              <a:ext uri="{FF2B5EF4-FFF2-40B4-BE49-F238E27FC236}">
                <a16:creationId xmlns:a16="http://schemas.microsoft.com/office/drawing/2014/main" id="{E1AB1332-094D-448F-92B2-FBDC814C236D}"/>
              </a:ext>
            </a:extLst>
          </p:cNvPr>
          <p:cNvSpPr txBox="1">
            <a:spLocks/>
          </p:cNvSpPr>
          <p:nvPr/>
        </p:nvSpPr>
        <p:spPr>
          <a:xfrm>
            <a:off x="838200" y="3890665"/>
            <a:ext cx="10515600" cy="22862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latin typeface="Times New Roman" panose="02020603050405020304" pitchFamily="18" charset="0"/>
                <a:ea typeface="SimSun" panose="02010600030101010101" pitchFamily="2" charset="-122"/>
              </a:rPr>
              <a:t>When is </a:t>
            </a:r>
            <a:r>
              <a:rPr lang="en-US" sz="1800" dirty="0">
                <a:latin typeface="Arial" panose="020B0604020202020204" pitchFamily="34" charset="0"/>
                <a:ea typeface="SimSun" panose="02010600030101010101" pitchFamily="2" charset="-122"/>
                <a:cs typeface="Times New Roman" panose="02020603050405020304" pitchFamily="18" charset="0"/>
              </a:rPr>
              <a:t>L</a:t>
            </a:r>
            <a:r>
              <a:rPr lang="en-US" sz="1800" baseline="-25000" dirty="0">
                <a:latin typeface="Arial" panose="020B0604020202020204" pitchFamily="34" charset="0"/>
                <a:ea typeface="SimSun" panose="02010600030101010101" pitchFamily="2" charset="-122"/>
                <a:cs typeface="Times New Roman" panose="02020603050405020304" pitchFamily="18" charset="0"/>
              </a:rPr>
              <a:t>in</a:t>
            </a:r>
            <a:r>
              <a:rPr lang="en-US" dirty="0">
                <a:latin typeface="Times New Roman" panose="02020603050405020304" pitchFamily="18" charset="0"/>
                <a:ea typeface="SimSun" panose="02010600030101010101" pitchFamily="2" charset="-122"/>
              </a:rPr>
              <a:t> is exceeded, UE layer 1 shall not send any indication to higher layers and shall try to complete the next in-sync evaluation period</a:t>
            </a:r>
            <a:endParaRPr lang="sv-SE" dirty="0"/>
          </a:p>
        </p:txBody>
      </p:sp>
    </p:spTree>
    <p:extLst>
      <p:ext uri="{BB962C8B-B14F-4D97-AF65-F5344CB8AC3E}">
        <p14:creationId xmlns:p14="http://schemas.microsoft.com/office/powerpoint/2010/main" val="32224486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06A8E7-04A5-4CB2-8F35-3CBD43A229C9}"/>
              </a:ext>
            </a:extLst>
          </p:cNvPr>
          <p:cNvSpPr>
            <a:spLocks noGrp="1"/>
          </p:cNvSpPr>
          <p:nvPr>
            <p:ph type="title"/>
          </p:nvPr>
        </p:nvSpPr>
        <p:spPr/>
        <p:txBody>
          <a:bodyPr/>
          <a:lstStyle/>
          <a:p>
            <a:r>
              <a:rPr lang="sv-SE" dirty="0"/>
              <a:t>RLM: out-of-sync</a:t>
            </a:r>
          </a:p>
        </p:txBody>
      </p:sp>
      <p:graphicFrame>
        <p:nvGraphicFramePr>
          <p:cNvPr id="6" name="Table 5">
            <a:extLst>
              <a:ext uri="{FF2B5EF4-FFF2-40B4-BE49-F238E27FC236}">
                <a16:creationId xmlns:a16="http://schemas.microsoft.com/office/drawing/2014/main" id="{82DE0A16-25B7-4358-A18F-7F205E605850}"/>
              </a:ext>
            </a:extLst>
          </p:cNvPr>
          <p:cNvGraphicFramePr>
            <a:graphicFrameLocks noGrp="1"/>
          </p:cNvGraphicFramePr>
          <p:nvPr/>
        </p:nvGraphicFramePr>
        <p:xfrm>
          <a:off x="467139" y="1557924"/>
          <a:ext cx="11102007" cy="2438400"/>
        </p:xfrm>
        <a:graphic>
          <a:graphicData uri="http://schemas.openxmlformats.org/drawingml/2006/table">
            <a:tbl>
              <a:tblPr firstRow="1" firstCol="1" bandRow="1">
                <a:tableStyleId>{5C22544A-7EE6-4342-B048-85BDC9FD1C3A}</a:tableStyleId>
              </a:tblPr>
              <a:tblGrid>
                <a:gridCol w="2508337">
                  <a:extLst>
                    <a:ext uri="{9D8B030D-6E8A-4147-A177-3AD203B41FA5}">
                      <a16:colId xmlns:a16="http://schemas.microsoft.com/office/drawing/2014/main" val="1212192022"/>
                    </a:ext>
                  </a:extLst>
                </a:gridCol>
                <a:gridCol w="8593670">
                  <a:extLst>
                    <a:ext uri="{9D8B030D-6E8A-4147-A177-3AD203B41FA5}">
                      <a16:colId xmlns:a16="http://schemas.microsoft.com/office/drawing/2014/main" val="269145646"/>
                    </a:ext>
                  </a:extLst>
                </a:gridCol>
              </a:tblGrid>
              <a:tr h="0">
                <a:tc>
                  <a:txBody>
                    <a:bodyPr/>
                    <a:lstStyle/>
                    <a:p>
                      <a:pPr algn="ctr">
                        <a:spcAft>
                          <a:spcPts val="0"/>
                        </a:spcAft>
                      </a:pPr>
                      <a:r>
                        <a:rPr lang="en-US" sz="1600">
                          <a:effectLst/>
                        </a:rPr>
                        <a:t>Configuration</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T</a:t>
                      </a:r>
                      <a:r>
                        <a:rPr lang="en-US" sz="1600" baseline="-25000">
                          <a:effectLst/>
                        </a:rPr>
                        <a:t>Evaluate_out_SSB</a:t>
                      </a:r>
                      <a:r>
                        <a:rPr lang="en-US" sz="1600">
                          <a:effectLst/>
                        </a:rPr>
                        <a:t> (ms) </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490203624"/>
                  </a:ext>
                </a:extLst>
              </a:tr>
              <a:tr h="0">
                <a:tc>
                  <a:txBody>
                    <a:bodyPr/>
                    <a:lstStyle/>
                    <a:p>
                      <a:pPr algn="ctr">
                        <a:spcAft>
                          <a:spcPts val="0"/>
                        </a:spcAft>
                      </a:pPr>
                      <a:r>
                        <a:rPr lang="en-US" sz="1600">
                          <a:effectLst/>
                        </a:rPr>
                        <a:t>no DRX</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Max(100, Ceil((10 + X + L</a:t>
                      </a:r>
                      <a:r>
                        <a:rPr lang="en-US" sz="1600" baseline="-25000">
                          <a:effectLst/>
                        </a:rPr>
                        <a:t>out)</a:t>
                      </a:r>
                      <a:r>
                        <a:rPr lang="en-US" sz="1600">
                          <a:effectLst/>
                        </a:rPr>
                        <a:t>*P)*T</a:t>
                      </a:r>
                      <a:r>
                        <a:rPr lang="en-US" sz="1600" baseline="-25000">
                          <a:effectLst/>
                        </a:rPr>
                        <a:t>SSB</a:t>
                      </a:r>
                      <a:r>
                        <a:rPr lang="en-US" sz="1600">
                          <a:effectLst/>
                        </a:rPr>
                        <a:t>)</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729391298"/>
                  </a:ext>
                </a:extLst>
              </a:tr>
              <a:tr h="0">
                <a:tc>
                  <a:txBody>
                    <a:bodyPr/>
                    <a:lstStyle/>
                    <a:p>
                      <a:pPr algn="ctr">
                        <a:spcAft>
                          <a:spcPts val="0"/>
                        </a:spcAft>
                      </a:pPr>
                      <a:r>
                        <a:rPr lang="en-US" sz="1600">
                          <a:effectLst/>
                        </a:rPr>
                        <a:t>DRX cycle≤320</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Max(100, Ceil((15 + X + L</a:t>
                      </a:r>
                      <a:r>
                        <a:rPr lang="en-US" sz="1600" baseline="-25000">
                          <a:effectLst/>
                        </a:rPr>
                        <a:t>out</a:t>
                      </a:r>
                      <a:r>
                        <a:rPr lang="en-US" sz="1600">
                          <a:effectLst/>
                        </a:rPr>
                        <a:t>)*P)*Max(T</a:t>
                      </a:r>
                      <a:r>
                        <a:rPr lang="en-US" sz="1600" baseline="-25000">
                          <a:effectLst/>
                        </a:rPr>
                        <a:t>DRX</a:t>
                      </a:r>
                      <a:r>
                        <a:rPr lang="en-US" sz="1600">
                          <a:effectLst/>
                        </a:rPr>
                        <a:t>,T</a:t>
                      </a:r>
                      <a:r>
                        <a:rPr lang="en-US" sz="1600" baseline="-25000">
                          <a:effectLst/>
                        </a:rPr>
                        <a:t>SSB</a:t>
                      </a:r>
                      <a:r>
                        <a:rPr lang="en-US" sz="1600">
                          <a:effectLst/>
                        </a:rPr>
                        <a:t>))</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3034659155"/>
                  </a:ext>
                </a:extLst>
              </a:tr>
              <a:tr h="0">
                <a:tc>
                  <a:txBody>
                    <a:bodyPr/>
                    <a:lstStyle/>
                    <a:p>
                      <a:pPr algn="ctr">
                        <a:spcAft>
                          <a:spcPts val="0"/>
                        </a:spcAft>
                      </a:pPr>
                      <a:r>
                        <a:rPr lang="en-US" sz="1600">
                          <a:effectLst/>
                        </a:rPr>
                        <a:t>DRX cycle&gt;320</a:t>
                      </a:r>
                      <a:endParaRPr lang="sv-SE" sz="1600">
                        <a:effectLst/>
                        <a:latin typeface="Times New Roman" panose="02020603050405020304" pitchFamily="18" charset="0"/>
                        <a:ea typeface="SimSun" panose="02010600030101010101" pitchFamily="2" charset="-122"/>
                      </a:endParaRPr>
                    </a:p>
                  </a:txBody>
                  <a:tcPr marL="68580" marR="68580" marT="0" marB="0"/>
                </a:tc>
                <a:tc>
                  <a:txBody>
                    <a:bodyPr/>
                    <a:lstStyle/>
                    <a:p>
                      <a:pPr algn="ctr">
                        <a:spcAft>
                          <a:spcPts val="0"/>
                        </a:spcAft>
                      </a:pPr>
                      <a:r>
                        <a:rPr lang="en-US" sz="1600">
                          <a:effectLst/>
                        </a:rPr>
                        <a:t>Ceil((10 + X + L</a:t>
                      </a:r>
                      <a:r>
                        <a:rPr lang="en-US" sz="1600" baseline="-25000">
                          <a:effectLst/>
                        </a:rPr>
                        <a:t>out</a:t>
                      </a:r>
                      <a:r>
                        <a:rPr lang="en-US" sz="1600">
                          <a:effectLst/>
                        </a:rPr>
                        <a:t>)*P)*T</a:t>
                      </a:r>
                      <a:r>
                        <a:rPr lang="en-US" sz="1600" baseline="-25000">
                          <a:effectLst/>
                        </a:rPr>
                        <a:t>DRX</a:t>
                      </a:r>
                      <a:endParaRPr lang="sv-SE" sz="16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1058109598"/>
                  </a:ext>
                </a:extLst>
              </a:tr>
              <a:tr h="0">
                <a:tc gridSpan="2">
                  <a:txBody>
                    <a:bodyPr/>
                    <a:lstStyle/>
                    <a:p>
                      <a:pPr marL="540385" indent="-540385">
                        <a:spcAft>
                          <a:spcPts val="0"/>
                        </a:spcAft>
                      </a:pPr>
                      <a:r>
                        <a:rPr lang="en-US" sz="1600" dirty="0">
                          <a:effectLst/>
                        </a:rPr>
                        <a:t>NOTE 1:	T</a:t>
                      </a:r>
                      <a:r>
                        <a:rPr lang="en-US" sz="1600" baseline="-25000" dirty="0">
                          <a:effectLst/>
                        </a:rPr>
                        <a:t>SSB</a:t>
                      </a:r>
                      <a:r>
                        <a:rPr lang="en-US" sz="1600" dirty="0">
                          <a:effectLst/>
                        </a:rPr>
                        <a:t> is the periodicity of the SSB configured for RLM. T</a:t>
                      </a:r>
                      <a:r>
                        <a:rPr lang="en-US" sz="1600" baseline="-25000" dirty="0">
                          <a:effectLst/>
                        </a:rPr>
                        <a:t>DRX</a:t>
                      </a:r>
                      <a:r>
                        <a:rPr lang="en-US" sz="1600" dirty="0">
                          <a:effectLst/>
                        </a:rPr>
                        <a:t> is the DRX cycle length.</a:t>
                      </a:r>
                      <a:endParaRPr lang="sv-SE" sz="1600" dirty="0">
                        <a:effectLst/>
                      </a:endParaRPr>
                    </a:p>
                    <a:p>
                      <a:pPr marL="540385" indent="-540385">
                        <a:spcAft>
                          <a:spcPts val="0"/>
                        </a:spcAft>
                      </a:pPr>
                      <a:r>
                        <a:rPr lang="en-US" sz="1600" dirty="0">
                          <a:effectLst/>
                        </a:rPr>
                        <a:t>NOTE 2:   L</a:t>
                      </a:r>
                      <a:r>
                        <a:rPr lang="en-US" sz="1600" baseline="-25000" dirty="0">
                          <a:effectLst/>
                        </a:rPr>
                        <a:t>out</a:t>
                      </a:r>
                      <a:r>
                        <a:rPr lang="en-US" sz="1600" dirty="0">
                          <a:effectLst/>
                        </a:rPr>
                        <a:t> is the number of SSBs not available at the UE during </a:t>
                      </a:r>
                      <a:r>
                        <a:rPr lang="en-US" sz="1600" dirty="0" err="1">
                          <a:effectLst/>
                        </a:rPr>
                        <a:t>T</a:t>
                      </a:r>
                      <a:r>
                        <a:rPr lang="en-US" sz="1600" baseline="-25000" dirty="0" err="1">
                          <a:effectLst/>
                        </a:rPr>
                        <a:t>Evaluate_out_SSB</a:t>
                      </a:r>
                      <a:r>
                        <a:rPr lang="en-US" sz="1600" baseline="-25000" dirty="0">
                          <a:effectLst/>
                        </a:rPr>
                        <a:t>,</a:t>
                      </a:r>
                      <a:r>
                        <a:rPr lang="en-US" sz="1600" dirty="0">
                          <a:effectLst/>
                        </a:rPr>
                        <a:t> where L</a:t>
                      </a:r>
                      <a:r>
                        <a:rPr lang="en-US" sz="1600" baseline="-25000" dirty="0">
                          <a:effectLst/>
                        </a:rPr>
                        <a:t>out </a:t>
                      </a:r>
                      <a:r>
                        <a:rPr lang="en-US" sz="1600" dirty="0">
                          <a:effectLst/>
                        </a:rPr>
                        <a:t>≤ </a:t>
                      </a:r>
                      <a:r>
                        <a:rPr lang="en-US" sz="1600" dirty="0" err="1">
                          <a:effectLst/>
                        </a:rPr>
                        <a:t>L</a:t>
                      </a:r>
                      <a:r>
                        <a:rPr lang="en-US" sz="1600" baseline="-25000" dirty="0" err="1">
                          <a:effectLst/>
                        </a:rPr>
                        <a:t>out,max</a:t>
                      </a:r>
                      <a:r>
                        <a:rPr lang="en-US" sz="1600" dirty="0">
                          <a:effectLst/>
                        </a:rPr>
                        <a:t>.</a:t>
                      </a:r>
                      <a:endParaRPr lang="sv-SE" sz="1600" dirty="0">
                        <a:effectLst/>
                      </a:endParaRPr>
                    </a:p>
                    <a:p>
                      <a:pPr marL="540385" indent="-540385">
                        <a:spcAft>
                          <a:spcPts val="0"/>
                        </a:spcAft>
                      </a:pPr>
                      <a:r>
                        <a:rPr lang="en-US" sz="1600" dirty="0">
                          <a:effectLst/>
                        </a:rPr>
                        <a:t>NOTE 3:   </a:t>
                      </a:r>
                      <a:r>
                        <a:rPr lang="en-US" sz="1600" dirty="0" err="1">
                          <a:effectLst/>
                        </a:rPr>
                        <a:t>L</a:t>
                      </a:r>
                      <a:r>
                        <a:rPr lang="en-US" sz="1600" baseline="-25000" dirty="0" err="1">
                          <a:effectLst/>
                        </a:rPr>
                        <a:t>out,max</a:t>
                      </a:r>
                      <a:r>
                        <a:rPr lang="en-US" sz="1600" dirty="0">
                          <a:effectLst/>
                        </a:rPr>
                        <a:t>=40+X for Max(T</a:t>
                      </a:r>
                      <a:r>
                        <a:rPr lang="en-US" sz="1600" baseline="-25000" dirty="0">
                          <a:effectLst/>
                        </a:rPr>
                        <a:t>DRX</a:t>
                      </a:r>
                      <a:r>
                        <a:rPr lang="en-US" sz="1600" dirty="0">
                          <a:effectLst/>
                        </a:rPr>
                        <a:t>,T</a:t>
                      </a:r>
                      <a:r>
                        <a:rPr lang="en-US" sz="1600" baseline="-25000" dirty="0">
                          <a:effectLst/>
                        </a:rPr>
                        <a:t>SSB</a:t>
                      </a:r>
                      <a:r>
                        <a:rPr lang="en-US" sz="1600" dirty="0">
                          <a:effectLst/>
                        </a:rPr>
                        <a:t>)≤40 where T</a:t>
                      </a:r>
                      <a:r>
                        <a:rPr lang="en-US" sz="1600" baseline="-25000" dirty="0">
                          <a:effectLst/>
                        </a:rPr>
                        <a:t>DRX</a:t>
                      </a:r>
                      <a:r>
                        <a:rPr lang="en-US" sz="1600" dirty="0">
                          <a:effectLst/>
                        </a:rPr>
                        <a:t>=0 for non-DRX, </a:t>
                      </a:r>
                      <a:r>
                        <a:rPr lang="en-US" sz="1600" dirty="0" err="1">
                          <a:effectLst/>
                        </a:rPr>
                        <a:t>L</a:t>
                      </a:r>
                      <a:r>
                        <a:rPr lang="en-US" sz="1600" baseline="-25000" dirty="0" err="1">
                          <a:effectLst/>
                        </a:rPr>
                        <a:t>out,max</a:t>
                      </a:r>
                      <a:r>
                        <a:rPr lang="en-US" sz="1600" dirty="0">
                          <a:effectLst/>
                        </a:rPr>
                        <a:t>=20+X for 40&lt;Max(T</a:t>
                      </a:r>
                      <a:r>
                        <a:rPr lang="en-US" sz="1600" baseline="-25000" dirty="0">
                          <a:effectLst/>
                        </a:rPr>
                        <a:t>DRX</a:t>
                      </a:r>
                      <a:r>
                        <a:rPr lang="en-US" sz="1600" dirty="0">
                          <a:effectLst/>
                        </a:rPr>
                        <a:t>,T</a:t>
                      </a:r>
                      <a:r>
                        <a:rPr lang="en-US" sz="1600" baseline="-25000" dirty="0">
                          <a:effectLst/>
                        </a:rPr>
                        <a:t>SSB</a:t>
                      </a:r>
                      <a:r>
                        <a:rPr lang="en-US" sz="1600" dirty="0">
                          <a:effectLst/>
                        </a:rPr>
                        <a:t>)≤320, </a:t>
                      </a:r>
                      <a:r>
                        <a:rPr lang="en-US" sz="1600" dirty="0" err="1">
                          <a:effectLst/>
                        </a:rPr>
                        <a:t>L</a:t>
                      </a:r>
                      <a:r>
                        <a:rPr lang="en-US" sz="1600" baseline="-25000" dirty="0" err="1">
                          <a:effectLst/>
                        </a:rPr>
                        <a:t>out,max</a:t>
                      </a:r>
                      <a:r>
                        <a:rPr lang="en-US" sz="1600" dirty="0">
                          <a:effectLst/>
                        </a:rPr>
                        <a:t>=10+X for T</a:t>
                      </a:r>
                      <a:r>
                        <a:rPr lang="en-US" sz="1600" baseline="-25000" dirty="0">
                          <a:effectLst/>
                        </a:rPr>
                        <a:t>DRX</a:t>
                      </a:r>
                      <a:r>
                        <a:rPr lang="en-US" sz="1600" dirty="0">
                          <a:effectLst/>
                        </a:rPr>
                        <a:t>&gt;320.</a:t>
                      </a:r>
                      <a:endParaRPr lang="sv-SE" sz="1600" dirty="0">
                        <a:effectLst/>
                      </a:endParaRPr>
                    </a:p>
                    <a:p>
                      <a:pPr marL="540385" indent="-540385">
                        <a:spcAft>
                          <a:spcPts val="0"/>
                        </a:spcAft>
                      </a:pPr>
                      <a:r>
                        <a:rPr lang="en-US" sz="1600" dirty="0">
                          <a:effectLst/>
                        </a:rPr>
                        <a:t>NOTE 4: X is for additional delay depending on the number </a:t>
                      </a:r>
                      <a:r>
                        <a:rPr lang="en-US" sz="1600" dirty="0" err="1">
                          <a:effectLst/>
                        </a:rPr>
                        <a:t>N</a:t>
                      </a:r>
                      <a:r>
                        <a:rPr lang="en-US" sz="1600" baseline="-25000" dirty="0" err="1">
                          <a:effectLst/>
                        </a:rPr>
                        <a:t>det</a:t>
                      </a:r>
                      <a:r>
                        <a:rPr lang="en-US" sz="1600" dirty="0">
                          <a:effectLst/>
                        </a:rPr>
                        <a:t> of samples needed to determine the presence of SSB by UE. X=0 and </a:t>
                      </a:r>
                      <a:r>
                        <a:rPr lang="en-US" sz="1600" dirty="0" err="1">
                          <a:effectLst/>
                        </a:rPr>
                        <a:t>N</a:t>
                      </a:r>
                      <a:r>
                        <a:rPr lang="en-US" sz="1600" baseline="-25000" dirty="0" err="1">
                          <a:effectLst/>
                        </a:rPr>
                        <a:t>det</a:t>
                      </a:r>
                      <a:r>
                        <a:rPr lang="en-US" sz="1600" dirty="0">
                          <a:effectLst/>
                        </a:rPr>
                        <a:t>=1 for SINR≥[-6] dB, X=TBD and </a:t>
                      </a:r>
                      <a:r>
                        <a:rPr lang="en-US" sz="1600" dirty="0" err="1">
                          <a:effectLst/>
                        </a:rPr>
                        <a:t>N</a:t>
                      </a:r>
                      <a:r>
                        <a:rPr lang="en-US" sz="1600" baseline="-25000" dirty="0" err="1">
                          <a:effectLst/>
                        </a:rPr>
                        <a:t>det</a:t>
                      </a:r>
                      <a:r>
                        <a:rPr lang="en-US" sz="1600" dirty="0">
                          <a:effectLst/>
                        </a:rPr>
                        <a:t>=2 for SINR&lt;[-6] </a:t>
                      </a:r>
                      <a:r>
                        <a:rPr lang="en-US" sz="1600" dirty="0" err="1">
                          <a:effectLst/>
                        </a:rPr>
                        <a:t>dB.</a:t>
                      </a:r>
                      <a:endParaRPr lang="sv-SE" sz="1600" dirty="0">
                        <a:effectLst/>
                        <a:latin typeface="Times New Roman" panose="02020603050405020304" pitchFamily="18" charset="0"/>
                        <a:ea typeface="SimSun" panose="02010600030101010101" pitchFamily="2" charset="-122"/>
                      </a:endParaRPr>
                    </a:p>
                  </a:txBody>
                  <a:tcPr marL="68580" marR="68580" marT="0" marB="0"/>
                </a:tc>
                <a:tc hMerge="1">
                  <a:txBody>
                    <a:bodyPr/>
                    <a:lstStyle/>
                    <a:p>
                      <a:endParaRPr lang="sv-SE"/>
                    </a:p>
                  </a:txBody>
                  <a:tcPr/>
                </a:tc>
                <a:extLst>
                  <a:ext uri="{0D108BD9-81ED-4DB2-BD59-A6C34878D82A}">
                    <a16:rowId xmlns:a16="http://schemas.microsoft.com/office/drawing/2014/main" val="2088602561"/>
                  </a:ext>
                </a:extLst>
              </a:tr>
            </a:tbl>
          </a:graphicData>
        </a:graphic>
      </p:graphicFrame>
      <p:sp>
        <p:nvSpPr>
          <p:cNvPr id="7" name="Content Placeholder 2">
            <a:extLst>
              <a:ext uri="{FF2B5EF4-FFF2-40B4-BE49-F238E27FC236}">
                <a16:creationId xmlns:a16="http://schemas.microsoft.com/office/drawing/2014/main" id="{91470475-E92A-4226-B623-E56C22681FAF}"/>
              </a:ext>
            </a:extLst>
          </p:cNvPr>
          <p:cNvSpPr txBox="1">
            <a:spLocks/>
          </p:cNvSpPr>
          <p:nvPr/>
        </p:nvSpPr>
        <p:spPr>
          <a:xfrm>
            <a:off x="652669" y="4387621"/>
            <a:ext cx="10730946" cy="228629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For out-of-sync, define evaluation period based on L</a:t>
            </a:r>
            <a:r>
              <a:rPr lang="en-US" baseline="-25000" dirty="0"/>
              <a:t>out</a:t>
            </a:r>
            <a:r>
              <a:rPr lang="en-US" dirty="0"/>
              <a:t> and multiple (e.g., 2) samples for detecting the presence of RLM-RS</a:t>
            </a:r>
          </a:p>
          <a:p>
            <a:pPr lvl="0"/>
            <a:r>
              <a:rPr lang="en-US" dirty="0"/>
              <a:t>Upon out-of-sync evaluation failure for an RLM-RS resource the UE behavior is the same as if the radio link quality were below </a:t>
            </a:r>
            <a:r>
              <a:rPr lang="en-US" dirty="0" err="1"/>
              <a:t>Q</a:t>
            </a:r>
            <a:r>
              <a:rPr lang="en-US" baseline="-25000" dirty="0" err="1"/>
              <a:t>out</a:t>
            </a:r>
            <a:r>
              <a:rPr lang="en-US" dirty="0"/>
              <a:t> for this RLM-RS resource. Furthermore, the UE shall try to complete the next out-of-sync evaluation period</a:t>
            </a:r>
          </a:p>
          <a:p>
            <a:r>
              <a:rPr lang="en-US" dirty="0"/>
              <a:t>X=N</a:t>
            </a:r>
            <a:r>
              <a:rPr lang="en-US" baseline="-25000" dirty="0"/>
              <a:t>det</a:t>
            </a:r>
            <a:r>
              <a:rPr lang="en-US" dirty="0"/>
              <a:t>-1</a:t>
            </a:r>
            <a:endParaRPr lang="sv-SE" dirty="0"/>
          </a:p>
          <a:p>
            <a:endParaRPr lang="sv-SE" dirty="0"/>
          </a:p>
        </p:txBody>
      </p:sp>
    </p:spTree>
    <p:extLst>
      <p:ext uri="{BB962C8B-B14F-4D97-AF65-F5344CB8AC3E}">
        <p14:creationId xmlns:p14="http://schemas.microsoft.com/office/powerpoint/2010/main" val="5761829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9064</TotalTime>
  <Words>4854</Words>
  <Application>Microsoft Office PowerPoint</Application>
  <PresentationFormat>Widescreen</PresentationFormat>
  <Paragraphs>559</Paragraphs>
  <Slides>42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Calibri</vt:lpstr>
      <vt:lpstr>Calibri (Body)</vt:lpstr>
      <vt:lpstr>Calibri Light</vt:lpstr>
      <vt:lpstr>Cambria Math</vt:lpstr>
      <vt:lpstr>Symbol</vt:lpstr>
      <vt:lpstr>Times New Roman</vt:lpstr>
      <vt:lpstr>Office Theme</vt:lpstr>
      <vt:lpstr>WF on RRM Requirements for NR-U</vt:lpstr>
      <vt:lpstr>Serving Cell Evaluation</vt:lpstr>
      <vt:lpstr>Cell Re-Selection</vt:lpstr>
      <vt:lpstr>Paging Interruption</vt:lpstr>
      <vt:lpstr>Handover</vt:lpstr>
      <vt:lpstr>RRC Re-Establishment</vt:lpstr>
      <vt:lpstr>RRC Connection with Redirection</vt:lpstr>
      <vt:lpstr>RLM: in-sync</vt:lpstr>
      <vt:lpstr>RLM: out-of-sync</vt:lpstr>
      <vt:lpstr>Beam Management: General</vt:lpstr>
      <vt:lpstr>Beam Management: BFD</vt:lpstr>
      <vt:lpstr>Beam Management: CBD</vt:lpstr>
      <vt:lpstr>Beam Management: L1-RSRP</vt:lpstr>
      <vt:lpstr>Interruptions</vt:lpstr>
      <vt:lpstr>Scell Activation: Known Cell Defintion</vt:lpstr>
      <vt:lpstr>Scell Activation Delay</vt:lpstr>
      <vt:lpstr>Scell Activation: Interruption Time</vt:lpstr>
      <vt:lpstr>PScell Addition: Known Cell Definition</vt:lpstr>
      <vt:lpstr>PScell Addition Delay</vt:lpstr>
      <vt:lpstr>BWP Switching: DCI Based</vt:lpstr>
      <vt:lpstr>BWP Switching: Timer Based</vt:lpstr>
      <vt:lpstr>BWP Switching: RRC Based</vt:lpstr>
      <vt:lpstr>Active TCI State Switching: Known State Definition</vt:lpstr>
      <vt:lpstr>Active TCI State Switching Delay, Known Cell</vt:lpstr>
      <vt:lpstr>Active TCI State Switching Delay, Unknown Cell</vt:lpstr>
      <vt:lpstr>SI Reading</vt:lpstr>
      <vt:lpstr>Measurement Reporting Delay</vt:lpstr>
      <vt:lpstr>Reporting Criteria</vt:lpstr>
      <vt:lpstr>Measurement Capability</vt:lpstr>
      <vt:lpstr>Measurement Gaps</vt:lpstr>
      <vt:lpstr>CSSF (Scaling Factor)</vt:lpstr>
      <vt:lpstr>RSSI and Channel Occupancy Measurements</vt:lpstr>
      <vt:lpstr>Intra-Frequency Measurements: Lmax</vt:lpstr>
      <vt:lpstr>Intra-Frequency Measurements: UE Behavior</vt:lpstr>
      <vt:lpstr>Intra-Frequency Measurements: no Gaps</vt:lpstr>
      <vt:lpstr>Intra-Frequency Measurements: Deactivated SCell, no Gaps</vt:lpstr>
      <vt:lpstr>Intra-Frequency Measurements, with Gaps</vt:lpstr>
      <vt:lpstr>Inter-Frequency Measurements: Lmax</vt:lpstr>
      <vt:lpstr>Inter-Frequency Measurements: UE Behavior</vt:lpstr>
      <vt:lpstr>Inter-Frequency Measurements: Details</vt:lpstr>
      <vt:lpstr>Inter-Frequency Measurements: Details (cont.)</vt:lpstr>
      <vt:lpstr>SFTD Measurements (TS 36.133)</vt:lpstr>
    </vt:vector>
  </TitlesOfParts>
  <Company>Qualcomm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Taemin Kim</dc:creator>
  <cp:keywords>CTPClassification=CTP_NT</cp:keywords>
  <cp:lastModifiedBy>Iana Siomina</cp:lastModifiedBy>
  <cp:revision>1200</cp:revision>
  <dcterms:created xsi:type="dcterms:W3CDTF">2016-04-13T15:12:29Z</dcterms:created>
  <dcterms:modified xsi:type="dcterms:W3CDTF">2019-10-04T18:33:54Z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1495070390</vt:lpwstr>
  </property>
  <property fmtid="{D5CDD505-2E9C-101B-9397-08002B2CF9AE}" pid="6" name="_2015_ms_pID_725343">
    <vt:lpwstr>(3)IUJRMeFfPba8mkSuIVp+lz+J5ESXOSYK92JnGMpKKMLy6dT930phYKx5dw2GSuuF7I07knUE
dDIV/HTbgaa6Ymb0JTPBTIR+l5HFWca2ydRGDz0Pu4KlIazA+8L+oSMSPbau37HA3dOX5SQL
yI4tJjHu85kANfIdDDcXA3ha0rd6JEOo2mnHTg5FiT5NhTXS+rk0rN5Q18LWhS3Yv5fxi0xX
TWBnTtcKOU6zbMOCdr</vt:lpwstr>
  </property>
  <property fmtid="{D5CDD505-2E9C-101B-9397-08002B2CF9AE}" pid="7" name="_2015_ms_pID_7253431">
    <vt:lpwstr>Z8hqzyjnUO9Yka38QbWZY5y4wATzpWhAsuNdd8N6jO0aLTX1ZYXktU
K+T27oyPj38SbyDIbws8uw29NQpv6Y68f2F662tNGcMluoPvtOuqdkGCyDP7VAzyFN/TsENV
uMHDhc/DSqvphZLAKkrh1vmalK66ZnQhsng7YGJ4qaLcER09IBhtWYzusQ6zedqwnsAi6nVd
kOzzNRhL3HCFYjqLJCp+NXvdDRKUvbOe/34k</vt:lpwstr>
  </property>
  <property fmtid="{D5CDD505-2E9C-101B-9397-08002B2CF9AE}" pid="8" name="_NewReviewCycle">
    <vt:lpwstr/>
  </property>
  <property fmtid="{D5CDD505-2E9C-101B-9397-08002B2CF9AE}" pid="9" name="_2015_ms_pID_7253432">
    <vt:lpwstr>/g==</vt:lpwstr>
  </property>
  <property fmtid="{D5CDD505-2E9C-101B-9397-08002B2CF9AE}" pid="10" name="TitusGUID">
    <vt:lpwstr>d13d0c97-1544-48d9-94ae-758c3fa742a4</vt:lpwstr>
  </property>
  <property fmtid="{D5CDD505-2E9C-101B-9397-08002B2CF9AE}" pid="11" name="CTP_TimeStamp">
    <vt:lpwstr>2018-05-24 00:15:42Z</vt:lpwstr>
  </property>
  <property fmtid="{D5CDD505-2E9C-101B-9397-08002B2CF9AE}" pid="12" name="CTP_BU">
    <vt:lpwstr>NA</vt:lpwstr>
  </property>
  <property fmtid="{D5CDD505-2E9C-101B-9397-08002B2CF9AE}" pid="13" name="CTP_IDSID">
    <vt:lpwstr>NA</vt:lpwstr>
  </property>
  <property fmtid="{D5CDD505-2E9C-101B-9397-08002B2CF9AE}" pid="14" name="CTP_WWID">
    <vt:lpwstr>NA</vt:lpwstr>
  </property>
  <property fmtid="{D5CDD505-2E9C-101B-9397-08002B2CF9AE}" pid="15" name="CTPClassification">
    <vt:lpwstr>CTP_NT</vt:lpwstr>
  </property>
</Properties>
</file>