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#92bis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Chongqing, China, 14 – 18 October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Calibri" panose="020F0502020204030204" pitchFamily="34" charset="0"/>
              </a:rPr>
              <a:t>WF on Rel-16 </a:t>
            </a:r>
            <a:r>
              <a:rPr lang="en-US" altLang="zh-CN" sz="4000" dirty="0" err="1">
                <a:latin typeface="Calibri" panose="020F0502020204030204" pitchFamily="34" charset="0"/>
              </a:rPr>
              <a:t>eMTC</a:t>
            </a:r>
            <a:r>
              <a:rPr lang="en-US" altLang="zh-CN" sz="4000" dirty="0">
                <a:latin typeface="Calibri" panose="020F0502020204030204" pitchFamily="34" charset="0"/>
              </a:rPr>
              <a:t> RRM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R4-1912005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DL quality report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Define </a:t>
            </a:r>
            <a:r>
              <a:rPr lang="en-US" altLang="zh-CN" sz="2000" dirty="0">
                <a:solidFill>
                  <a:prstClr val="black"/>
                </a:solidFill>
              </a:rPr>
              <a:t>the MPDCCH parameters for DL quality reporting </a:t>
            </a:r>
            <a:r>
              <a:rPr lang="en-US" altLang="zh-CN" sz="2000" dirty="0" smtClean="0">
                <a:solidFill>
                  <a:prstClr val="black"/>
                </a:solidFill>
              </a:rPr>
              <a:t>as.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marL="0" indent="0" eaLnBrk="1" hangingPunct="1">
              <a:buNone/>
            </a:pPr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Measurement </a:t>
            </a:r>
            <a:r>
              <a:rPr lang="en-US" altLang="zh-CN" sz="2000" dirty="0">
                <a:solidFill>
                  <a:prstClr val="black"/>
                </a:solidFill>
              </a:rPr>
              <a:t>period for DL quality reporting in idle mode is T2.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</a:t>
            </a:r>
            <a:r>
              <a:rPr lang="en-US" altLang="zh-CN" sz="2000" dirty="0">
                <a:solidFill>
                  <a:prstClr val="black"/>
                </a:solidFill>
              </a:rPr>
              <a:t>DL quality reporting with 8-bit in idle mode, the report mapping is defined </a:t>
            </a:r>
            <a:r>
              <a:rPr lang="en-US" altLang="zh-CN" sz="2000" dirty="0" smtClean="0">
                <a:solidFill>
                  <a:prstClr val="black"/>
                </a:solidFill>
              </a:rPr>
              <a:t>as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208904"/>
              </p:ext>
            </p:extLst>
          </p:nvPr>
        </p:nvGraphicFramePr>
        <p:xfrm>
          <a:off x="539552" y="1988840"/>
          <a:ext cx="8229600" cy="1409700"/>
        </p:xfrm>
        <a:graphic>
          <a:graphicData uri="http://schemas.openxmlformats.org/drawingml/2006/table">
            <a:tbl>
              <a:tblPr firstRow="1" firstCol="1" bandRow="1"/>
              <a:tblGrid>
                <a:gridCol w="2743200"/>
                <a:gridCol w="2743200"/>
                <a:gridCol w="2743200"/>
              </a:tblGrid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Attribute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FFFFFF"/>
                      </a:fgClr>
                      <a:bgClr>
                        <a:srgbClr val="F2F2F2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Normal coverage/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CEModeA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FFFFFF"/>
                      </a:fgClr>
                      <a:bgClr>
                        <a:srgbClr val="F2F2F2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Enhanced coverage/CEModeB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FFFFFF"/>
                      </a:fgClr>
                      <a:bgClr>
                        <a:srgbClr val="F2F2F2"/>
                      </a:bgClr>
                    </a:patt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DCI format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6-1A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6-1B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Starting OFDM symbols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2; Bandwidth &gt;= 10MHz</a:t>
                      </a:r>
                      <a:b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</a:b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3; 3MHz &lt;= Bandwidth &lt; 10MHz</a:t>
                      </a:r>
                      <a:b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</a:b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4; Bandwidth = 1.4MHz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MPDCCH repetition level 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Note1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n.a.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MPDCCH Aggregation level (ECCE)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Note2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24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M-PDCCH Transmission type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Distributed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gridSpan="3">
                  <a:txBody>
                    <a:bodyPr/>
                    <a:lstStyle/>
                    <a:p>
                      <a:pPr marL="540385" indent="-540385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NOTE 1: Not applicable if repetition number in DL quality information is larger than 1.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540385" indent="-540385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NOTE 2: Not applicable if repetition number in DL quality information equals to 1.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67935"/>
              </p:ext>
            </p:extLst>
          </p:nvPr>
        </p:nvGraphicFramePr>
        <p:xfrm>
          <a:off x="457200" y="4628870"/>
          <a:ext cx="388620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2051685"/>
                <a:gridCol w="1834515"/>
              </a:tblGrid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Reported value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MPDCCH repetition level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noMeasurement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 measurement reporting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candidateRep-H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-I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493793"/>
              </p:ext>
            </p:extLst>
          </p:nvPr>
        </p:nvGraphicFramePr>
        <p:xfrm>
          <a:off x="4654352" y="4766030"/>
          <a:ext cx="3886200" cy="1234440"/>
        </p:xfrm>
        <a:graphic>
          <a:graphicData uri="http://schemas.openxmlformats.org/drawingml/2006/table">
            <a:tbl>
              <a:tblPr firstRow="1" firstCol="1" bandRow="1"/>
              <a:tblGrid>
                <a:gridCol w="2051685"/>
                <a:gridCol w="1834515"/>
              </a:tblGrid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Reported value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MPDCCH aggregation level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noMeasurement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 measurement reporting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candidateRep-G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97563" y="6154836"/>
            <a:ext cx="36054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400" b="1" dirty="0"/>
              <a:t>reported repetition number larger than 1</a:t>
            </a:r>
            <a:endParaRPr lang="zh-CN" altLang="en-US" sz="1400" dirty="0"/>
          </a:p>
        </p:txBody>
      </p:sp>
      <p:sp>
        <p:nvSpPr>
          <p:cNvPr id="10" name="文本框 9"/>
          <p:cNvSpPr txBox="1"/>
          <p:nvPr/>
        </p:nvSpPr>
        <p:spPr>
          <a:xfrm>
            <a:off x="4794715" y="6140300"/>
            <a:ext cx="34644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400" b="1" dirty="0"/>
              <a:t>reported repetition number </a:t>
            </a:r>
            <a:r>
              <a:rPr lang="en-GB" altLang="zh-CN" sz="1400" b="1" dirty="0" smtClean="0"/>
              <a:t>equals to 1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WUS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Rel-15 </a:t>
            </a:r>
            <a:r>
              <a:rPr lang="en-US" altLang="zh-CN" sz="2000" dirty="0">
                <a:solidFill>
                  <a:prstClr val="black"/>
                </a:solidFill>
              </a:rPr>
              <a:t>WUS reception requirements apply for Rel-16 UE.</a:t>
            </a: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913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PUR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altLang="zh-CN" sz="2000" dirty="0" smtClean="0">
                <a:solidFill>
                  <a:prstClr val="black"/>
                </a:solidFill>
              </a:rPr>
              <a:t>UE </a:t>
            </a:r>
            <a:r>
              <a:rPr lang="en-GB" altLang="zh-CN" sz="2000" dirty="0">
                <a:solidFill>
                  <a:prstClr val="black"/>
                </a:solidFill>
              </a:rPr>
              <a:t>should perform RSRP measurement within time range </a:t>
            </a:r>
            <a:endParaRPr lang="zh-CN" altLang="zh-CN" sz="2000" dirty="0">
              <a:solidFill>
                <a:prstClr val="black"/>
              </a:solidFill>
            </a:endParaRPr>
          </a:p>
          <a:p>
            <a:pPr lvl="1" eaLnBrk="1" hangingPunct="1"/>
            <a:r>
              <a:rPr lang="en-GB" altLang="zh-CN" sz="1600" dirty="0">
                <a:solidFill>
                  <a:prstClr val="black"/>
                </a:solidFill>
              </a:rPr>
              <a:t>[T1-320ms, T1+320ms], where T1 is the time when TA is obtained</a:t>
            </a:r>
            <a:endParaRPr lang="zh-CN" altLang="zh-CN" sz="1600" dirty="0">
              <a:solidFill>
                <a:prstClr val="black"/>
              </a:solidFill>
            </a:endParaRPr>
          </a:p>
          <a:p>
            <a:pPr lvl="1" eaLnBrk="1" hangingPunct="1"/>
            <a:r>
              <a:rPr lang="en-GB" altLang="zh-CN" sz="1600" dirty="0">
                <a:solidFill>
                  <a:prstClr val="black"/>
                </a:solidFill>
              </a:rPr>
              <a:t>[T2-320ms, T2], where T2 is the time when TA is validated</a:t>
            </a:r>
            <a:endParaRPr lang="zh-CN" altLang="zh-CN" sz="1600" dirty="0">
              <a:solidFill>
                <a:prstClr val="black"/>
              </a:solidFill>
            </a:endParaRPr>
          </a:p>
          <a:p>
            <a:pPr eaLnBrk="1" hangingPunct="1"/>
            <a:r>
              <a:rPr lang="en-GB" altLang="zh-CN" sz="2000" dirty="0" smtClean="0">
                <a:solidFill>
                  <a:prstClr val="black"/>
                </a:solidFill>
              </a:rPr>
              <a:t>The </a:t>
            </a:r>
            <a:r>
              <a:rPr lang="en-GB" altLang="zh-CN" sz="2000" dirty="0">
                <a:solidFill>
                  <a:prstClr val="black"/>
                </a:solidFill>
              </a:rPr>
              <a:t>range and resolution of threshold for RSRP change is </a:t>
            </a:r>
            <a:endParaRPr lang="zh-CN" altLang="zh-CN" sz="2000" dirty="0">
              <a:solidFill>
                <a:prstClr val="black"/>
              </a:solidFill>
            </a:endParaRPr>
          </a:p>
          <a:p>
            <a:pPr lvl="1" eaLnBrk="1" hangingPunct="1"/>
            <a:r>
              <a:rPr lang="en-GB" altLang="zh-CN" sz="1600" dirty="0">
                <a:solidFill>
                  <a:prstClr val="black"/>
                </a:solidFill>
              </a:rPr>
              <a:t>From 34dB to 10dB with 4dB resolution, and from 10dB to 2dB with 2dB resolution, for K=1 and the positive threshold for K=2 (for UE moving away from </a:t>
            </a:r>
            <a:r>
              <a:rPr lang="en-GB" altLang="zh-CN" sz="1600" dirty="0" err="1">
                <a:solidFill>
                  <a:prstClr val="black"/>
                </a:solidFill>
              </a:rPr>
              <a:t>eNB</a:t>
            </a:r>
            <a:r>
              <a:rPr lang="en-GB" altLang="zh-CN" sz="1600" dirty="0">
                <a:solidFill>
                  <a:prstClr val="black"/>
                </a:solidFill>
              </a:rPr>
              <a:t>) </a:t>
            </a:r>
            <a:endParaRPr lang="zh-CN" altLang="zh-CN" sz="1600" dirty="0">
              <a:solidFill>
                <a:prstClr val="black"/>
              </a:solidFill>
            </a:endParaRPr>
          </a:p>
          <a:p>
            <a:pPr lvl="1" eaLnBrk="1" hangingPunct="1"/>
            <a:r>
              <a:rPr lang="en-GB" altLang="zh-CN" sz="1600" dirty="0">
                <a:solidFill>
                  <a:prstClr val="black"/>
                </a:solidFill>
              </a:rPr>
              <a:t>From -22dB to -10dB with 4dB resolution, and from -10dB to -2dB with 2dB resolution, for the negative threshold for K=2 (for UE moving towards </a:t>
            </a:r>
            <a:r>
              <a:rPr lang="en-GB" altLang="zh-CN" sz="1600" dirty="0" err="1">
                <a:solidFill>
                  <a:prstClr val="black"/>
                </a:solidFill>
              </a:rPr>
              <a:t>eNB</a:t>
            </a:r>
            <a:r>
              <a:rPr lang="en-GB" altLang="zh-CN" sz="1600" dirty="0">
                <a:solidFill>
                  <a:prstClr val="black"/>
                </a:solidFill>
              </a:rPr>
              <a:t>) </a:t>
            </a:r>
            <a:endParaRPr lang="zh-CN" altLang="zh-CN" sz="16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6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Mobility enhancement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Re-use </a:t>
            </a:r>
            <a:r>
              <a:rPr lang="en-US" altLang="zh-CN" sz="2000" dirty="0">
                <a:solidFill>
                  <a:prstClr val="black"/>
                </a:solidFill>
              </a:rPr>
              <a:t>the current measurement period for CRS based measurement for RSS based measurement.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can investigate if improved accuracy requirements can be defined for RSS based measurement.</a:t>
            </a:r>
          </a:p>
          <a:p>
            <a:pPr eaLnBrk="1" hangingPunct="1"/>
            <a:r>
              <a:rPr lang="en-US" altLang="zh-CN" sz="200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should discuss whether RSS measurement requirements, if defined, are applicable to </a:t>
            </a:r>
            <a:r>
              <a:rPr lang="en-US" altLang="zh-CN" sz="2000" dirty="0" err="1">
                <a:solidFill>
                  <a:prstClr val="black"/>
                </a:solidFill>
              </a:rPr>
              <a:t>neighbour</a:t>
            </a:r>
            <a:r>
              <a:rPr lang="en-US" altLang="zh-CN" sz="2000" dirty="0">
                <a:solidFill>
                  <a:prstClr val="black"/>
                </a:solidFill>
              </a:rPr>
              <a:t> cell or not.</a:t>
            </a: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63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</TotalTime>
  <Words>361</Words>
  <Application>Microsoft Office PowerPoint</Application>
  <PresentationFormat>全屏显示(4:3)</PresentationFormat>
  <Paragraphs>91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?? ??</vt:lpstr>
      <vt:lpstr>Arial Unicode MS</vt:lpstr>
      <vt:lpstr>MS Mincho</vt:lpstr>
      <vt:lpstr>v5.0.0</vt:lpstr>
      <vt:lpstr>宋体</vt:lpstr>
      <vt:lpstr>Arial</vt:lpstr>
      <vt:lpstr>Calibri</vt:lpstr>
      <vt:lpstr>Times New Roman</vt:lpstr>
      <vt:lpstr>Office 主题</vt:lpstr>
      <vt:lpstr>3GPP TSG-RAN WG4 Meeting #92bis Chongqing, China, 14 – 18 October 2019</vt:lpstr>
      <vt:lpstr>DL quality report</vt:lpstr>
      <vt:lpstr>WUS</vt:lpstr>
      <vt:lpstr>PUR</vt:lpstr>
      <vt:lpstr>Mobility enhancement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Huawei1</cp:lastModifiedBy>
  <cp:revision>113</cp:revision>
  <dcterms:created xsi:type="dcterms:W3CDTF">2016-01-12T08:39:50Z</dcterms:created>
  <dcterms:modified xsi:type="dcterms:W3CDTF">2019-10-04T15:07:42Z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(3)oQFWc+19jeBUQz8aAiwnHLu+/PuSa5xD5WrtXDFFE26wB27az95sm9iMYAqoZuUpezJjXUO5
JLTeXiJvQkmRWoHTfpjd0CK8vooc8gFYxulXyUnOcIqmd/alz7rgh6H0alfAYfbey3pihh4s
wYHI0zn0bvVRejS8A9HR6Nyg0Z8H3yAm+vEMuyfsWKIx0AEqDrlPmSe5Aqti5oBkNCZMKhft
/QJ16DHUZG6DwkIvrn</vt:lpwstr>
  </property>
  <property fmtid="{D5CDD505-2E9C-101B-9397-08002B2CF9AE}" pid="3" name="_2015_ms_pID_7253431">
    <vt:lpwstr>C68hTAa1quZpNDTJOTwd6406UtzfbOAyWRInJOSBNi8Jjsl4Lif0mA
ZRovrgWiMW1y6gWlki6jP9lYbOhnRuBeadApti9F8rGns86W0zQZSo4iFeK4gk8XdGIssjlw
ofMu0tT8IDB5aLitKNXGwZ7q/9ayMCCFSryLyWmRjmcPTZ4nhm7sPbdfDGHnZ1nKco1LGeKa
JRviAJcPT5RSqW+ET8dCfr1QKMsIMpUsPgXq</vt:lpwstr>
  </property>
  <property fmtid="{D5CDD505-2E9C-101B-9397-08002B2CF9AE}" pid="4" name="_2015_ms_pID_7253432">
    <vt:lpwstr>MqDs952G+toQWQUjrm4sCANJlkF9n+4DYWDy
v4PP0HuLFJYTvSonh2G1XBXYo6SaN9ufk+fJDTf4Nt6aZ8mfsbI=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1556886907</vt:lpwstr>
  </property>
</Properties>
</file>