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305" r:id="rId6"/>
    <p:sldId id="301" r:id="rId7"/>
    <p:sldId id="306" r:id="rId8"/>
    <p:sldId id="308" r:id="rId9"/>
    <p:sldId id="309" r:id="rId10"/>
    <p:sldId id="312" r:id="rId11"/>
    <p:sldId id="300" r:id="rId12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B5824-B7C9-4EFC-A1E7-ACA69BE9A428}" v="408" dt="2019-08-30T07:37:29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46" autoAdjust="0"/>
    <p:restoredTop sz="94660"/>
  </p:normalViewPr>
  <p:slideViewPr>
    <p:cSldViewPr>
      <p:cViewPr varScale="1">
        <p:scale>
          <a:sx n="59" d="100"/>
          <a:sy n="59" d="100"/>
        </p:scale>
        <p:origin x="845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84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57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22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CAICT, Spirent, CMCC</a:t>
            </a:r>
            <a:r>
              <a:rPr lang="en-US" altLang="zh-CN" dirty="0">
                <a:solidFill>
                  <a:schemeClr val="tx1"/>
                </a:solidFill>
              </a:rPr>
              <a:t>, SGS Wireless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</a:t>
            </a:r>
            <a:r>
              <a:rPr lang="en-GB" altLang="zh-CN" sz="1800" b="1" dirty="0" smtClean="0"/>
              <a:t>92</a:t>
            </a:r>
            <a:r>
              <a:rPr lang="en-US" altLang="zh-CN" sz="1800" b="1" dirty="0" err="1" smtClean="0"/>
              <a:t>bis</a:t>
            </a:r>
            <a:r>
              <a:rPr lang="en-GB" altLang="zh-CN" sz="1800" b="1" dirty="0"/>
              <a:t>	                                                                 </a:t>
            </a:r>
            <a:r>
              <a:rPr lang="en-US" altLang="zh-CN" sz="1800" b="1" dirty="0" smtClean="0"/>
              <a:t>R4-1911637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Chongqing, China, 14 – 18 October </a:t>
            </a:r>
            <a:r>
              <a:rPr lang="en-US" altLang="zh-CN" sz="1800" b="1" dirty="0" smtClean="0"/>
              <a:t>2019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10.2.1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conditions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dirty="0"/>
              <a:t>The Environmental condition for FR1:</a:t>
            </a:r>
          </a:p>
          <a:p>
            <a:pPr lvl="2"/>
            <a:r>
              <a:rPr lang="en-US" dirty="0"/>
              <a:t>Companies provide analysis results or measurement results next meeting to make the final decision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 smtClean="0"/>
              <a:t>Test </a:t>
            </a:r>
            <a:r>
              <a:rPr lang="en-US" sz="4000" dirty="0"/>
              <a:t>methods for FR1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5940152" cy="4925144"/>
          </a:xfrm>
        </p:spPr>
        <p:txBody>
          <a:bodyPr>
            <a:normAutofit/>
          </a:bodyPr>
          <a:lstStyle/>
          <a:p>
            <a:pPr lvl="1"/>
            <a:r>
              <a:rPr lang="en-US" altLang="zh-CN" dirty="0" smtClean="0"/>
              <a:t>MPAC method</a:t>
            </a:r>
            <a:endParaRPr lang="en-US" altLang="zh-CN" dirty="0"/>
          </a:p>
          <a:p>
            <a:pPr lvl="2"/>
            <a:r>
              <a:rPr lang="en-GB" altLang="zh-CN" dirty="0"/>
              <a:t>Adopt </a:t>
            </a:r>
            <a:r>
              <a:rPr lang="en-GB" altLang="zh-CN" dirty="0" smtClean="0"/>
              <a:t>16 </a:t>
            </a:r>
            <a:r>
              <a:rPr lang="en-GB" altLang="zh-CN" dirty="0"/>
              <a:t>probes ring </a:t>
            </a:r>
            <a:r>
              <a:rPr lang="en-GB" altLang="zh-CN" dirty="0" smtClean="0"/>
              <a:t>configuration (uniformly </a:t>
            </a:r>
            <a:r>
              <a:rPr lang="en-GB" altLang="zh-CN" dirty="0"/>
              <a:t>spaced) for NR FR1 MPAC </a:t>
            </a:r>
            <a:r>
              <a:rPr lang="en-GB" altLang="zh-CN" dirty="0" smtClean="0"/>
              <a:t>system</a:t>
            </a:r>
          </a:p>
          <a:p>
            <a:pPr lvl="2"/>
            <a:r>
              <a:rPr lang="en-GB" altLang="zh-CN" dirty="0" smtClean="0"/>
              <a:t>Select </a:t>
            </a:r>
            <a:r>
              <a:rPr lang="en-GB" altLang="zh-CN" dirty="0"/>
              <a:t>1.2m range length (i.e. from the </a:t>
            </a:r>
            <a:r>
              <a:rPr lang="en-GB" altLang="zh-CN" dirty="0" err="1"/>
              <a:t>center</a:t>
            </a:r>
            <a:r>
              <a:rPr lang="en-GB" altLang="zh-CN" dirty="0"/>
              <a:t> of the chamber to the measurement probes) as the minimum for FR1 MPAC </a:t>
            </a:r>
            <a:r>
              <a:rPr lang="en-GB" altLang="zh-CN" dirty="0" smtClean="0"/>
              <a:t>system.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pic>
        <p:nvPicPr>
          <p:cNvPr id="5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4"/>
          <a:stretch/>
        </p:blipFill>
        <p:spPr bwMode="auto">
          <a:xfrm>
            <a:off x="6228184" y="1475656"/>
            <a:ext cx="2681536" cy="2651125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618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/>
              <a:t>Test methods for FR2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8867328" cy="4925144"/>
          </a:xfrm>
        </p:spPr>
        <p:txBody>
          <a:bodyPr>
            <a:normAutofit/>
          </a:bodyPr>
          <a:lstStyle/>
          <a:p>
            <a:pPr lvl="1"/>
            <a:r>
              <a:rPr lang="en-US" altLang="zh-CN" dirty="0" smtClean="0"/>
              <a:t>Orientations </a:t>
            </a:r>
            <a:r>
              <a:rPr lang="en-US" altLang="zh-CN" dirty="0"/>
              <a:t>for FR2 MIMO OTA static testing</a:t>
            </a:r>
          </a:p>
          <a:p>
            <a:pPr lvl="2"/>
            <a:r>
              <a:rPr lang="en-US" altLang="zh-CN" dirty="0"/>
              <a:t>Option 1: Non-3D sphere testing</a:t>
            </a:r>
          </a:p>
          <a:p>
            <a:pPr marL="914400" lvl="2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-Define </a:t>
            </a:r>
            <a:r>
              <a:rPr lang="en-US" altLang="zh-CN" dirty="0"/>
              <a:t>below items step-by-step:</a:t>
            </a:r>
          </a:p>
          <a:p>
            <a:pPr lvl="4"/>
            <a:r>
              <a:rPr lang="en-US" altLang="zh-CN" dirty="0"/>
              <a:t>Step1. UE rotation</a:t>
            </a:r>
          </a:p>
          <a:p>
            <a:pPr lvl="4"/>
            <a:r>
              <a:rPr lang="en-US" altLang="zh-CN" dirty="0" smtClean="0"/>
              <a:t>Step2</a:t>
            </a:r>
            <a:r>
              <a:rPr lang="en-US" altLang="zh-CN" dirty="0"/>
              <a:t>. potential UE </a:t>
            </a:r>
            <a:r>
              <a:rPr lang="en-US" altLang="zh-CN" dirty="0" smtClean="0"/>
              <a:t>orientations and rotation steps</a:t>
            </a:r>
          </a:p>
          <a:p>
            <a:pPr lvl="3"/>
            <a:endParaRPr lang="en-US" altLang="zh-CN" dirty="0">
              <a:solidFill>
                <a:srgbClr val="FF0000"/>
              </a:solidFill>
            </a:endParaRPr>
          </a:p>
          <a:p>
            <a:pPr lvl="2"/>
            <a:r>
              <a:rPr lang="en-US" altLang="zh-CN" dirty="0"/>
              <a:t>Option 2: 3D sphere testing</a:t>
            </a:r>
          </a:p>
          <a:p>
            <a:pPr lvl="3"/>
            <a:r>
              <a:rPr lang="en-US" altLang="zh-CN" dirty="0"/>
              <a:t>The testing time should be considered when selecting the step size </a:t>
            </a:r>
            <a:r>
              <a:rPr lang="en-US" altLang="zh-CN" dirty="0">
                <a:solidFill>
                  <a:srgbClr val="FF0000"/>
                </a:solidFill>
              </a:rPr>
              <a:t>&amp; spatial region </a:t>
            </a:r>
            <a:r>
              <a:rPr lang="en-US" altLang="zh-CN" dirty="0"/>
              <a:t>in </a:t>
            </a:r>
            <a:r>
              <a:rPr lang="en-US" altLang="zh-CN" dirty="0"/>
              <a:t>this option.</a:t>
            </a:r>
          </a:p>
          <a:p>
            <a:pPr lvl="3"/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088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 smtClean="0"/>
              <a:t>MU work for FR1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46" y="1284382"/>
            <a:ext cx="9133054" cy="4925144"/>
          </a:xfrm>
        </p:spPr>
        <p:txBody>
          <a:bodyPr>
            <a:normAutofit/>
          </a:bodyPr>
          <a:lstStyle/>
          <a:p>
            <a:pPr lvl="1"/>
            <a:r>
              <a:rPr lang="en-GB" altLang="zh-CN" dirty="0" smtClean="0"/>
              <a:t>Agreements </a:t>
            </a:r>
            <a:endParaRPr lang="en-US" altLang="zh-CN" dirty="0"/>
          </a:p>
          <a:p>
            <a:pPr lvl="2"/>
            <a:r>
              <a:rPr lang="en-GB" altLang="zh-CN" dirty="0"/>
              <a:t>Split FR1 MU discussion into two frequency ranges, i.e. (410MHz&lt;f≤3 GHz) and (3 GHz&lt;f≤7.125GHz), and focus on MU elements discussion to accelerate the progress.</a:t>
            </a:r>
          </a:p>
          <a:p>
            <a:pPr lvl="2"/>
            <a:r>
              <a:rPr lang="en-GB" altLang="zh-CN" dirty="0"/>
              <a:t>In MIMO OTA SI, do preliminary MU element and key values discussion for both ranges. </a:t>
            </a:r>
          </a:p>
          <a:p>
            <a:pPr lvl="1"/>
            <a:r>
              <a:rPr lang="en-GB" altLang="zh-CN" dirty="0" smtClean="0"/>
              <a:t>Next step for RAN4 93 meeting to finalize FR1 MU work </a:t>
            </a:r>
            <a:endParaRPr lang="en-US" altLang="zh-CN" dirty="0"/>
          </a:p>
          <a:p>
            <a:pPr lvl="2"/>
            <a:r>
              <a:rPr lang="en-GB" altLang="zh-CN" dirty="0" smtClean="0"/>
              <a:t>MU Elements and description</a:t>
            </a:r>
          </a:p>
          <a:p>
            <a:pPr lvl="2"/>
            <a:r>
              <a:rPr lang="en-GB" altLang="zh-CN" dirty="0" smtClean="0"/>
              <a:t>Example MU values for CE, amplifiers and </a:t>
            </a:r>
            <a:r>
              <a:rPr lang="en-GB" altLang="zh-CN" dirty="0" err="1" smtClean="0"/>
              <a:t>gNodeB</a:t>
            </a:r>
            <a:endParaRPr lang="en-US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66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Unfinished Objectives in the SID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200" dirty="0" smtClean="0"/>
              <a:t>Make decision on environmental condition for FR1</a:t>
            </a:r>
          </a:p>
          <a:p>
            <a:r>
              <a:rPr lang="en-GB" altLang="zh-CN" sz="2200" dirty="0" smtClean="0"/>
              <a:t>Define </a:t>
            </a:r>
            <a:r>
              <a:rPr lang="en-GB" altLang="zh-CN" sz="2200" dirty="0"/>
              <a:t>the applicable test methodology verification procedures</a:t>
            </a:r>
            <a:r>
              <a:rPr lang="en-US" altLang="zh-CN" sz="2200" dirty="0" smtClean="0"/>
              <a:t> </a:t>
            </a:r>
            <a:endParaRPr lang="en-US" altLang="zh-CN" sz="2200" dirty="0"/>
          </a:p>
          <a:p>
            <a:r>
              <a:rPr lang="en-GB" altLang="zh-CN" sz="2200" dirty="0"/>
              <a:t>Develop the preliminary uncertainty assessment for the </a:t>
            </a:r>
            <a:r>
              <a:rPr lang="en-GB" altLang="zh-CN" sz="2200" dirty="0" smtClean="0"/>
              <a:t>methodology</a:t>
            </a:r>
          </a:p>
          <a:p>
            <a:r>
              <a:rPr lang="en-GB" altLang="zh-CN" sz="2200" dirty="0"/>
              <a:t>Develop channel model and emulated environment validation procedure to ensure correct implementation</a:t>
            </a:r>
            <a:r>
              <a:rPr lang="en-US" altLang="zh-CN" sz="2200" dirty="0" smtClean="0"/>
              <a:t>   </a:t>
            </a:r>
          </a:p>
          <a:p>
            <a:r>
              <a:rPr lang="en-US" altLang="zh-CN" sz="2200" dirty="0"/>
              <a:t>Define Quality of Quiet Zone validation procedures for NR FR1 and FR2 </a:t>
            </a:r>
            <a:r>
              <a:rPr lang="en-US" altLang="zh-CN" sz="2200" dirty="0" smtClean="0"/>
              <a:t>systems</a:t>
            </a:r>
          </a:p>
          <a:p>
            <a:r>
              <a:rPr lang="en-US" altLang="zh-CN" sz="2200" dirty="0"/>
              <a:t>Define the UE Direction of Travel for FR2 channel models</a:t>
            </a:r>
            <a:endParaRPr lang="en-US" altLang="zh-CN" sz="2200" dirty="0" smtClean="0"/>
          </a:p>
          <a:p>
            <a:r>
              <a:rPr lang="en-GB" altLang="zh-CN" sz="2200" dirty="0"/>
              <a:t>Define Test system layout for FR2, including max limit of PSP </a:t>
            </a:r>
            <a:endParaRPr lang="en-US" altLang="zh-CN" sz="2200" dirty="0"/>
          </a:p>
          <a:p>
            <a:r>
              <a:rPr lang="en-US" altLang="zh-CN" sz="2200" dirty="0"/>
              <a:t>Study feasible SNR ranges for FR2 MIMO OTA testing</a:t>
            </a:r>
          </a:p>
          <a:p>
            <a:pPr marL="0" indent="0">
              <a:buNone/>
            </a:pPr>
            <a:r>
              <a:rPr lang="en-US" altLang="zh-CN" sz="2400" dirty="0"/>
              <a:t/>
            </a:r>
            <a:br>
              <a:rPr lang="en-US" altLang="zh-CN" sz="2400" dirty="0"/>
            </a:b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3457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Spatial correlation validation procedure for FR1</a:t>
            </a:r>
            <a:endParaRPr lang="zh-CN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1457237"/>
            <a:ext cx="8208912" cy="4925144"/>
          </a:xfrm>
        </p:spPr>
        <p:txBody>
          <a:bodyPr>
            <a:normAutofit/>
          </a:bodyPr>
          <a:lstStyle/>
          <a:p>
            <a:pPr lvl="1"/>
            <a:r>
              <a:rPr lang="en-US" altLang="zh-CN" dirty="0"/>
              <a:t>Spatial correlation validation </a:t>
            </a:r>
          </a:p>
          <a:p>
            <a:pPr lvl="2"/>
            <a:r>
              <a:rPr lang="en-GB" altLang="zh-CN" dirty="0" smtClean="0"/>
              <a:t>Option1: reuse LTE validation procedure</a:t>
            </a:r>
            <a:endParaRPr lang="en-GB" altLang="zh-CN" strike="sngStrike" dirty="0" smtClean="0"/>
          </a:p>
          <a:p>
            <a:pPr lvl="2"/>
            <a:r>
              <a:rPr lang="en-GB" altLang="zh-CN" dirty="0" smtClean="0"/>
              <a:t>Option2: Consider two directions line validation </a:t>
            </a:r>
          </a:p>
          <a:p>
            <a:pPr lvl="2"/>
            <a:r>
              <a:rPr lang="en-GB" altLang="zh-CN" dirty="0" smtClean="0"/>
              <a:t>Option3: circle validation  </a:t>
            </a:r>
          </a:p>
          <a:p>
            <a:pPr lvl="2"/>
            <a:r>
              <a:rPr lang="en-GB" altLang="zh-CN" dirty="0" smtClean="0"/>
              <a:t>Other approach are not precluded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839494"/>
            <a:ext cx="1402421" cy="1656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4149080"/>
            <a:ext cx="1117788" cy="13808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918" y="4498918"/>
            <a:ext cx="977888" cy="852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92585" y="5111969"/>
            <a:ext cx="948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Option1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64914" y="5455641"/>
            <a:ext cx="948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Option2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658206" y="5591779"/>
            <a:ext cx="948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Option3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43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Actions for next meeting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70" y="1390329"/>
            <a:ext cx="8419410" cy="5069160"/>
          </a:xfrm>
        </p:spPr>
        <p:txBody>
          <a:bodyPr/>
          <a:lstStyle/>
          <a:p>
            <a:r>
              <a:rPr lang="en-US" altLang="zh-CN" sz="2000" dirty="0" smtClean="0"/>
              <a:t>Provide full package for FR1 MPAC method</a:t>
            </a:r>
            <a:r>
              <a:rPr lang="en-US" altLang="zh-CN" sz="2000" dirty="0"/>
              <a:t>, including system </a:t>
            </a:r>
            <a:r>
              <a:rPr lang="en-US" altLang="zh-CN" sz="2000" dirty="0" smtClean="0"/>
              <a:t>layout diagram, </a:t>
            </a:r>
            <a:r>
              <a:rPr lang="en-US" altLang="zh-CN" sz="2000" dirty="0"/>
              <a:t>test procedure, Quality of Quiet Zone validation </a:t>
            </a:r>
            <a:r>
              <a:rPr lang="en-US" altLang="zh-CN" sz="2000" dirty="0" smtClean="0"/>
              <a:t>procedures, channel </a:t>
            </a:r>
            <a:r>
              <a:rPr lang="en-US" altLang="zh-CN" sz="2000" dirty="0"/>
              <a:t>model validation procedure, preliminary MU elements and description</a:t>
            </a:r>
          </a:p>
          <a:p>
            <a:r>
              <a:rPr lang="en-US" altLang="zh-CN" sz="2000" dirty="0" smtClean="0"/>
              <a:t>Provide full package for RTS method, including system layout, test procedure, </a:t>
            </a:r>
            <a:r>
              <a:rPr lang="en-US" altLang="zh-CN" sz="2000" dirty="0"/>
              <a:t>Quality of Quiet Zone validation </a:t>
            </a:r>
            <a:r>
              <a:rPr lang="en-US" altLang="zh-CN" sz="2000" dirty="0" smtClean="0"/>
              <a:t>procedures, channel model validation procedure, preliminary </a:t>
            </a:r>
            <a:r>
              <a:rPr lang="en-US" altLang="zh-CN" sz="2000" dirty="0"/>
              <a:t>MU elements and description</a:t>
            </a:r>
          </a:p>
          <a:p>
            <a:r>
              <a:rPr lang="en-US" altLang="zh-CN" sz="2000" dirty="0" smtClean="0"/>
              <a:t>Make decision on FR2 system layout, PSP limit and range length </a:t>
            </a:r>
          </a:p>
          <a:p>
            <a:r>
              <a:rPr lang="en-US" altLang="zh-CN" sz="2000" dirty="0" smtClean="0"/>
              <a:t>Define UE </a:t>
            </a:r>
            <a:r>
              <a:rPr lang="en-US" altLang="zh-CN" sz="2000" dirty="0"/>
              <a:t>Direction of Travel for FR2 channel </a:t>
            </a:r>
            <a:r>
              <a:rPr lang="en-US" altLang="zh-CN" sz="2000" dirty="0" smtClean="0"/>
              <a:t>models</a:t>
            </a:r>
          </a:p>
          <a:p>
            <a:r>
              <a:rPr lang="en-US" altLang="zh-CN" sz="2000" dirty="0"/>
              <a:t>Further check on introducing 64QAM RMC in FR2 MIMO OTA based on the testability </a:t>
            </a:r>
            <a:r>
              <a:rPr lang="en-US" altLang="zh-CN" sz="2000" dirty="0" smtClean="0"/>
              <a:t>study</a:t>
            </a:r>
            <a:endParaRPr lang="en-US" altLang="zh-CN" sz="2000" dirty="0"/>
          </a:p>
          <a:p>
            <a:r>
              <a:rPr lang="en-US" altLang="zh-CN" sz="2000" dirty="0" smtClean="0"/>
              <a:t>Define UE orientations for FR2</a:t>
            </a:r>
          </a:p>
          <a:p>
            <a:r>
              <a:rPr lang="en-US" altLang="zh-CN" sz="2000" dirty="0" smtClean="0"/>
              <a:t>Further check the </a:t>
            </a:r>
            <a:r>
              <a:rPr lang="en-US" altLang="zh-CN" sz="2000" dirty="0"/>
              <a:t>need of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Beam Lock for FR2 to ensure stable uplink </a:t>
            </a:r>
            <a:r>
              <a:rPr lang="en-US" altLang="zh-CN" sz="2000" dirty="0" smtClean="0"/>
              <a:t>conditions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/>
            </a:r>
            <a:br>
              <a:rPr lang="en-US" altLang="zh-CN" sz="2800" dirty="0"/>
            </a:b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4556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878f5c59-aec9-459c-acf8-8cf941473193"/>
    <ds:schemaRef ds:uri="bdd78157-346c-4767-bfdd-352789a5c5f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433</Words>
  <Application>Microsoft Office PowerPoint</Application>
  <PresentationFormat>全屏显示(4:3)</PresentationFormat>
  <Paragraphs>65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ＭＳ Ｐゴシック</vt:lpstr>
      <vt:lpstr>宋体</vt:lpstr>
      <vt:lpstr>Arial</vt:lpstr>
      <vt:lpstr>Calibri</vt:lpstr>
      <vt:lpstr>Office 主题</vt:lpstr>
      <vt:lpstr>WF on NR MIMO OTA</vt:lpstr>
      <vt:lpstr>Environmental conditions</vt:lpstr>
      <vt:lpstr>Test methods for FR1</vt:lpstr>
      <vt:lpstr>Test methods for FR2</vt:lpstr>
      <vt:lpstr>MU work for FR1</vt:lpstr>
      <vt:lpstr>Unfinished Objectives in the SID</vt:lpstr>
      <vt:lpstr>Spatial correlation validation procedure for FR1</vt:lpstr>
      <vt:lpstr>Actions for next meeting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943</cp:revision>
  <dcterms:created xsi:type="dcterms:W3CDTF">2016-04-12T20:58:18Z</dcterms:created>
  <dcterms:modified xsi:type="dcterms:W3CDTF">2019-10-18T06:29:13Z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