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8" r:id="rId3"/>
    <p:sldId id="260" r:id="rId4"/>
    <p:sldId id="257" r:id="rId5"/>
    <p:sldId id="265" r:id="rId6"/>
    <p:sldId id="261" r:id="rId7"/>
    <p:sldId id="262" r:id="rId8"/>
    <p:sldId id="263" r:id="rId9"/>
    <p:sldId id="264" r:id="rId10"/>
    <p:sldId id="259" r:id="rId1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642" autoAdjust="0"/>
  </p:normalViewPr>
  <p:slideViewPr>
    <p:cSldViewPr>
      <p:cViewPr>
        <p:scale>
          <a:sx n="60" d="100"/>
          <a:sy n="60" d="100"/>
        </p:scale>
        <p:origin x="-2088" y="-571"/>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2019-10-15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1910819</a:t>
            </a:r>
            <a:endParaRPr lang="zh-CN" altLang="en-US" dirty="0"/>
          </a:p>
        </p:txBody>
      </p:sp>
      <p:sp>
        <p:nvSpPr>
          <p:cNvPr id="4" name="灯片编号占位符 3"/>
          <p:cNvSpPr>
            <a:spLocks noGrp="1"/>
          </p:cNvSpPr>
          <p:nvPr>
            <p:ph type="sldNum" sz="quarter" idx="10"/>
          </p:nvPr>
        </p:nvSpPr>
        <p:spPr/>
        <p:txBody>
          <a:bodyPr/>
          <a:lstStyle/>
          <a:p>
            <a:fld id="{4FD96FCE-6A4F-4F7B-A5FC-070969246C89}" type="slidenum">
              <a:rPr lang="zh-CN" altLang="en-US" smtClean="0"/>
              <a:pPr/>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FD96FCE-6A4F-4F7B-A5FC-070969246C89}" type="slidenum">
              <a:rPr lang="zh-CN" altLang="en-US" smtClean="0"/>
              <a:pPr/>
              <a:t>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2019-10-15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smtClean="0"/>
              <a:t>WF on inter-frequency without MG</a:t>
            </a:r>
            <a:endParaRPr lang="zh-CN" altLang="en-US" dirty="0"/>
          </a:p>
        </p:txBody>
      </p:sp>
      <p:sp>
        <p:nvSpPr>
          <p:cNvPr id="3" name="副标题 2"/>
          <p:cNvSpPr>
            <a:spLocks noGrp="1"/>
          </p:cNvSpPr>
          <p:nvPr>
            <p:ph type="subTitle" idx="1"/>
          </p:nvPr>
        </p:nvSpPr>
        <p:spPr/>
        <p:txBody>
          <a:bodyPr/>
          <a:lstStyle/>
          <a:p>
            <a:r>
              <a:rPr lang="en-US" altLang="zh-CN" smtClean="0"/>
              <a:t>CMCC</a:t>
            </a:r>
            <a:endParaRPr lang="zh-CN" altLang="en-US"/>
          </a:p>
        </p:txBody>
      </p:sp>
      <p:sp>
        <p:nvSpPr>
          <p:cNvPr id="4" name="矩形 3"/>
          <p:cNvSpPr/>
          <p:nvPr/>
        </p:nvSpPr>
        <p:spPr>
          <a:xfrm>
            <a:off x="6858016" y="357172"/>
            <a:ext cx="2031325" cy="400110"/>
          </a:xfrm>
          <a:prstGeom prst="rect">
            <a:avLst/>
          </a:prstGeom>
        </p:spPr>
        <p:txBody>
          <a:bodyPr wrap="none">
            <a:spAutoFit/>
          </a:bodyPr>
          <a:lstStyle/>
          <a:p>
            <a:r>
              <a:rPr lang="en-US" altLang="zh-CN" sz="2000" b="1" dirty="0" smtClean="0"/>
              <a:t>R4-1911078	</a:t>
            </a:r>
            <a:endParaRPr lang="zh-CN" altLang="en-US" sz="2000" b="1" dirty="0"/>
          </a:p>
        </p:txBody>
      </p:sp>
      <p:sp>
        <p:nvSpPr>
          <p:cNvPr id="12289" name="Rectangle 1"/>
          <p:cNvSpPr>
            <a:spLocks noChangeArrowheads="1"/>
          </p:cNvSpPr>
          <p:nvPr/>
        </p:nvSpPr>
        <p:spPr bwMode="auto">
          <a:xfrm>
            <a:off x="285720" y="357172"/>
            <a:ext cx="4363695" cy="61555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371600" algn="l"/>
              </a:tabLst>
            </a:pPr>
            <a:r>
              <a:rPr kumimoji="0" lang="en-US" altLang="zh-CN" sz="1600" b="1" i="0" u="none" strike="noStrike" cap="none" normalizeH="0" baseline="0" dirty="0" smtClean="0">
                <a:ln>
                  <a:noFill/>
                </a:ln>
                <a:solidFill>
                  <a:schemeClr val="tx1"/>
                </a:solidFill>
                <a:effectLst/>
                <a:latin typeface="Arial" pitchFamily="34" charset="0"/>
                <a:ea typeface="MS Mincho" pitchFamily="49" charset="-128"/>
                <a:cs typeface="Arial" pitchFamily="34" charset="0"/>
              </a:rPr>
              <a:t>3GPP TSG-RAN WG4 Meeting #92bis</a:t>
            </a:r>
            <a:r>
              <a:rPr kumimoji="0" lang="en-GB" altLang="zh-CN" b="1" i="1" u="none" strike="noStrike" cap="none" normalizeH="0" baseline="0" dirty="0" smtClean="0">
                <a:ln>
                  <a:noFill/>
                </a:ln>
                <a:solidFill>
                  <a:schemeClr val="tx1"/>
                </a:solidFill>
                <a:effectLst/>
                <a:latin typeface="Arial" pitchFamily="34" charset="0"/>
                <a:ea typeface="MS Mincho" pitchFamily="49" charset="-128"/>
                <a:cs typeface="Times New Roman" pitchFamily="18" charset="0"/>
              </a:rPr>
              <a:t>	</a:t>
            </a:r>
            <a:endParaRPr kumimoji="0" lang="en-US" altLang="zh-CN" sz="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1371600" algn="l"/>
              </a:tabLst>
            </a:pPr>
            <a:r>
              <a:rPr kumimoji="0" lang="en-US" altLang="zh-CN" sz="1600" b="1" i="0" u="none" strike="noStrike" cap="none" normalizeH="0" baseline="0" dirty="0" smtClean="0">
                <a:ln>
                  <a:noFill/>
                </a:ln>
                <a:solidFill>
                  <a:schemeClr val="tx1"/>
                </a:solidFill>
                <a:effectLst/>
                <a:latin typeface="Arial" pitchFamily="34" charset="0"/>
                <a:ea typeface="MS Mincho" pitchFamily="49" charset="-128"/>
                <a:cs typeface="Times New Roman" pitchFamily="18" charset="0"/>
              </a:rPr>
              <a:t>Chongqing, China, 14</a:t>
            </a:r>
            <a:r>
              <a:rPr kumimoji="0" lang="en-US" altLang="zh-CN" sz="1600" b="1" i="0" u="none" strike="noStrike" cap="none" normalizeH="0" baseline="30000" dirty="0" smtClean="0">
                <a:ln>
                  <a:noFill/>
                </a:ln>
                <a:solidFill>
                  <a:schemeClr val="tx1"/>
                </a:solidFill>
                <a:effectLst/>
                <a:latin typeface="Arial" pitchFamily="34" charset="0"/>
                <a:ea typeface="MS Mincho" pitchFamily="49" charset="-128"/>
                <a:cs typeface="Times New Roman" pitchFamily="18" charset="0"/>
              </a:rPr>
              <a:t>th</a:t>
            </a:r>
            <a:r>
              <a:rPr kumimoji="0" lang="en-US" altLang="zh-CN" sz="1600" b="1" i="0" u="none" strike="noStrike" cap="none" normalizeH="0" baseline="0" dirty="0" smtClean="0">
                <a:ln>
                  <a:noFill/>
                </a:ln>
                <a:solidFill>
                  <a:schemeClr val="tx1"/>
                </a:solidFill>
                <a:effectLst/>
                <a:latin typeface="Arial" pitchFamily="34" charset="0"/>
                <a:ea typeface="MS Mincho" pitchFamily="49" charset="-128"/>
                <a:cs typeface="Times New Roman" pitchFamily="18" charset="0"/>
              </a:rPr>
              <a:t> – 18</a:t>
            </a:r>
            <a:r>
              <a:rPr kumimoji="0" lang="en-US" altLang="zh-CN" sz="1600" b="1" i="0" u="none" strike="noStrike" cap="none" normalizeH="0" baseline="30000" dirty="0" smtClean="0">
                <a:ln>
                  <a:noFill/>
                </a:ln>
                <a:solidFill>
                  <a:schemeClr val="tx1"/>
                </a:solidFill>
                <a:effectLst/>
                <a:latin typeface="Arial" pitchFamily="34" charset="0"/>
                <a:ea typeface="MS Mincho" pitchFamily="49" charset="-128"/>
                <a:cs typeface="Times New Roman" pitchFamily="18" charset="0"/>
              </a:rPr>
              <a:t>th</a:t>
            </a:r>
            <a:r>
              <a:rPr kumimoji="0" lang="en-US" altLang="zh-CN" sz="1600" b="1" i="0" u="none" strike="noStrike" cap="none" normalizeH="0" baseline="0" dirty="0" smtClean="0">
                <a:ln>
                  <a:noFill/>
                </a:ln>
                <a:solidFill>
                  <a:schemeClr val="tx1"/>
                </a:solidFill>
                <a:effectLst/>
                <a:latin typeface="Arial" pitchFamily="34" charset="0"/>
                <a:ea typeface="MS Mincho" pitchFamily="49" charset="-128"/>
                <a:cs typeface="Times New Roman" pitchFamily="18" charset="0"/>
              </a:rPr>
              <a:t> October </a:t>
            </a:r>
            <a:r>
              <a:rPr kumimoji="0" lang="en-US" altLang="zh-CN" sz="1600" b="1" i="0" u="none" strike="noStrike" cap="none" normalizeH="0" baseline="0" dirty="0" smtClean="0">
                <a:ln>
                  <a:noFill/>
                </a:ln>
                <a:solidFill>
                  <a:schemeClr val="tx1"/>
                </a:solidFill>
                <a:effectLst/>
                <a:latin typeface="Arial" pitchFamily="34" charset="0"/>
                <a:ea typeface="MS Mincho" pitchFamily="49" charset="-128"/>
                <a:cs typeface="Arial" pitchFamily="34" charset="0"/>
              </a:rPr>
              <a:t>2019</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Scheduling and measurement restriction</a:t>
            </a:r>
            <a:endParaRPr lang="zh-CN" altLang="en-US" sz="3600" dirty="0"/>
          </a:p>
        </p:txBody>
      </p:sp>
      <p:sp>
        <p:nvSpPr>
          <p:cNvPr id="3" name="内容占位符 2"/>
          <p:cNvSpPr>
            <a:spLocks noGrp="1"/>
          </p:cNvSpPr>
          <p:nvPr>
            <p:ph idx="1"/>
          </p:nvPr>
        </p:nvSpPr>
        <p:spPr/>
        <p:txBody>
          <a:bodyPr/>
          <a:lstStyle/>
          <a:p>
            <a:r>
              <a:rPr lang="en-US" altLang="zh-CN" dirty="0" smtClean="0"/>
              <a:t>Reuse the scheduling restriction specified for intra-frequency measurements for inter-frequency SSB based measurement without measurement gaps.</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Impact on specs</a:t>
            </a:r>
            <a:endParaRPr lang="zh-CN" altLang="en-US" dirty="0"/>
          </a:p>
        </p:txBody>
      </p:sp>
      <p:sp>
        <p:nvSpPr>
          <p:cNvPr id="3" name="内容占位符 2"/>
          <p:cNvSpPr>
            <a:spLocks noGrp="1"/>
          </p:cNvSpPr>
          <p:nvPr>
            <p:ph idx="1"/>
          </p:nvPr>
        </p:nvSpPr>
        <p:spPr/>
        <p:txBody>
          <a:bodyPr/>
          <a:lstStyle/>
          <a:p>
            <a:r>
              <a:rPr lang="en-US" altLang="zh-CN" dirty="0" smtClean="0"/>
              <a:t>Definition of inter-frequency measurement without MG</a:t>
            </a:r>
          </a:p>
          <a:p>
            <a:r>
              <a:rPr lang="en-US" altLang="zh-CN" dirty="0" smtClean="0"/>
              <a:t>CSSF </a:t>
            </a:r>
            <a:r>
              <a:rPr lang="en-US" altLang="zh-CN" dirty="0"/>
              <a:t>within </a:t>
            </a:r>
            <a:r>
              <a:rPr lang="en-US" altLang="zh-CN" dirty="0" smtClean="0"/>
              <a:t>gap and CSSF </a:t>
            </a:r>
            <a:r>
              <a:rPr lang="en-US" altLang="zh-CN" dirty="0"/>
              <a:t>outside </a:t>
            </a:r>
            <a:r>
              <a:rPr lang="en-US" altLang="zh-CN" dirty="0" smtClean="0"/>
              <a:t>gap</a:t>
            </a:r>
          </a:p>
          <a:p>
            <a:r>
              <a:rPr lang="en-US" altLang="zh-CN" dirty="0" smtClean="0"/>
              <a:t>The delay requirements for inter-frequency measurement without MG</a:t>
            </a:r>
          </a:p>
          <a:p>
            <a:r>
              <a:rPr lang="en-US" altLang="zh-CN" dirty="0" smtClean="0"/>
              <a:t>Scheduling </a:t>
            </a:r>
            <a:r>
              <a:rPr lang="en-US" altLang="zh-CN" dirty="0"/>
              <a:t>and measurement </a:t>
            </a:r>
            <a:r>
              <a:rPr lang="en-US" altLang="zh-CN" dirty="0" smtClean="0"/>
              <a:t>restriction</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4000" dirty="0" smtClean="0"/>
              <a:t>Definition</a:t>
            </a:r>
            <a:endParaRPr lang="zh-CN" altLang="en-US" sz="3200" dirty="0"/>
          </a:p>
        </p:txBody>
      </p:sp>
      <p:sp>
        <p:nvSpPr>
          <p:cNvPr id="3" name="内容占位符 2"/>
          <p:cNvSpPr>
            <a:spLocks noGrp="1"/>
          </p:cNvSpPr>
          <p:nvPr>
            <p:ph idx="1"/>
          </p:nvPr>
        </p:nvSpPr>
        <p:spPr/>
        <p:txBody>
          <a:bodyPr/>
          <a:lstStyle/>
          <a:p>
            <a:r>
              <a:rPr lang="en-GB" altLang="zh-CN" dirty="0"/>
              <a:t>The UE can perform inter-frequency SSB based measurements without measurement gaps </a:t>
            </a:r>
            <a:r>
              <a:rPr lang="en-GB" altLang="zh-CN" dirty="0" smtClean="0"/>
              <a:t>if</a:t>
            </a:r>
            <a:endParaRPr lang="en-US" altLang="zh-CN" dirty="0" smtClean="0"/>
          </a:p>
          <a:p>
            <a:pPr lvl="1"/>
            <a:r>
              <a:rPr lang="en-GB" altLang="zh-CN" dirty="0" smtClean="0"/>
              <a:t>the SSB is completely contained in the active BWP of the UE.</a:t>
            </a:r>
            <a:endParaRPr lang="zh-CN" altLang="zh-CN" dirty="0" smtClean="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CSSF factor</a:t>
            </a:r>
            <a:endParaRPr lang="zh-CN" altLang="en-US" dirty="0"/>
          </a:p>
        </p:txBody>
      </p:sp>
      <p:sp>
        <p:nvSpPr>
          <p:cNvPr id="3" name="内容占位符 2"/>
          <p:cNvSpPr>
            <a:spLocks noGrp="1"/>
          </p:cNvSpPr>
          <p:nvPr>
            <p:ph idx="1"/>
          </p:nvPr>
        </p:nvSpPr>
        <p:spPr>
          <a:xfrm>
            <a:off x="428596" y="928676"/>
            <a:ext cx="8229600" cy="3394472"/>
          </a:xfrm>
        </p:spPr>
        <p:txBody>
          <a:bodyPr>
            <a:noAutofit/>
          </a:bodyPr>
          <a:lstStyle/>
          <a:p>
            <a:pPr lvl="1"/>
            <a:endParaRPr lang="en-US" altLang="zh-CN" sz="2000" dirty="0" smtClean="0"/>
          </a:p>
          <a:p>
            <a:r>
              <a:rPr lang="en-US" altLang="zh-CN" sz="2000" dirty="0" smtClean="0"/>
              <a:t>The definitions of CSSF within gap and outside gap are not changed.</a:t>
            </a:r>
          </a:p>
          <a:p>
            <a:r>
              <a:rPr lang="en-US" altLang="zh-CN" sz="2000" dirty="0" smtClean="0"/>
              <a:t>The </a:t>
            </a:r>
            <a:r>
              <a:rPr lang="en-US" altLang="zh-CN" sz="2000" dirty="0"/>
              <a:t>new requirement to be introduced is for the case that the inter-frequency MO with SMTC occasions fully non-overlapped or partially overlapped by gap and that its SSB is fully covered by the active DL BWP.</a:t>
            </a:r>
            <a:endParaRPr lang="en-US" altLang="zh-CN" sz="2000" dirty="0" smtClean="0"/>
          </a:p>
          <a:p>
            <a:r>
              <a:rPr lang="en-US" altLang="zh-CN" sz="2000" dirty="0" smtClean="0"/>
              <a:t>The </a:t>
            </a:r>
            <a:r>
              <a:rPr lang="en-US" altLang="zh-CN" sz="2000" dirty="0"/>
              <a:t>number of searchers is up to 2 when discussing the requirement of CSSF outside gap</a:t>
            </a:r>
            <a:r>
              <a:rPr lang="en-US" altLang="zh-CN" sz="2000" dirty="0" smtClean="0"/>
              <a:t>.</a:t>
            </a:r>
          </a:p>
          <a:p>
            <a:r>
              <a:rPr lang="en-US" altLang="zh-CN" sz="2000" dirty="0" smtClean="0"/>
              <a:t>For CSSF outside gap, the performance of PCC in NR SA should remain the same. Therefore, the inter frequency MO without gap shares the same searcher as all the other SCCs. </a:t>
            </a:r>
          </a:p>
          <a:p>
            <a:endParaRPr lang="zh-CN" alt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The delay requirements</a:t>
            </a:r>
            <a:endParaRPr lang="zh-CN" altLang="en-US" dirty="0"/>
          </a:p>
        </p:txBody>
      </p:sp>
      <p:sp>
        <p:nvSpPr>
          <p:cNvPr id="3" name="内容占位符 2"/>
          <p:cNvSpPr>
            <a:spLocks noGrp="1"/>
          </p:cNvSpPr>
          <p:nvPr>
            <p:ph idx="1"/>
          </p:nvPr>
        </p:nvSpPr>
        <p:spPr/>
        <p:txBody>
          <a:bodyPr/>
          <a:lstStyle/>
          <a:p>
            <a:r>
              <a:rPr lang="en-GB" altLang="zh-CN" dirty="0" smtClean="0"/>
              <a:t>For </a:t>
            </a:r>
            <a:r>
              <a:rPr lang="en-GB" altLang="zh-CN" dirty="0"/>
              <a:t>inter frequency measurement without </a:t>
            </a:r>
            <a:r>
              <a:rPr lang="en-GB" altLang="zh-CN" dirty="0" smtClean="0"/>
              <a:t>gaps, </a:t>
            </a:r>
            <a:r>
              <a:rPr lang="en-GB" altLang="zh-CN" dirty="0"/>
              <a:t>the measurement delay requirements should be the same as for intra frequency measurements</a:t>
            </a:r>
            <a:r>
              <a:rPr lang="en-GB" altLang="zh-CN" dirty="0" smtClean="0"/>
              <a:t>.</a:t>
            </a:r>
            <a:endParaRPr lang="zh-CN" altLang="zh-CN" dirty="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smtClean="0"/>
              <a:t>The delay requirements</a:t>
            </a:r>
            <a:endParaRPr lang="zh-CN" altLang="en-US" sz="3600" dirty="0"/>
          </a:p>
        </p:txBody>
      </p:sp>
      <p:graphicFrame>
        <p:nvGraphicFramePr>
          <p:cNvPr id="4" name="内容占位符 3"/>
          <p:cNvGraphicFramePr>
            <a:graphicFrameLocks noGrp="1"/>
          </p:cNvGraphicFramePr>
          <p:nvPr>
            <p:ph idx="1"/>
          </p:nvPr>
        </p:nvGraphicFramePr>
        <p:xfrm>
          <a:off x="1643042" y="1714494"/>
          <a:ext cx="5868035" cy="1097280"/>
        </p:xfrm>
        <a:graphic>
          <a:graphicData uri="http://schemas.openxmlformats.org/drawingml/2006/table">
            <a:tbl>
              <a:tblPr/>
              <a:tblGrid>
                <a:gridCol w="2933700"/>
                <a:gridCol w="2934335"/>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PSS/SSS_sync_inter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max( 600ms, ceil( 5 x K</a:t>
                      </a:r>
                      <a:r>
                        <a:rPr lang="en-GB" sz="900" kern="100" baseline="-25000">
                          <a:latin typeface="Arial"/>
                          <a:ea typeface="宋体"/>
                          <a:cs typeface="Times New Roman"/>
                        </a:rPr>
                        <a:t>p</a:t>
                      </a:r>
                      <a:r>
                        <a:rPr lang="en-GB" sz="900" kern="100">
                          <a:latin typeface="Arial"/>
                          <a:ea typeface="宋体"/>
                          <a:cs typeface="Times New Roman"/>
                        </a:rPr>
                        <a:t>) x SMTC period )</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max( 600ms, ceil(1.5x 5 x K</a:t>
                      </a:r>
                      <a:r>
                        <a:rPr lang="en-GB" sz="900" kern="100" baseline="-25000">
                          <a:latin typeface="Arial"/>
                          <a:ea typeface="宋体"/>
                          <a:cs typeface="Times New Roman"/>
                        </a:rPr>
                        <a:t>p</a:t>
                      </a:r>
                      <a:r>
                        <a:rPr lang="en-GB" sz="900" kern="100">
                          <a:latin typeface="Arial"/>
                          <a:ea typeface="宋体"/>
                          <a:cs typeface="Times New Roman"/>
                        </a:rPr>
                        <a:t>) x max(SMTC period,DRX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ceil(5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DRX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1025" name="Rectangle 1"/>
          <p:cNvSpPr>
            <a:spLocks noChangeArrowheads="1"/>
          </p:cNvSpPr>
          <p:nvPr/>
        </p:nvSpPr>
        <p:spPr bwMode="auto">
          <a:xfrm>
            <a:off x="-214346" y="1214428"/>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Table1: Time period for PSS/SSS detection, (Frequency range FR1)</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6" name="表格 5"/>
          <p:cNvGraphicFramePr>
            <a:graphicFrameLocks noGrp="1"/>
          </p:cNvGraphicFramePr>
          <p:nvPr/>
        </p:nvGraphicFramePr>
        <p:xfrm>
          <a:off x="1643042" y="3714758"/>
          <a:ext cx="5868035" cy="1097280"/>
        </p:xfrm>
        <a:graphic>
          <a:graphicData uri="http://schemas.openxmlformats.org/drawingml/2006/table">
            <a:tbl>
              <a:tblPr/>
              <a:tblGrid>
                <a:gridCol w="2933700"/>
                <a:gridCol w="2934335"/>
              </a:tblGrid>
              <a:tr h="0">
                <a:tc>
                  <a:txBody>
                    <a:bodyPr/>
                    <a:lstStyle/>
                    <a:p>
                      <a:pPr algn="ctr">
                        <a:spcAft>
                          <a:spcPts val="0"/>
                        </a:spcAft>
                      </a:pPr>
                      <a:r>
                        <a:rPr lang="en-GB" sz="900" b="1" kern="100">
                          <a:latin typeface="Arial"/>
                          <a:ea typeface="宋体"/>
                          <a:cs typeface="Times New Roman"/>
                        </a:rPr>
                        <a:t>DRX cycle</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PSS/SSS_sync_inter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max(600ms, ceil(</a:t>
                      </a:r>
                      <a:r>
                        <a:rPr lang="en-US" sz="900" kern="100">
                          <a:latin typeface="Arial"/>
                          <a:ea typeface="宋体"/>
                          <a:cs typeface="Times New Roman"/>
                        </a:rPr>
                        <a:t>M</a:t>
                      </a:r>
                      <a:r>
                        <a:rPr lang="en-US" sz="900" kern="100" baseline="-25000">
                          <a:latin typeface="Arial"/>
                          <a:ea typeface="宋体"/>
                          <a:cs typeface="Times New Roman"/>
                        </a:rPr>
                        <a:t>pss/sss_sync_inter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a:t>
                      </a:r>
                      <a:r>
                        <a:rPr lang="en-GB" sz="900" kern="100" baseline="-25000">
                          <a:latin typeface="Arial"/>
                          <a:ea typeface="宋体"/>
                          <a:cs typeface="Times New Roman"/>
                        </a:rPr>
                        <a:t>  </a:t>
                      </a:r>
                      <a:r>
                        <a:rPr lang="en-GB" sz="900" kern="100">
                          <a:latin typeface="Arial"/>
                          <a:ea typeface="宋体"/>
                          <a:cs typeface="Times New Roman"/>
                        </a:rPr>
                        <a:t>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575">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max(600ms, ceil(1.5 x </a:t>
                      </a:r>
                      <a:r>
                        <a:rPr lang="en-US" sz="900" kern="100">
                          <a:latin typeface="Arial"/>
                          <a:ea typeface="宋体"/>
                          <a:cs typeface="Times New Roman"/>
                        </a:rPr>
                        <a:t>M</a:t>
                      </a:r>
                      <a:r>
                        <a:rPr lang="en-US" sz="900" kern="100" baseline="-25000">
                          <a:latin typeface="Arial"/>
                          <a:ea typeface="宋体"/>
                          <a:cs typeface="Times New Roman"/>
                        </a:rPr>
                        <a:t>pss/sss_sync_inter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a:t>
                      </a:r>
                      <a:r>
                        <a:rPr lang="en-GB" sz="900" kern="100" baseline="-25000">
                          <a:latin typeface="Arial"/>
                          <a:ea typeface="宋体"/>
                          <a:cs typeface="Times New Roman"/>
                        </a:rPr>
                        <a:t> </a:t>
                      </a:r>
                      <a:r>
                        <a:rPr lang="en-GB" sz="900" kern="100">
                          <a:latin typeface="Arial"/>
                          <a:ea typeface="宋体"/>
                          <a:cs typeface="Times New Roman"/>
                        </a:rPr>
                        <a:t>x max(SMTC period,DRX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ceil(</a:t>
                      </a:r>
                      <a:r>
                        <a:rPr lang="en-US" sz="900" kern="100">
                          <a:latin typeface="Arial"/>
                          <a:ea typeface="宋体"/>
                          <a:cs typeface="Times New Roman"/>
                        </a:rPr>
                        <a:t>M</a:t>
                      </a:r>
                      <a:r>
                        <a:rPr lang="en-US" sz="900" kern="100" baseline="-25000">
                          <a:latin typeface="Arial"/>
                          <a:ea typeface="宋体"/>
                          <a:cs typeface="Times New Roman"/>
                        </a:rPr>
                        <a:t>pss/sss_sync_inter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a:t>
                      </a:r>
                      <a:r>
                        <a:rPr lang="en-GB" sz="900" kern="100" baseline="-25000">
                          <a:latin typeface="Arial"/>
                          <a:ea typeface="宋体"/>
                          <a:cs typeface="Times New Roman"/>
                        </a:rPr>
                        <a:t> </a:t>
                      </a:r>
                      <a:r>
                        <a:rPr lang="en-GB" sz="900" kern="100">
                          <a:latin typeface="Arial"/>
                          <a:ea typeface="宋体"/>
                          <a:cs typeface="Times New Roman"/>
                        </a:rPr>
                        <a:t>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1026" name="Rectangle 2"/>
          <p:cNvSpPr>
            <a:spLocks noChangeArrowheads="1"/>
          </p:cNvSpPr>
          <p:nvPr/>
        </p:nvSpPr>
        <p:spPr bwMode="auto">
          <a:xfrm>
            <a:off x="-214346" y="314325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Table2: Time period for PSS/SSS detection, (Frequency range FR2)</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smtClean="0"/>
              <a:t>The delay requirements</a:t>
            </a:r>
            <a:endParaRPr lang="zh-CN" altLang="en-US" sz="3600" dirty="0"/>
          </a:p>
        </p:txBody>
      </p:sp>
      <p:graphicFrame>
        <p:nvGraphicFramePr>
          <p:cNvPr id="8" name="表格 7"/>
          <p:cNvGraphicFramePr>
            <a:graphicFrameLocks noGrp="1"/>
          </p:cNvGraphicFramePr>
          <p:nvPr/>
        </p:nvGraphicFramePr>
        <p:xfrm>
          <a:off x="1643042" y="1500180"/>
          <a:ext cx="5868035" cy="1112520"/>
        </p:xfrm>
        <a:graphic>
          <a:graphicData uri="http://schemas.openxmlformats.org/drawingml/2006/table">
            <a:tbl>
              <a:tblPr/>
              <a:tblGrid>
                <a:gridCol w="2933700"/>
                <a:gridCol w="2934335"/>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SSB_time_index</a:t>
                      </a:r>
                      <a:r>
                        <a:rPr lang="en-GB" sz="1000" b="1" kern="100" baseline="-25000">
                          <a:latin typeface="Times New Roman"/>
                          <a:ea typeface="宋体"/>
                          <a:cs typeface="Times New Roman"/>
                        </a:rPr>
                        <a:t>_intra</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max(120ms, ceil( 3 x K</a:t>
                      </a:r>
                      <a:r>
                        <a:rPr lang="en-GB" sz="900" kern="100" baseline="-25000">
                          <a:latin typeface="Arial"/>
                          <a:ea typeface="宋体"/>
                          <a:cs typeface="Times New Roman"/>
                        </a:rPr>
                        <a:t>p </a:t>
                      </a:r>
                      <a:r>
                        <a:rPr lang="en-GB" sz="900" kern="100">
                          <a:latin typeface="Arial"/>
                          <a:ea typeface="宋体"/>
                          <a:cs typeface="Times New Roman"/>
                        </a:rPr>
                        <a:t>)</a:t>
                      </a:r>
                      <a:r>
                        <a:rPr lang="en-GB" sz="900" kern="100" baseline="-25000">
                          <a:latin typeface="Arial"/>
                          <a:ea typeface="宋体"/>
                          <a:cs typeface="Times New Roman"/>
                        </a:rPr>
                        <a:t> </a:t>
                      </a:r>
                      <a:r>
                        <a:rPr lang="en-GB" sz="900" kern="100">
                          <a:latin typeface="Arial"/>
                          <a:ea typeface="宋体"/>
                          <a:cs typeface="Times New Roman"/>
                        </a:rPr>
                        <a:t>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max(120ms, ceil (1.5 x 3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Ceil(3 x K</a:t>
                      </a:r>
                      <a:r>
                        <a:rPr lang="en-GB" sz="900" kern="100" baseline="-25000">
                          <a:latin typeface="Arial"/>
                          <a:ea typeface="宋体"/>
                          <a:cs typeface="Times New Roman"/>
                        </a:rPr>
                        <a:t>p</a:t>
                      </a:r>
                      <a:r>
                        <a:rPr lang="en-GB" sz="900" kern="100">
                          <a:latin typeface="Arial"/>
                          <a:ea typeface="宋体"/>
                          <a:cs typeface="Times New Roman"/>
                        </a:rPr>
                        <a:t>) 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21505" name="Rectangle 1"/>
          <p:cNvSpPr>
            <a:spLocks noChangeArrowheads="1"/>
          </p:cNvSpPr>
          <p:nvPr/>
        </p:nvSpPr>
        <p:spPr bwMode="auto">
          <a:xfrm>
            <a:off x="0" y="114299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Table3: Time period for time index detection (Frequency range FR1)</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10" name="表格 9"/>
          <p:cNvGraphicFramePr>
            <a:graphicFrameLocks noGrp="1"/>
          </p:cNvGraphicFramePr>
          <p:nvPr/>
        </p:nvGraphicFramePr>
        <p:xfrm>
          <a:off x="1643042" y="3357568"/>
          <a:ext cx="5868035" cy="1234440"/>
        </p:xfrm>
        <a:graphic>
          <a:graphicData uri="http://schemas.openxmlformats.org/drawingml/2006/table">
            <a:tbl>
              <a:tblPr/>
              <a:tblGrid>
                <a:gridCol w="2933700"/>
                <a:gridCol w="2934335"/>
              </a:tblGrid>
              <a:tr h="71438">
                <a:tc>
                  <a:txBody>
                    <a:bodyPr/>
                    <a:lstStyle/>
                    <a:p>
                      <a:pPr algn="ctr">
                        <a:spcAft>
                          <a:spcPts val="0"/>
                        </a:spcAft>
                      </a:pPr>
                      <a:r>
                        <a:rPr lang="en-GB" sz="900" b="1" kern="100">
                          <a:latin typeface="Arial"/>
                          <a:ea typeface="宋体"/>
                          <a:cs typeface="Times New Roman"/>
                        </a:rPr>
                        <a:t>Condition</a:t>
                      </a:r>
                      <a:r>
                        <a:rPr lang="en-GB" sz="900" b="1" kern="100" baseline="30000">
                          <a:latin typeface="Arial"/>
                          <a:ea typeface="宋体"/>
                          <a:cs typeface="Times New Roman"/>
                        </a:rPr>
                        <a:t> NOTE1,2</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SSB_time_index_inter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M</a:t>
                      </a:r>
                      <a:r>
                        <a:rPr lang="en-GB" sz="900" kern="100" baseline="-25000">
                          <a:latin typeface="Arial"/>
                          <a:ea typeface="宋体"/>
                          <a:cs typeface="Times New Roman"/>
                        </a:rPr>
                        <a:t>SSB_index_inter </a:t>
                      </a:r>
                      <a:r>
                        <a:rPr lang="en-GB" sz="900" kern="100">
                          <a:latin typeface="Arial"/>
                          <a:ea typeface="宋体"/>
                          <a:cs typeface="Times New Roman"/>
                        </a:rPr>
                        <a:t>x max(MGRP, SMTC period))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 </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(1.5 x M</a:t>
                      </a:r>
                      <a:r>
                        <a:rPr lang="en-GB" sz="900" kern="100" baseline="-25000">
                          <a:latin typeface="Arial"/>
                          <a:ea typeface="宋体"/>
                          <a:cs typeface="Times New Roman"/>
                        </a:rPr>
                        <a:t>SSB_index_inter</a:t>
                      </a:r>
                      <a:r>
                        <a:rPr lang="en-GB" sz="900" kern="100">
                          <a:latin typeface="Arial"/>
                          <a:ea typeface="宋体"/>
                          <a:cs typeface="Times New Roman"/>
                        </a:rPr>
                        <a:t>) x max(MGRP, SMTC period,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 &gt;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t>
                      </a:r>
                      <a:r>
                        <a:rPr lang="en-GB" sz="900" kern="100" baseline="-25000">
                          <a:latin typeface="Arial"/>
                          <a:ea typeface="宋体"/>
                          <a:cs typeface="Times New Roman"/>
                        </a:rPr>
                        <a:t>SSB_index_inter</a:t>
                      </a:r>
                      <a:r>
                        <a:rPr lang="en-GB" sz="900" kern="100">
                          <a:latin typeface="Arial"/>
                          <a:ea typeface="宋体"/>
                          <a:cs typeface="Times New Roman"/>
                        </a:rPr>
                        <a:t> 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marL="540385" indent="-540385">
                        <a:spcAft>
                          <a:spcPts val="0"/>
                        </a:spcAft>
                      </a:pPr>
                      <a:r>
                        <a:rPr lang="en-GB" sz="900" kern="100" dirty="0">
                          <a:latin typeface="Arial"/>
                          <a:ea typeface="宋体"/>
                          <a:cs typeface="Times New Roman"/>
                        </a:rPr>
                        <a:t>NOTE 1: 	DRX or non DRX requirements apply according to the conditions described in clause 3.6.1</a:t>
                      </a:r>
                      <a:endParaRPr lang="zh-CN" sz="1200" kern="100" dirty="0">
                        <a:latin typeface="Times New Roman"/>
                        <a:ea typeface="宋体"/>
                        <a:cs typeface="Times New Roman"/>
                      </a:endParaRPr>
                    </a:p>
                    <a:p>
                      <a:pPr marL="540385" indent="-540385">
                        <a:spcAft>
                          <a:spcPts val="0"/>
                        </a:spcAft>
                      </a:pPr>
                      <a:r>
                        <a:rPr lang="en-GB" sz="900" kern="100" dirty="0">
                          <a:latin typeface="Arial"/>
                          <a:ea typeface="宋体"/>
                          <a:cs typeface="Times New Roman"/>
                        </a:rPr>
                        <a:t>NOTE 2: 	In EN-DC operation, the parameters, timers and scheduling requests referred to in clause 3.6.1 are for the secondary cell group. The DRX cycle is the DRX cycle of the secondary cell group.</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21506" name="Rectangle 2"/>
          <p:cNvSpPr>
            <a:spLocks noChangeArrowheads="1"/>
          </p:cNvSpPr>
          <p:nvPr/>
        </p:nvSpPr>
        <p:spPr bwMode="auto">
          <a:xfrm>
            <a:off x="0" y="292894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Table4: Time period for time index detection (Frequency range FR2)</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smtClean="0"/>
              <a:t>The delay requirements</a:t>
            </a:r>
            <a:endParaRPr lang="zh-CN" altLang="en-US" sz="4000" dirty="0"/>
          </a:p>
        </p:txBody>
      </p:sp>
      <p:graphicFrame>
        <p:nvGraphicFramePr>
          <p:cNvPr id="4" name="内容占位符 3"/>
          <p:cNvGraphicFramePr>
            <a:graphicFrameLocks noGrp="1"/>
          </p:cNvGraphicFramePr>
          <p:nvPr>
            <p:ph idx="1"/>
          </p:nvPr>
        </p:nvGraphicFramePr>
        <p:xfrm>
          <a:off x="1643042" y="1857370"/>
          <a:ext cx="5868035" cy="1097280"/>
        </p:xfrm>
        <a:graphic>
          <a:graphicData uri="http://schemas.openxmlformats.org/drawingml/2006/table">
            <a:tbl>
              <a:tblPr/>
              <a:tblGrid>
                <a:gridCol w="2933700"/>
                <a:gridCol w="2934335"/>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 SSB_measurement_period_intra</a:t>
                      </a:r>
                      <a:r>
                        <a:rPr lang="en-GB" sz="900" b="1"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ceil( 5 x K</a:t>
                      </a:r>
                      <a:r>
                        <a:rPr lang="en-GB" sz="900" kern="100" baseline="-25000">
                          <a:latin typeface="Arial"/>
                          <a:ea typeface="宋体"/>
                          <a:cs typeface="Times New Roman"/>
                        </a:rPr>
                        <a:t>p</a:t>
                      </a:r>
                      <a:r>
                        <a:rPr lang="en-GB" sz="900" kern="100">
                          <a:latin typeface="Arial"/>
                          <a:ea typeface="宋体"/>
                          <a:cs typeface="Times New Roman"/>
                        </a:rPr>
                        <a:t>) 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max(200ms, ceil(1.5x 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ceil( 5 x K</a:t>
                      </a:r>
                      <a:r>
                        <a:rPr lang="en-GB" sz="900" kern="100" baseline="-25000">
                          <a:latin typeface="Arial"/>
                          <a:ea typeface="宋体"/>
                          <a:cs typeface="Times New Roman"/>
                        </a:rPr>
                        <a:t>p </a:t>
                      </a:r>
                      <a:r>
                        <a:rPr lang="en-GB" sz="900" kern="100">
                          <a:latin typeface="Arial"/>
                          <a:ea typeface="宋体"/>
                          <a:cs typeface="Times New Roman"/>
                        </a:rPr>
                        <a:t>) 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45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22529" name="Rectangle 1"/>
          <p:cNvSpPr>
            <a:spLocks noChangeArrowheads="1"/>
          </p:cNvSpPr>
          <p:nvPr/>
        </p:nvSpPr>
        <p:spPr bwMode="auto">
          <a:xfrm>
            <a:off x="0" y="135730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Table5: Measurement period for </a:t>
            </a:r>
            <a:r>
              <a:rPr kumimoji="0" lang="en-GB" altLang="zh-CN" sz="1000" b="1"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interfrequency</a:t>
            </a: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measurements without gaps(Frequency FR1)</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6" name="表格 5"/>
          <p:cNvGraphicFramePr>
            <a:graphicFrameLocks noGrp="1"/>
          </p:cNvGraphicFramePr>
          <p:nvPr/>
        </p:nvGraphicFramePr>
        <p:xfrm>
          <a:off x="1714480" y="3714758"/>
          <a:ext cx="5868035" cy="1097280"/>
        </p:xfrm>
        <a:graphic>
          <a:graphicData uri="http://schemas.openxmlformats.org/drawingml/2006/table">
            <a:tbl>
              <a:tblPr/>
              <a:tblGrid>
                <a:gridCol w="2933700"/>
                <a:gridCol w="2934335"/>
              </a:tblGrid>
              <a:tr h="0">
                <a:tc>
                  <a:txBody>
                    <a:bodyPr/>
                    <a:lstStyle/>
                    <a:p>
                      <a:pPr algn="ctr">
                        <a:spcAft>
                          <a:spcPts val="0"/>
                        </a:spcAft>
                      </a:pPr>
                      <a:r>
                        <a:rPr lang="en-GB" sz="900" b="1" kern="100">
                          <a:latin typeface="Arial"/>
                          <a:ea typeface="宋体"/>
                          <a:cs typeface="Times New Roman"/>
                        </a:rPr>
                        <a:t>DRX cycle</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 SSB_measurement_period_intra</a:t>
                      </a:r>
                      <a:r>
                        <a:rPr lang="en-GB" sz="900" b="1"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max(400ms, ceil(M</a:t>
                      </a:r>
                      <a:r>
                        <a:rPr lang="en-GB" sz="900" kern="100" baseline="-25000">
                          <a:latin typeface="Arial"/>
                          <a:ea typeface="宋体"/>
                          <a:cs typeface="Times New Roman"/>
                        </a:rPr>
                        <a:t>meas_period_inter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max(400ms, ceil(1.5x M</a:t>
                      </a:r>
                      <a:r>
                        <a:rPr lang="en-GB" sz="900" kern="100" baseline="-25000">
                          <a:latin typeface="Arial"/>
                          <a:ea typeface="宋体"/>
                          <a:cs typeface="Times New Roman"/>
                        </a:rPr>
                        <a:t>meas_period_inter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x max(SMTC period,DRX cycle)) x CSSF</a:t>
                      </a:r>
                      <a:r>
                        <a:rPr lang="en-GB" sz="900" kern="100" baseline="-25000">
                          <a:latin typeface="Arial"/>
                          <a:ea typeface="宋体"/>
                          <a:cs typeface="Times New Roman"/>
                        </a:rPr>
                        <a:t>inter</a:t>
                      </a:r>
                      <a:r>
                        <a:rPr lang="en-GB" sz="900"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ceil(M</a:t>
                      </a:r>
                      <a:r>
                        <a:rPr lang="en-GB" sz="900" kern="100" baseline="-25000">
                          <a:latin typeface="Arial"/>
                          <a:ea typeface="宋体"/>
                          <a:cs typeface="Times New Roman"/>
                        </a:rPr>
                        <a:t>meas_period_inter</a:t>
                      </a:r>
                      <a:r>
                        <a:rPr lang="en-GB" sz="900" kern="100">
                          <a:latin typeface="Arial"/>
                          <a:ea typeface="宋体"/>
                          <a:cs typeface="Times New Roman"/>
                        </a:rPr>
                        <a:t> xK</a:t>
                      </a:r>
                      <a:r>
                        <a:rPr lang="en-GB" sz="900" kern="100" baseline="-25000">
                          <a:latin typeface="Arial"/>
                          <a:ea typeface="宋体"/>
                          <a:cs typeface="Times New Roman"/>
                        </a:rPr>
                        <a:t>p</a:t>
                      </a:r>
                      <a:r>
                        <a:rPr lang="en-GB" sz="900" kern="100">
                          <a:latin typeface="Arial"/>
                          <a:ea typeface="宋体"/>
                          <a:cs typeface="Times New Roman"/>
                        </a:rPr>
                        <a:t>) 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45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22530" name="Rectangle 2"/>
          <p:cNvSpPr>
            <a:spLocks noChangeArrowheads="1"/>
          </p:cNvSpPr>
          <p:nvPr/>
        </p:nvSpPr>
        <p:spPr bwMode="auto">
          <a:xfrm>
            <a:off x="0" y="328613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Table6: Measurement period for </a:t>
            </a:r>
            <a:r>
              <a:rPr kumimoji="0" lang="en-GB" altLang="zh-CN" sz="1000" b="1"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interfrequency</a:t>
            </a:r>
            <a:r>
              <a:rPr kumimoji="0" lang="en-GB"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measurements without gaps(Frequency FR2)</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smtClean="0"/>
              <a:t>The delay requirements</a:t>
            </a:r>
            <a:endParaRPr lang="zh-CN" altLang="en-US" sz="4000" dirty="0"/>
          </a:p>
        </p:txBody>
      </p:sp>
      <p:sp>
        <p:nvSpPr>
          <p:cNvPr id="3" name="内容占位符 2"/>
          <p:cNvSpPr>
            <a:spLocks noGrp="1"/>
          </p:cNvSpPr>
          <p:nvPr>
            <p:ph idx="1"/>
          </p:nvPr>
        </p:nvSpPr>
        <p:spPr>
          <a:xfrm>
            <a:off x="457200" y="1200151"/>
            <a:ext cx="8229600" cy="4086244"/>
          </a:xfrm>
        </p:spPr>
        <p:txBody>
          <a:bodyPr>
            <a:normAutofit fontScale="55000" lnSpcReduction="20000"/>
          </a:bodyPr>
          <a:lstStyle/>
          <a:p>
            <a:pPr hangingPunct="0"/>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dirty="0"/>
              <a:t>: For a UE supporting FR2 power class 1,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64 samples. For a UE supporting FR2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40 samples. For a UE supporting FR2 power class 3,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40 samples. For a UE supporting FR2 power class 4, </a:t>
            </a:r>
            <a:r>
              <a:rPr lang="en-GB" altLang="zh-CN" sz="2900" dirty="0" err="1"/>
              <a:t>M</a:t>
            </a:r>
            <a:r>
              <a:rPr lang="en-GB" altLang="zh-CN" sz="2900" baseline="-25000" dirty="0" err="1"/>
              <a:t>pss</a:t>
            </a:r>
            <a:r>
              <a:rPr lang="en-GB" altLang="zh-CN" sz="2900" baseline="-25000" dirty="0"/>
              <a:t>/</a:t>
            </a:r>
            <a:r>
              <a:rPr lang="en-GB" altLang="zh-CN" sz="2900" baseline="-25000" dirty="0" err="1"/>
              <a:t>sss_sync</a:t>
            </a:r>
            <a:r>
              <a:rPr lang="en-GB" altLang="zh-CN" sz="2900" baseline="-25000" dirty="0"/>
              <a:t> </a:t>
            </a:r>
            <a:r>
              <a:rPr lang="en-GB" altLang="zh-CN" sz="2900" dirty="0"/>
              <a:t>= 40 samples.</a:t>
            </a:r>
            <a:endParaRPr lang="zh-CN" altLang="zh-CN" sz="2900" dirty="0"/>
          </a:p>
          <a:p>
            <a:pPr hangingPunct="0"/>
            <a:r>
              <a:rPr lang="en-GB" altLang="zh-CN" sz="2900" dirty="0" err="1"/>
              <a:t>M</a:t>
            </a:r>
            <a:r>
              <a:rPr lang="en-GB" altLang="zh-CN" sz="2900" baseline="-25000" dirty="0" err="1"/>
              <a:t>SSB_index_inter</a:t>
            </a:r>
            <a:r>
              <a:rPr lang="en-GB" altLang="zh-CN" sz="2900" dirty="0"/>
              <a:t>: For a UE supporting power class 1, </a:t>
            </a:r>
            <a:r>
              <a:rPr lang="en-GB" altLang="zh-CN" sz="2900" dirty="0" err="1"/>
              <a:t>M</a:t>
            </a:r>
            <a:r>
              <a:rPr lang="en-GB" altLang="zh-CN" sz="2900" baseline="-25000" dirty="0" err="1"/>
              <a:t>SSB_index_inter</a:t>
            </a:r>
            <a:r>
              <a:rPr lang="en-GB" altLang="zh-CN" sz="2900" dirty="0"/>
              <a:t> = 40 samples. For a vehicle mounted UE supporting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24 samples. For a UE supporting power class 3, </a:t>
            </a:r>
            <a:r>
              <a:rPr lang="en-GB" altLang="zh-CN" sz="2900" dirty="0" err="1"/>
              <a:t>M</a:t>
            </a:r>
            <a:r>
              <a:rPr lang="en-GB" altLang="zh-CN" sz="2900" baseline="-25000" dirty="0" err="1"/>
              <a:t>SSB_index_inter</a:t>
            </a:r>
            <a:r>
              <a:rPr lang="en-GB" altLang="zh-CN" sz="2900" dirty="0"/>
              <a:t> = 24 samples. For a UE supporting power class 4, </a:t>
            </a:r>
            <a:r>
              <a:rPr lang="en-GB" altLang="zh-CN" sz="2900" dirty="0" err="1"/>
              <a:t>M</a:t>
            </a:r>
            <a:r>
              <a:rPr lang="en-GB" altLang="zh-CN" sz="2900" baseline="-25000" dirty="0" err="1"/>
              <a:t>meas_period_inter</a:t>
            </a:r>
            <a:r>
              <a:rPr lang="en-GB" altLang="zh-CN" sz="2900" dirty="0"/>
              <a:t> = 24 samples.</a:t>
            </a:r>
            <a:endParaRPr lang="zh-CN" altLang="zh-CN" sz="2900" dirty="0"/>
          </a:p>
          <a:p>
            <a:pPr hangingPunct="0"/>
            <a:r>
              <a:rPr lang="en-GB" altLang="zh-CN" sz="2900" dirty="0" err="1"/>
              <a:t>M</a:t>
            </a:r>
            <a:r>
              <a:rPr lang="en-GB" altLang="zh-CN" sz="2900" baseline="-25000" dirty="0" err="1"/>
              <a:t>meas_period_inter</a:t>
            </a:r>
            <a:r>
              <a:rPr lang="en-GB" altLang="zh-CN" sz="2900" dirty="0"/>
              <a:t>: For a UE supporting FR2 power class 1, </a:t>
            </a:r>
            <a:r>
              <a:rPr lang="en-GB" altLang="zh-CN" sz="2900" dirty="0" err="1"/>
              <a:t>M</a:t>
            </a:r>
            <a:r>
              <a:rPr lang="en-GB" altLang="zh-CN" sz="2900" baseline="-25000" dirty="0" err="1"/>
              <a:t>meas_period_inter</a:t>
            </a:r>
            <a:r>
              <a:rPr lang="en-GB" altLang="zh-CN" sz="2900" dirty="0"/>
              <a:t> =64 samples. For a vehicle mounted UE supporting FR2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dirty="0"/>
              <a:t>=40 samples. For a UE supporting FR2 power class 3, </a:t>
            </a:r>
            <a:r>
              <a:rPr lang="en-GB" altLang="zh-CN" sz="2900" dirty="0" err="1"/>
              <a:t>M</a:t>
            </a:r>
            <a:r>
              <a:rPr lang="en-GB" altLang="zh-CN" sz="2900" baseline="-25000" dirty="0" err="1"/>
              <a:t>meas_period_inter</a:t>
            </a:r>
            <a:r>
              <a:rPr lang="en-GB" altLang="zh-CN" sz="2900" dirty="0"/>
              <a:t> =40 samples. For a UE supporting FR2 power class 4, </a:t>
            </a:r>
            <a:r>
              <a:rPr lang="en-GB" altLang="zh-CN" sz="2900" dirty="0" err="1"/>
              <a:t>M</a:t>
            </a:r>
            <a:r>
              <a:rPr lang="en-GB" altLang="zh-CN" sz="2900" baseline="-25000" dirty="0" err="1"/>
              <a:t>meas_period_inter</a:t>
            </a:r>
            <a:r>
              <a:rPr lang="en-GB" altLang="zh-CN" sz="2900" dirty="0"/>
              <a:t> = 40 samples</a:t>
            </a:r>
            <a:r>
              <a:rPr lang="en-GB" altLang="zh-CN" sz="2900" dirty="0" smtClean="0"/>
              <a:t>.</a:t>
            </a:r>
          </a:p>
          <a:p>
            <a:pPr hangingPunct="0"/>
            <a:endParaRPr lang="en-US" altLang="zh-CN" sz="2900" dirty="0" smtClean="0"/>
          </a:p>
          <a:p>
            <a:r>
              <a:rPr lang="en-US" altLang="zh-CN" sz="2900" dirty="0" smtClean="0"/>
              <a:t>When </a:t>
            </a:r>
            <a:r>
              <a:rPr lang="en-US" altLang="zh-CN" sz="2900" dirty="0" err="1" smtClean="0"/>
              <a:t>interfrequency</a:t>
            </a:r>
            <a:r>
              <a:rPr lang="en-US" altLang="zh-CN" sz="2900" dirty="0" smtClean="0"/>
              <a:t> SMTC is fully non overlapping with measurement gaps or </a:t>
            </a:r>
            <a:r>
              <a:rPr lang="en-US" altLang="zh-CN" sz="2900" dirty="0" err="1" smtClean="0"/>
              <a:t>interfrequency</a:t>
            </a:r>
            <a:r>
              <a:rPr lang="en-US" altLang="zh-CN" sz="2900" dirty="0" smtClean="0"/>
              <a:t> SMTC is fully overlapping with MGs, </a:t>
            </a:r>
            <a:r>
              <a:rPr lang="en-US" altLang="zh-CN" sz="2900" dirty="0" err="1" smtClean="0"/>
              <a:t>Kp</a:t>
            </a:r>
            <a:r>
              <a:rPr lang="en-US" altLang="zh-CN" sz="2900" dirty="0" smtClean="0"/>
              <a:t>=1</a:t>
            </a:r>
          </a:p>
          <a:p>
            <a:r>
              <a:rPr lang="en-US" altLang="zh-CN" sz="2900" dirty="0" smtClean="0"/>
              <a:t>When </a:t>
            </a:r>
            <a:r>
              <a:rPr lang="en-US" altLang="zh-CN" sz="2900" dirty="0" err="1" smtClean="0"/>
              <a:t>interfrequency</a:t>
            </a:r>
            <a:r>
              <a:rPr lang="en-US" altLang="zh-CN" sz="2900" dirty="0" smtClean="0"/>
              <a:t> SMTC is partially overlapping with measurement gaps, </a:t>
            </a:r>
            <a:r>
              <a:rPr lang="en-US" altLang="zh-CN" sz="2900" dirty="0" err="1" smtClean="0"/>
              <a:t>Kp</a:t>
            </a:r>
            <a:r>
              <a:rPr lang="en-US" altLang="zh-CN" sz="2900" dirty="0" smtClean="0"/>
              <a:t> =  1/(1- (SMTC period /MGRP)), where SMTC period &lt; MGRP</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6155</TotalTime>
  <Words>840</Words>
  <Application>Microsoft Office PowerPoint</Application>
  <PresentationFormat>全屏显示(16:9)</PresentationFormat>
  <Paragraphs>97</Paragraphs>
  <Slides>10</Slides>
  <Notes>2</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WF on inter-frequency without MG</vt:lpstr>
      <vt:lpstr>Impact on specs</vt:lpstr>
      <vt:lpstr>Definition</vt:lpstr>
      <vt:lpstr>CSSF factor</vt:lpstr>
      <vt:lpstr>The delay requirements</vt:lpstr>
      <vt:lpstr>The delay requirements</vt:lpstr>
      <vt:lpstr>The delay requirements</vt:lpstr>
      <vt:lpstr>The delay requirements</vt:lpstr>
      <vt:lpstr>The delay requirements</vt:lpstr>
      <vt:lpstr>Scheduling and measurement restriction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cmcc</cp:lastModifiedBy>
  <cp:revision>33</cp:revision>
  <dcterms:created xsi:type="dcterms:W3CDTF">2019-10-08T01:43:15Z</dcterms:created>
  <dcterms:modified xsi:type="dcterms:W3CDTF">2019-10-15T08:52:06Z</dcterms:modified>
</cp:coreProperties>
</file>