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6" r:id="rId5"/>
    <p:sldId id="264" r:id="rId6"/>
    <p:sldId id="263" r:id="rId7"/>
    <p:sldId id="265" r:id="rId8"/>
    <p:sldId id="261"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4" autoAdjust="0"/>
    <p:restoredTop sz="90976" autoAdjust="0"/>
  </p:normalViewPr>
  <p:slideViewPr>
    <p:cSldViewPr>
      <p:cViewPr>
        <p:scale>
          <a:sx n="65" d="100"/>
          <a:sy n="65" d="100"/>
        </p:scale>
        <p:origin x="-144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26D09ACF-E414-46F7-BF05-AEE7947A177E}"/>
    <pc:docChg chg="custSel modSld">
      <pc:chgData name="Santhan Thangarasa" userId="408d9f9c-4a2c-4dc8-a0f4-253ef568dfdf" providerId="ADAL" clId="{26D09ACF-E414-46F7-BF05-AEE7947A177E}" dt="2019-10-17T11:11:09.756" v="168" actId="20577"/>
      <pc:docMkLst>
        <pc:docMk/>
      </pc:docMkLst>
      <pc:sldChg chg="modSp">
        <pc:chgData name="Santhan Thangarasa" userId="408d9f9c-4a2c-4dc8-a0f4-253ef568dfdf" providerId="ADAL" clId="{26D09ACF-E414-46F7-BF05-AEE7947A177E}" dt="2019-10-17T10:59:32.674" v="1" actId="400"/>
        <pc:sldMkLst>
          <pc:docMk/>
          <pc:sldMk cId="1174537096" sldId="263"/>
        </pc:sldMkLst>
        <pc:spChg chg="mod">
          <ac:chgData name="Santhan Thangarasa" userId="408d9f9c-4a2c-4dc8-a0f4-253ef568dfdf" providerId="ADAL" clId="{26D09ACF-E414-46F7-BF05-AEE7947A177E}" dt="2019-10-17T10:59:32.674" v="1" actId="400"/>
          <ac:spMkLst>
            <pc:docMk/>
            <pc:sldMk cId="1174537096" sldId="263"/>
            <ac:spMk id="3" creationId="{00000000-0000-0000-0000-000000000000}"/>
          </ac:spMkLst>
        </pc:spChg>
      </pc:sldChg>
      <pc:sldChg chg="modSp">
        <pc:chgData name="Santhan Thangarasa" userId="408d9f9c-4a2c-4dc8-a0f4-253ef568dfdf" providerId="ADAL" clId="{26D09ACF-E414-46F7-BF05-AEE7947A177E}" dt="2019-10-17T11:11:09.756" v="168" actId="20577"/>
        <pc:sldMkLst>
          <pc:docMk/>
          <pc:sldMk cId="1386362269" sldId="265"/>
        </pc:sldMkLst>
        <pc:spChg chg="mod">
          <ac:chgData name="Santhan Thangarasa" userId="408d9f9c-4a2c-4dc8-a0f4-253ef568dfdf" providerId="ADAL" clId="{26D09ACF-E414-46F7-BF05-AEE7947A177E}" dt="2019-10-17T11:11:09.756" v="168" actId="20577"/>
          <ac:spMkLst>
            <pc:docMk/>
            <pc:sldMk cId="1386362269" sldId="265"/>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2019/10/18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3</a:t>
            </a:fld>
            <a:endParaRPr lang="zh-CN" altLang="en-US"/>
          </a:p>
        </p:txBody>
      </p:sp>
    </p:spTree>
    <p:extLst>
      <p:ext uri="{BB962C8B-B14F-4D97-AF65-F5344CB8AC3E}">
        <p14:creationId xmlns:p14="http://schemas.microsoft.com/office/powerpoint/2010/main" val="666316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4</a:t>
            </a:fld>
            <a:endParaRPr lang="zh-CN" altLang="en-US"/>
          </a:p>
        </p:txBody>
      </p:sp>
    </p:spTree>
    <p:extLst>
      <p:ext uri="{BB962C8B-B14F-4D97-AF65-F5344CB8AC3E}">
        <p14:creationId xmlns:p14="http://schemas.microsoft.com/office/powerpoint/2010/main" val="666316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a:bodyPr>
          <a:lstStyle/>
          <a:p>
            <a:r>
              <a:rPr lang="en-US" altLang="zh-CN" dirty="0"/>
              <a:t>WF on Power Saving RRM requirements</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smtClean="0"/>
              <a:t>CATT, Vivo</a:t>
            </a:r>
            <a:endParaRPr lang="zh-CN" altLang="en-US" dirty="0"/>
          </a:p>
        </p:txBody>
      </p:sp>
      <p:sp>
        <p:nvSpPr>
          <p:cNvPr id="4" name="副标题 2"/>
          <p:cNvSpPr txBox="1">
            <a:spLocks/>
          </p:cNvSpPr>
          <p:nvPr/>
        </p:nvSpPr>
        <p:spPr>
          <a:xfrm>
            <a:off x="323528" y="260648"/>
            <a:ext cx="8496944" cy="936104"/>
          </a:xfrm>
          <a:prstGeom prst="rect">
            <a:avLst/>
          </a:prstGeom>
        </p:spPr>
        <p:txBody>
          <a:bodyPr vert="horz" lIns="91440" tIns="45720" rIns="91440" bIns="45720" rtlCol="0">
            <a:normAutofit fontScale="925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GB" altLang="zh-CN" sz="2400" b="1" dirty="0"/>
              <a:t>3GPP TSG-RAN WG4 Meeting #92bis	           		   R4-1910948</a:t>
            </a:r>
            <a:endParaRPr lang="zh-CN" altLang="zh-CN" sz="2400" dirty="0"/>
          </a:p>
          <a:p>
            <a:pPr algn="just"/>
            <a:r>
              <a:rPr lang="en-US" altLang="zh-CN" sz="2400" b="1" dirty="0"/>
              <a:t>Chongqing</a:t>
            </a:r>
            <a:r>
              <a:rPr lang="en-GB" altLang="zh-CN" sz="2400" b="1" dirty="0"/>
              <a:t>, </a:t>
            </a:r>
            <a:r>
              <a:rPr lang="en-US" altLang="zh-CN" sz="2400" b="1" dirty="0"/>
              <a:t>China</a:t>
            </a:r>
            <a:r>
              <a:rPr lang="en-GB" altLang="zh-CN" sz="2400" b="1" dirty="0"/>
              <a:t>, 14</a:t>
            </a:r>
            <a:r>
              <a:rPr lang="en-US" altLang="zh-CN" sz="2400" b="1" dirty="0"/>
              <a:t>-18</a:t>
            </a:r>
            <a:r>
              <a:rPr lang="en-GB" altLang="zh-CN" sz="2400" b="1" dirty="0"/>
              <a:t> </a:t>
            </a:r>
            <a:r>
              <a:rPr lang="en-US" altLang="zh-CN" sz="2400" b="1" dirty="0"/>
              <a:t>Oct </a:t>
            </a:r>
            <a:r>
              <a:rPr lang="en-GB" altLang="zh-CN" sz="2400" b="1" dirty="0"/>
              <a:t>2019</a:t>
            </a:r>
            <a:endParaRPr lang="zh-CN" altLang="zh-CN" sz="2400" dirty="0"/>
          </a:p>
          <a:p>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395536" y="1340768"/>
            <a:ext cx="8363272" cy="4421087"/>
          </a:xfrm>
        </p:spPr>
        <p:txBody>
          <a:bodyPr>
            <a:normAutofit fontScale="77500" lnSpcReduction="20000"/>
          </a:bodyPr>
          <a:lstStyle/>
          <a:p>
            <a:r>
              <a:rPr lang="en-US" altLang="zh-CN" dirty="0"/>
              <a:t>Specify network-configured mechanism to relax intra and inter-frequency RRM measurement for </a:t>
            </a:r>
            <a:r>
              <a:rPr lang="en-US" altLang="zh-CN" dirty="0" err="1"/>
              <a:t>neighbour</a:t>
            </a:r>
            <a:r>
              <a:rPr lang="en-US" altLang="zh-CN" dirty="0"/>
              <a:t> cells for RRC_IDLE/INACTIVE with minimal mobility performance impacts [RAN2, RAN4]</a:t>
            </a:r>
            <a:endParaRPr lang="zh-CN" altLang="zh-CN" dirty="0"/>
          </a:p>
          <a:p>
            <a:pPr lvl="1" hangingPunct="0"/>
            <a:r>
              <a:rPr lang="en-US" altLang="zh-CN" dirty="0"/>
              <a:t>Specify RRM measurement relaxation by allowing measurements with longer intervals, and/or by reducing the number of cells/carriers to be measured [RAN4, RAN2]</a:t>
            </a:r>
            <a:endParaRPr lang="zh-CN" altLang="zh-CN" dirty="0"/>
          </a:p>
          <a:p>
            <a:pPr lvl="1"/>
            <a:r>
              <a:rPr lang="en-US" altLang="zh-CN" dirty="0"/>
              <a:t>Define triggering criteria for the UE to move between relaxed and normal RRM measurements, that considers at least if UE is not at cell edge, or if UE is stationary or with low mobility [RAN2, RAN4].</a:t>
            </a:r>
            <a:endParaRPr lang="zh-CN" altLang="zh-CN" dirty="0"/>
          </a:p>
          <a:p>
            <a:pPr lvl="2"/>
            <a:r>
              <a:rPr lang="en-US" altLang="zh-CN" dirty="0"/>
              <a:t>Evaluate and specify requirements (if needed) depending on RAN2 criteria [ RAN4]</a:t>
            </a:r>
            <a:endParaRPr lang="zh-CN" altLang="zh-CN" dirty="0"/>
          </a:p>
          <a:p>
            <a:r>
              <a:rPr lang="en-US" altLang="zh-CN" dirty="0"/>
              <a:t>NOTE: No new measurement quantities should be introduced</a:t>
            </a:r>
            <a:endParaRPr lang="zh-CN" altLang="en-US" dirty="0"/>
          </a:p>
        </p:txBody>
      </p:sp>
    </p:spTree>
    <p:extLst>
      <p:ext uri="{BB962C8B-B14F-4D97-AF65-F5344CB8AC3E}">
        <p14:creationId xmlns:p14="http://schemas.microsoft.com/office/powerpoint/2010/main" val="3211072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WF on RRM measurement relaxation </a:t>
            </a:r>
            <a:endParaRPr lang="zh-CN" altLang="en-US" dirty="0"/>
          </a:p>
        </p:txBody>
      </p:sp>
      <p:sp>
        <p:nvSpPr>
          <p:cNvPr id="3" name="内容占位符 2"/>
          <p:cNvSpPr>
            <a:spLocks noGrp="1"/>
          </p:cNvSpPr>
          <p:nvPr>
            <p:ph idx="1"/>
          </p:nvPr>
        </p:nvSpPr>
        <p:spPr>
          <a:xfrm>
            <a:off x="107504" y="1240161"/>
            <a:ext cx="8928992" cy="4925143"/>
          </a:xfrm>
        </p:spPr>
        <p:txBody>
          <a:bodyPr>
            <a:noAutofit/>
          </a:bodyPr>
          <a:lstStyle/>
          <a:p>
            <a:r>
              <a:rPr lang="en-US" altLang="zh-CN" sz="2400" dirty="0"/>
              <a:t>The following options should be considered for RRM measurement relaxation if the measurement relaxation criteria defined in RAN2 are met in next meeting:</a:t>
            </a:r>
            <a:endParaRPr lang="zh-CN" altLang="zh-CN" sz="2400" dirty="0"/>
          </a:p>
          <a:p>
            <a:pPr lvl="1"/>
            <a:r>
              <a:rPr lang="en-US" altLang="zh-CN" sz="1800" dirty="0"/>
              <a:t>Option1: RRM measurement relaxation by allowing measurements with longer intervals, and/or by reducing the number of </a:t>
            </a:r>
            <a:r>
              <a:rPr lang="en-US" altLang="zh-CN" sz="1800" dirty="0" smtClean="0"/>
              <a:t>carriers </a:t>
            </a:r>
            <a:r>
              <a:rPr lang="en-US" altLang="zh-CN" sz="1800" dirty="0"/>
              <a:t>to be measured;</a:t>
            </a:r>
            <a:endParaRPr lang="zh-CN" altLang="zh-CN" sz="1800" dirty="0"/>
          </a:p>
          <a:p>
            <a:pPr lvl="1"/>
            <a:r>
              <a:rPr lang="en-US" altLang="zh-CN" sz="1800" dirty="0"/>
              <a:t>Option2: RRM measurement relaxation of </a:t>
            </a:r>
            <a:r>
              <a:rPr lang="en-US" altLang="zh-CN" sz="1800" dirty="0" err="1"/>
              <a:t>neighbour</a:t>
            </a:r>
            <a:r>
              <a:rPr lang="en-US" altLang="zh-CN" sz="1800" dirty="0"/>
              <a:t> cell monitoring in LTE MTC/NB-</a:t>
            </a:r>
            <a:r>
              <a:rPr lang="en-US" altLang="zh-CN" sz="1800" dirty="0" err="1"/>
              <a:t>IoT</a:t>
            </a:r>
            <a:r>
              <a:rPr lang="en-US" altLang="zh-CN" sz="1800" dirty="0"/>
              <a:t> can be reused for defining the RRM requirements for UE power saving in NR</a:t>
            </a:r>
            <a:endParaRPr lang="zh-CN" altLang="zh-CN" sz="1800" dirty="0"/>
          </a:p>
          <a:p>
            <a:pPr lvl="1"/>
            <a:r>
              <a:rPr lang="en-US" altLang="zh-CN" sz="1800" dirty="0"/>
              <a:t>Other option is not precluded</a:t>
            </a:r>
            <a:r>
              <a:rPr lang="en-US" altLang="zh-CN" sz="1800" dirty="0" smtClean="0"/>
              <a:t>.</a:t>
            </a:r>
            <a:endParaRPr lang="zh-CN" altLang="zh-CN" sz="1800" dirty="0"/>
          </a:p>
        </p:txBody>
      </p:sp>
    </p:spTree>
    <p:extLst>
      <p:ext uri="{BB962C8B-B14F-4D97-AF65-F5344CB8AC3E}">
        <p14:creationId xmlns:p14="http://schemas.microsoft.com/office/powerpoint/2010/main" val="1174537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WF on RRM requirement for MIMO layer adaption</a:t>
            </a:r>
            <a:endParaRPr lang="zh-CN" altLang="en-US" dirty="0"/>
          </a:p>
        </p:txBody>
      </p:sp>
      <p:sp>
        <p:nvSpPr>
          <p:cNvPr id="3" name="内容占位符 2"/>
          <p:cNvSpPr>
            <a:spLocks noGrp="1"/>
          </p:cNvSpPr>
          <p:nvPr>
            <p:ph idx="1"/>
          </p:nvPr>
        </p:nvSpPr>
        <p:spPr>
          <a:xfrm>
            <a:off x="107504" y="1456185"/>
            <a:ext cx="8928992" cy="4925143"/>
          </a:xfrm>
        </p:spPr>
        <p:txBody>
          <a:bodyPr>
            <a:noAutofit/>
          </a:bodyPr>
          <a:lstStyle/>
          <a:p>
            <a:r>
              <a:rPr lang="en-US" altLang="zh-CN" sz="2400" dirty="0"/>
              <a:t>RRM requirements for case </a:t>
            </a:r>
            <a:r>
              <a:rPr lang="en-US" altLang="zh-CN" sz="2400" dirty="0" smtClean="0"/>
              <a:t>1:</a:t>
            </a:r>
            <a:endParaRPr lang="en-US" altLang="zh-CN" sz="2400" dirty="0"/>
          </a:p>
          <a:p>
            <a:pPr lvl="1"/>
            <a:r>
              <a:rPr lang="en-GB" altLang="zh-CN" sz="2000" dirty="0"/>
              <a:t>The current BWP switch delay and interruption requirements for Type 1 and Type 2 UE in 38.133 are reused </a:t>
            </a:r>
            <a:endParaRPr lang="en-GB" altLang="zh-CN" sz="2000" dirty="0" smtClean="0"/>
          </a:p>
          <a:p>
            <a:pPr marL="342900" lvl="1" indent="-342900">
              <a:buFont typeface="Arial" pitchFamily="34" charset="0"/>
              <a:buChar char="•"/>
            </a:pPr>
            <a:r>
              <a:rPr lang="en-US" altLang="zh-CN" sz="2400" dirty="0"/>
              <a:t>RRM requirements for case 2 :</a:t>
            </a:r>
          </a:p>
          <a:p>
            <a:pPr lvl="1"/>
            <a:r>
              <a:rPr lang="en-GB" altLang="zh-CN" sz="2000" dirty="0"/>
              <a:t>depends on RF room conclusions and will be further discussed in RAN4#93 </a:t>
            </a:r>
            <a:r>
              <a:rPr lang="en-GB" altLang="zh-CN" sz="2000" dirty="0" smtClean="0"/>
              <a:t>meeting</a:t>
            </a:r>
            <a:endParaRPr lang="en-US" altLang="zh-CN" sz="1400" dirty="0"/>
          </a:p>
          <a:p>
            <a:pPr marL="342900" lvl="1" indent="-342900">
              <a:buFont typeface="Arial" pitchFamily="34" charset="0"/>
              <a:buChar char="•"/>
            </a:pPr>
            <a:r>
              <a:rPr lang="en-US" altLang="zh-CN" sz="2400" dirty="0"/>
              <a:t>Note:  </a:t>
            </a:r>
            <a:r>
              <a:rPr lang="en-US" altLang="zh-CN" sz="2400" dirty="0" smtClean="0"/>
              <a:t>case 1 and case 2 are defined in [1].</a:t>
            </a:r>
            <a:endParaRPr lang="en-GB" altLang="zh-CN" sz="2400" dirty="0"/>
          </a:p>
        </p:txBody>
      </p:sp>
    </p:spTree>
    <p:extLst>
      <p:ext uri="{BB962C8B-B14F-4D97-AF65-F5344CB8AC3E}">
        <p14:creationId xmlns:p14="http://schemas.microsoft.com/office/powerpoint/2010/main" val="1386362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7504" y="116632"/>
            <a:ext cx="8928992" cy="792088"/>
          </a:xfrm>
        </p:spPr>
        <p:txBody>
          <a:bodyPr>
            <a:normAutofit/>
          </a:bodyPr>
          <a:lstStyle/>
          <a:p>
            <a:r>
              <a:rPr lang="en-US" altLang="zh-CN" dirty="0"/>
              <a:t>Reference</a:t>
            </a:r>
            <a:endParaRPr lang="zh-CN" altLang="en-US" dirty="0"/>
          </a:p>
        </p:txBody>
      </p:sp>
      <p:sp>
        <p:nvSpPr>
          <p:cNvPr id="6" name="TextBox 5"/>
          <p:cNvSpPr txBox="1"/>
          <p:nvPr/>
        </p:nvSpPr>
        <p:spPr>
          <a:xfrm>
            <a:off x="251520" y="1268760"/>
            <a:ext cx="8208912" cy="923330"/>
          </a:xfrm>
          <a:prstGeom prst="rect">
            <a:avLst/>
          </a:prstGeom>
          <a:noFill/>
        </p:spPr>
        <p:txBody>
          <a:bodyPr wrap="square" rtlCol="0">
            <a:spAutoFit/>
          </a:bodyPr>
          <a:lstStyle/>
          <a:p>
            <a:r>
              <a:rPr lang="en-US" altLang="zh-CN" dirty="0" smtClean="0"/>
              <a:t>1. </a:t>
            </a:r>
            <a:r>
              <a:rPr lang="en-GB" altLang="zh-CN" dirty="0" smtClean="0"/>
              <a:t>R4-1907615	</a:t>
            </a:r>
            <a:r>
              <a:rPr lang="en-GB" altLang="zh-CN" dirty="0"/>
              <a:t>WF on switching and interruption time for MIMO layer adaption </a:t>
            </a:r>
            <a:r>
              <a:rPr lang="en-GB" altLang="zh-CN" dirty="0" smtClean="0"/>
              <a:t>		for </a:t>
            </a:r>
            <a:r>
              <a:rPr lang="en-GB" altLang="zh-CN" dirty="0"/>
              <a:t>power </a:t>
            </a:r>
            <a:r>
              <a:rPr lang="en-GB" altLang="zh-CN" dirty="0" smtClean="0"/>
              <a:t>saving	</a:t>
            </a:r>
            <a:r>
              <a:rPr lang="en-GB" altLang="zh-CN" dirty="0"/>
              <a:t>CATT, Huawei, Huawei Device, </a:t>
            </a:r>
            <a:r>
              <a:rPr lang="en-GB" altLang="zh-CN" dirty="0" smtClean="0"/>
              <a:t>vivo</a:t>
            </a:r>
            <a:endParaRPr lang="zh-CN" altLang="zh-CN" dirty="0"/>
          </a:p>
          <a:p>
            <a:endParaRPr lang="zh-CN" altLang="zh-CN" dirty="0"/>
          </a:p>
        </p:txBody>
      </p:sp>
    </p:spTree>
    <p:extLst>
      <p:ext uri="{BB962C8B-B14F-4D97-AF65-F5344CB8AC3E}">
        <p14:creationId xmlns:p14="http://schemas.microsoft.com/office/powerpoint/2010/main" val="86989121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2284E9-98B8-4704-9109-1B63FC1C0DC9}">
  <ds:schemaRefs>
    <ds:schemaRef ds:uri="http://www.w3.org/XML/1998/namespace"/>
    <ds:schemaRef ds:uri="http://schemas.microsoft.com/office/2006/documentManagement/types"/>
    <ds:schemaRef ds:uri="http://purl.org/dc/dcmitype/"/>
    <ds:schemaRef ds:uri="http://purl.org/dc/terms/"/>
    <ds:schemaRef ds:uri="6f846979-0e6f-42ff-8b87-e1893efeda99"/>
    <ds:schemaRef ds:uri="http://schemas.microsoft.com/office/2006/metadata/properties"/>
    <ds:schemaRef ds:uri="db33437f-65a5-48c5-b537-19efd290f967"/>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36DF49DE-549D-4A3D-BD9B-AC09BA7E45CF}">
  <ds:schemaRefs>
    <ds:schemaRef ds:uri="http://schemas.microsoft.com/sharepoint/v3/contenttype/forms"/>
  </ds:schemaRefs>
</ds:datastoreItem>
</file>

<file path=customXml/itemProps3.xml><?xml version="1.0" encoding="utf-8"?>
<ds:datastoreItem xmlns:ds="http://schemas.openxmlformats.org/officeDocument/2006/customXml" ds:itemID="{0E865F0D-2215-4BEF-A332-A5F48BEA81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2241</TotalTime>
  <Words>287</Words>
  <Application>Microsoft Office PowerPoint</Application>
  <PresentationFormat>全屏显示(4:3)</PresentationFormat>
  <Paragraphs>25</Paragraphs>
  <Slides>5</Slides>
  <Notes>2</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WF on Power Saving RRM requirements</vt:lpstr>
      <vt:lpstr>Background</vt:lpstr>
      <vt:lpstr>WF on RRM measurement relaxation </vt:lpstr>
      <vt:lpstr>WF on RRM requirement for MIMO layer adaption</vt:lpstr>
      <vt:lpstr>Reference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CATT</cp:lastModifiedBy>
  <cp:revision>85</cp:revision>
  <dcterms:created xsi:type="dcterms:W3CDTF">2019-05-14T22:47:31Z</dcterms:created>
  <dcterms:modified xsi:type="dcterms:W3CDTF">2019-10-18T00:11:54Z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(2)VvgSx70hdhxpEfhLEBMrlfWGLkdcKBMzb/qKuS9fIb4L6ez1bepkTcDS0mghrj5UrClJjXjx
iCSaW1vI+Un1g/Rpj4zdQAED6AKX3ELJy1j6YQ77eM8SPI400QA9sjmLUgfHCZsYxIkSvG/1
oJsitggpsAW54SmOL6Kjr30/ZTMGbeRdBx9zpc5toIwol+c6adpvXygQc+wnxTR7nnmxN+SX
IbLHxqOZCXw7T0qA/L</vt:lpwstr>
  </property>
  <property fmtid="{D5CDD505-2E9C-101B-9397-08002B2CF9AE}" pid="3" name="_2015_ms_pID_7253431">
    <vt:lpwstr>+IvlcIrOZXw0OGYDwZF0wA+MlETxRMHeHbdOMlUxRzFl32BNDstx2U
4Ae8fwAF43jZf+vbEWm4RhHvYympebi55x3LS532N+ojtQxw5l/gfDiYmb8jlTINb8OWgSMc
JWFA4qp16CCjYyE8ZnZnLnoTHcHj4Vfolb/2XfUO9pqarZSCnogKDsaxWwe4hAIH9rmW/IiQ
llhQ2L92I3QewRPv</vt:lpwstr>
  </property>
  <property fmtid="{D5CDD505-2E9C-101B-9397-08002B2CF9AE}" pid="4" name="_NewReviewCycle">
    <vt:lpwstr/>
  </property>
  <property fmtid="{D5CDD505-2E9C-101B-9397-08002B2CF9AE}" pid="5" name="ContentTypeId">
    <vt:lpwstr>0x0101003AA7AC0C743A294CADF60F661720E3E6</vt:lpwstr>
  </property>
</Properties>
</file>