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05" r:id="rId6"/>
    <p:sldId id="304" r:id="rId7"/>
    <p:sldId id="301" r:id="rId8"/>
    <p:sldId id="306" r:id="rId9"/>
    <p:sldId id="300" r:id="rId10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B5824-B7C9-4EFC-A1E7-ACA69BE9A428}" v="408" dt="2019-08-30T07:37:29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2" autoAdjust="0"/>
    <p:restoredTop sz="94660"/>
  </p:normalViewPr>
  <p:slideViewPr>
    <p:cSldViewPr>
      <p:cViewPr varScale="1">
        <p:scale>
          <a:sx n="77" d="100"/>
          <a:sy n="77" d="100"/>
        </p:scale>
        <p:origin x="4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24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8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5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CAICT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#92	                                                                 </a:t>
            </a:r>
            <a:r>
              <a:rPr lang="en-US" altLang="zh-CN" sz="1800" b="1" smtClean="0"/>
              <a:t>R4-1910609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zh-CN" sz="1800" b="1" dirty="0"/>
              <a:t>Ljubljana, Slovenia, 26-30 Aug, 2019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11.2.1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dirty="0"/>
              <a:t>The Environmental condition for FR1:</a:t>
            </a:r>
          </a:p>
          <a:p>
            <a:pPr lvl="2"/>
            <a:r>
              <a:rPr lang="en-US" dirty="0"/>
              <a:t>Continue the discussion on the open issues for UE noise-limited and SNR controlled environmental condition until Nov RAN4 meeting.</a:t>
            </a:r>
          </a:p>
          <a:p>
            <a:pPr lvl="2"/>
            <a:r>
              <a:rPr lang="en-US" dirty="0"/>
              <a:t>Select one of metrics above by the Nov RAN4 meeting </a:t>
            </a:r>
          </a:p>
          <a:p>
            <a:pPr lvl="2"/>
            <a:r>
              <a:rPr lang="en-US" dirty="0"/>
              <a:t>SI outcome will recommend the selected metric for test cases metric in the WI phase</a:t>
            </a:r>
          </a:p>
          <a:p>
            <a:pPr lvl="1"/>
            <a:r>
              <a:rPr lang="en-US" altLang="zh-CN" sz="2400" dirty="0" smtClean="0"/>
              <a:t>Companies </a:t>
            </a:r>
            <a:r>
              <a:rPr lang="en-US" sz="2400" dirty="0" smtClean="0"/>
              <a:t>are </a:t>
            </a:r>
            <a:r>
              <a:rPr lang="en-US" sz="2400" dirty="0"/>
              <a:t>encouraged to provide measurement results or simulations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US" altLang="zh-CN" dirty="0" err="1"/>
              <a:t>hannel</a:t>
            </a:r>
            <a:r>
              <a:rPr lang="en-US" altLang="zh-CN" dirty="0"/>
              <a:t> models for NR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altLang="zh-CN" dirty="0"/>
              <a:t>Down-selection of channel model is agreed</a:t>
            </a:r>
          </a:p>
          <a:p>
            <a:pPr lvl="2"/>
            <a:r>
              <a:rPr lang="it-IT" altLang="zh-CN" dirty="0"/>
              <a:t>FR1: UMi CDL-A, Uma CDL-C</a:t>
            </a:r>
          </a:p>
          <a:p>
            <a:pPr lvl="2"/>
            <a:r>
              <a:rPr lang="it-IT" altLang="zh-CN" dirty="0"/>
              <a:t>FR2: InO CDL-A, UMi CDL-C</a:t>
            </a:r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69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/>
              <a:t>Test methods for FR1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Probes configuration</a:t>
            </a:r>
          </a:p>
          <a:p>
            <a:pPr lvl="2"/>
            <a:r>
              <a:rPr lang="en-US" dirty="0"/>
              <a:t>Option 1: 16 probes with 8 uniformly spaced probes (to guarantee LTE backward compatibility) and remaining 8 probes aligned on a 2D sector </a:t>
            </a:r>
            <a:r>
              <a:rPr lang="en-US" altLang="zh-CN" dirty="0"/>
              <a:t>for NR FR1</a:t>
            </a:r>
            <a:endParaRPr lang="en-US" dirty="0"/>
          </a:p>
          <a:p>
            <a:pPr lvl="2"/>
            <a:r>
              <a:rPr lang="en-US" dirty="0"/>
              <a:t>Option 2: 16 probes ring (uniformly spaced) for NR FR1 MPAC system</a:t>
            </a:r>
          </a:p>
          <a:p>
            <a:pPr lvl="1"/>
            <a:r>
              <a:rPr lang="en-US" altLang="zh-CN" dirty="0" smtClean="0"/>
              <a:t>Weighted RMS </a:t>
            </a:r>
            <a:r>
              <a:rPr lang="en-US" altLang="zh-CN" dirty="0"/>
              <a:t>spatial correlation error</a:t>
            </a:r>
          </a:p>
          <a:p>
            <a:pPr lvl="2"/>
            <a:r>
              <a:rPr lang="en-US" altLang="zh-CN" dirty="0" smtClean="0"/>
              <a:t>Weighted-RMS </a:t>
            </a:r>
            <a:r>
              <a:rPr lang="en-US" altLang="zh-CN" dirty="0"/>
              <a:t>Spatial correlation error of LTE </a:t>
            </a:r>
            <a:r>
              <a:rPr lang="en-US" altLang="zh-CN" dirty="0" smtClean="0"/>
              <a:t>MIMO OTA </a:t>
            </a:r>
            <a:r>
              <a:rPr lang="en-US" altLang="zh-CN" dirty="0"/>
              <a:t>channel </a:t>
            </a:r>
            <a:r>
              <a:rPr lang="en-US" altLang="zh-CN" dirty="0" smtClean="0"/>
              <a:t>model (i.e.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) </a:t>
            </a:r>
            <a:r>
              <a:rPr lang="en-US" altLang="zh-CN" dirty="0"/>
              <a:t>is </a:t>
            </a:r>
            <a:r>
              <a:rPr lang="en-US" altLang="zh-CN" dirty="0" smtClean="0"/>
              <a:t>considered </a:t>
            </a:r>
            <a:r>
              <a:rPr lang="en-US" altLang="zh-CN" dirty="0"/>
              <a:t>as a </a:t>
            </a:r>
            <a:r>
              <a:rPr lang="en-US" altLang="zh-CN" dirty="0" smtClean="0"/>
              <a:t>reference (i.e. the error between ideal channel model correlation and </a:t>
            </a:r>
            <a:r>
              <a:rPr lang="en-US" altLang="zh-CN" dirty="0"/>
              <a:t> </a:t>
            </a:r>
            <a:r>
              <a:rPr lang="en-US" altLang="zh-CN" dirty="0" smtClean="0"/>
              <a:t>theoretical LTE 8 probes correlation within 1</a:t>
            </a:r>
            <a:r>
              <a:rPr lang="en-US" altLang="zh-CN" dirty="0" smtClean="0">
                <a:latin typeface="Symbol" panose="05050102010706020507" pitchFamily="18" charset="2"/>
              </a:rPr>
              <a:t>l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US" altLang="zh-CN" dirty="0"/>
              <a:t>Use the </a:t>
            </a:r>
            <a:r>
              <a:rPr lang="en-US" altLang="zh-CN" dirty="0" smtClean="0"/>
              <a:t>weighted </a:t>
            </a:r>
            <a:r>
              <a:rPr lang="en-US" altLang="zh-CN" dirty="0"/>
              <a:t>RMS correlation error for NR FR1</a:t>
            </a:r>
          </a:p>
          <a:p>
            <a:pPr lvl="1"/>
            <a:r>
              <a:rPr lang="en-US" altLang="zh-CN" dirty="0" smtClean="0"/>
              <a:t>UE </a:t>
            </a:r>
            <a:r>
              <a:rPr lang="en-US" altLang="zh-CN" dirty="0"/>
              <a:t>vendors are encouraged to study the impact of RMS correlation error on TP performance</a:t>
            </a:r>
          </a:p>
          <a:p>
            <a:pPr lvl="2"/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18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/>
              <a:t>Test methods for FR2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Measurement </a:t>
            </a:r>
            <a:r>
              <a:rPr lang="en-US" altLang="zh-CN" dirty="0" smtClean="0"/>
              <a:t>distance and PSP  </a:t>
            </a:r>
            <a:endParaRPr lang="en-US" altLang="zh-CN" dirty="0"/>
          </a:p>
          <a:p>
            <a:pPr lvl="2"/>
            <a:r>
              <a:rPr lang="en-US" dirty="0" smtClean="0"/>
              <a:t>Focus on 0.75cm and 1m study for corresponding PSP and system dynamic range analysis;</a:t>
            </a:r>
          </a:p>
          <a:p>
            <a:pPr lvl="2"/>
            <a:r>
              <a:rPr lang="en-US" dirty="0" smtClean="0"/>
              <a:t>PSP limit shall be decided next RAN4 meeting;</a:t>
            </a:r>
          </a:p>
          <a:p>
            <a:pPr lvl="1"/>
            <a:r>
              <a:rPr lang="en-US" dirty="0" smtClean="0"/>
              <a:t>Radiated verification of the DL signal EVM per probe is needed for FR2 MIMO OTA.</a:t>
            </a:r>
          </a:p>
          <a:p>
            <a:pPr lvl="2"/>
            <a:r>
              <a:rPr lang="en-US" dirty="0" smtClean="0"/>
              <a:t>A </a:t>
            </a:r>
            <a:r>
              <a:rPr lang="en-US" dirty="0"/>
              <a:t>pass-through mode in the fader is needed to verify the EVM under the same waveform scaling conditions that are used when fading emulation is enabled </a:t>
            </a:r>
          </a:p>
          <a:p>
            <a:pPr lvl="1"/>
            <a:r>
              <a:rPr lang="en-US" altLang="zh-CN" dirty="0"/>
              <a:t>Orientations for FR2 MIMO OTA static testing</a:t>
            </a:r>
          </a:p>
          <a:p>
            <a:pPr lvl="2"/>
            <a:r>
              <a:rPr lang="en-US" altLang="zh-CN" dirty="0" smtClean="0"/>
              <a:t>Companies are encouraged to provide the analysis to justify proposals for orientation;</a:t>
            </a:r>
            <a:endParaRPr lang="en-US" altLang="zh-CN" dirty="0"/>
          </a:p>
          <a:p>
            <a:pPr lvl="3"/>
            <a:r>
              <a:rPr lang="en-US" altLang="zh-CN" dirty="0"/>
              <a:t>Total </a:t>
            </a:r>
            <a:r>
              <a:rPr lang="en-US" altLang="zh-CN" dirty="0" smtClean="0"/>
              <a:t>azimuthal positions </a:t>
            </a:r>
            <a:r>
              <a:rPr lang="en-US" altLang="zh-CN" dirty="0"/>
              <a:t>for FR2 static testing is FFS</a:t>
            </a:r>
          </a:p>
          <a:p>
            <a:pPr lvl="2"/>
            <a:r>
              <a:rPr lang="en-US" altLang="zh-CN" dirty="0" smtClean="0"/>
              <a:t>Study the vertical rotation for FR2 MIMO OTA;</a:t>
            </a:r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8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NEXT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RMS error </a:t>
            </a:r>
            <a:r>
              <a:rPr lang="en-US" altLang="zh-CN" dirty="0" err="1"/>
              <a:t>vs</a:t>
            </a:r>
            <a:r>
              <a:rPr lang="en-US" altLang="zh-CN" dirty="0"/>
              <a:t> UE throughput </a:t>
            </a:r>
            <a:r>
              <a:rPr lang="en-US" altLang="zh-CN" dirty="0" smtClean="0"/>
              <a:t>or MIMO capacity performance </a:t>
            </a:r>
            <a:r>
              <a:rPr lang="en-US" altLang="zh-CN" dirty="0"/>
              <a:t>should be studied </a:t>
            </a:r>
          </a:p>
          <a:p>
            <a:r>
              <a:rPr lang="en-US" altLang="zh-CN" dirty="0"/>
              <a:t>Upper limit of RMS error will be decided in next RAN4 meeting</a:t>
            </a:r>
          </a:p>
          <a:p>
            <a:r>
              <a:rPr lang="en-US" altLang="zh-CN" dirty="0" smtClean="0"/>
              <a:t>Typical </a:t>
            </a:r>
            <a:r>
              <a:rPr lang="en-US" altLang="zh-CN" dirty="0" err="1" smtClean="0"/>
              <a:t>gNodeB</a:t>
            </a:r>
            <a:r>
              <a:rPr lang="en-US" altLang="zh-CN" dirty="0" smtClean="0"/>
              <a:t> emulator setting for FR1 2x2 and 4x4 MIMO shall be studied next meeting   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56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878f5c59-aec9-459c-acf8-8cf941473193"/>
    <ds:schemaRef ds:uri="bdd78157-346c-4767-bfdd-352789a5c5f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1960</TotalTime>
  <Words>379</Words>
  <Application>Microsoft Office PowerPoint</Application>
  <PresentationFormat>全屏显示(4:3)</PresentationFormat>
  <Paragraphs>46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Symbol</vt:lpstr>
      <vt:lpstr>Office 主题</vt:lpstr>
      <vt:lpstr>WF on NR MIMO OTA</vt:lpstr>
      <vt:lpstr>Environmental conditions</vt:lpstr>
      <vt:lpstr>Channel models for NR MIMO OTA</vt:lpstr>
      <vt:lpstr>Test methods for FR1</vt:lpstr>
      <vt:lpstr>Test methods for FR2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907</cp:revision>
  <dcterms:created xsi:type="dcterms:W3CDTF">2016-04-12T20:58:18Z</dcterms:created>
  <dcterms:modified xsi:type="dcterms:W3CDTF">2019-08-30T13:01:30Z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