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5" r:id="rId5"/>
    <p:sldId id="264" r:id="rId6"/>
    <p:sldId id="262" r:id="rId7"/>
    <p:sldId id="26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44" y="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3392" y="70341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27648" y="4970529"/>
            <a:ext cx="6400800" cy="672480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China </a:t>
            </a:r>
            <a:r>
              <a:rPr lang="en-US" altLang="zh-CN" dirty="0" smtClean="0">
                <a:solidFill>
                  <a:schemeClr val="tx1"/>
                </a:solidFill>
              </a:rPr>
              <a:t>Telecom,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2420888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LTE FDD </a:t>
            </a:r>
            <a:r>
              <a:rPr lang="en-US" altLang="zh-CN" sz="4400" dirty="0" smtClean="0"/>
              <a:t>intra-band contiguous CA </a:t>
            </a:r>
            <a:r>
              <a:rPr lang="en-US" altLang="zh-CN" sz="4400" dirty="0"/>
              <a:t>performance with minimum channel spacing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9328448" y="476672"/>
            <a:ext cx="16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R4-1910571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484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(1/5)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196752"/>
            <a:ext cx="10369152" cy="5112568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/>
              <a:t>Minimum channel spacing for CA defined in TS 36.101 section 5.7.1A as yellow </a:t>
            </a:r>
            <a:r>
              <a:rPr lang="en-US" altLang="zh-CN" sz="2400" dirty="0" smtClean="0"/>
              <a:t>highlighted below:</a:t>
            </a:r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  <a:p>
            <a:pPr lvl="0"/>
            <a:endParaRPr lang="en-US" altLang="zh-CN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696" y="2348880"/>
            <a:ext cx="9673892" cy="3023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533" y="156527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(2/5)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6533" y="1196752"/>
            <a:ext cx="10972800" cy="4525963"/>
          </a:xfrm>
        </p:spPr>
        <p:txBody>
          <a:bodyPr/>
          <a:lstStyle/>
          <a:p>
            <a:r>
              <a:rPr lang="en-US" altLang="zh-CN" sz="2400" dirty="0"/>
              <a:t>Demodulation performance requirements for intra-band contiguous CA with minimum channel spacing were defined in TS36.101 Section 8.2.2.8 from Release 12 that are only applicable for Band 41, i.e., CA_41C and CA_41D, as per the operator’s request with limited spectrum </a:t>
            </a:r>
            <a:r>
              <a:rPr lang="en-US" altLang="zh-CN" sz="2400" dirty="0" smtClean="0"/>
              <a:t>allocation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49" y="2996952"/>
            <a:ext cx="6749684" cy="29106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217" y="3284984"/>
            <a:ext cx="4346700" cy="9049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6217" y="4462076"/>
            <a:ext cx="4663127" cy="89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8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(3/5)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25143"/>
          </a:xfrm>
        </p:spPr>
        <p:txBody>
          <a:bodyPr/>
          <a:lstStyle/>
          <a:p>
            <a:r>
              <a:rPr lang="en-GB" altLang="zh-CN" dirty="0"/>
              <a:t>Nominal and minimum channel spacing for </a:t>
            </a:r>
            <a:r>
              <a:rPr lang="en-GB" altLang="zh-CN" dirty="0" smtClean="0"/>
              <a:t>different </a:t>
            </a:r>
            <a:r>
              <a:rPr lang="en-GB" altLang="zh-CN" dirty="0"/>
              <a:t>bandwidth combinations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08205"/>
              </p:ext>
            </p:extLst>
          </p:nvPr>
        </p:nvGraphicFramePr>
        <p:xfrm>
          <a:off x="1163453" y="2780928"/>
          <a:ext cx="9865094" cy="3551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2997"/>
                <a:gridCol w="1275209"/>
                <a:gridCol w="2351993"/>
                <a:gridCol w="2509035"/>
                <a:gridCol w="2615860"/>
              </a:tblGrid>
              <a:tr h="349159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Channel bandwidth 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Nominal channel spacing under non-CA</a:t>
                      </a:r>
                      <a:endParaRPr lang="zh-CN" sz="2400" dirty="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(MHz)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Nominal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Minimum channel spacing under intra-band contiguous CA</a:t>
                      </a:r>
                      <a:endParaRPr lang="zh-CN" sz="2400">
                        <a:effectLst/>
                      </a:endParaRPr>
                    </a:p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(MHz)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578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CC#1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CC#2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7.5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7.2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11.7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9.9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11.4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14.4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15.0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13.8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7169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17.1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15.9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5683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19.8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18.3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7866" y="199939"/>
            <a:ext cx="10972800" cy="1143000"/>
          </a:xfrm>
        </p:spPr>
        <p:txBody>
          <a:bodyPr/>
          <a:lstStyle/>
          <a:p>
            <a:r>
              <a:rPr lang="en-US" altLang="zh-CN" dirty="0" smtClean="0"/>
              <a:t>Background (4/5)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866" y="1342939"/>
            <a:ext cx="10972800" cy="5112568"/>
          </a:xfrm>
        </p:spPr>
        <p:txBody>
          <a:bodyPr/>
          <a:lstStyle/>
          <a:p>
            <a:r>
              <a:rPr lang="en-GB" altLang="zh-CN" dirty="0"/>
              <a:t>Occupied aggregated channel bandwidth with nominal and minimum channel spacing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69393"/>
              </p:ext>
            </p:extLst>
          </p:nvPr>
        </p:nvGraphicFramePr>
        <p:xfrm>
          <a:off x="1343472" y="2459090"/>
          <a:ext cx="9217026" cy="3981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7164"/>
                <a:gridCol w="748026"/>
                <a:gridCol w="1018937"/>
                <a:gridCol w="1177687"/>
                <a:gridCol w="1381303"/>
                <a:gridCol w="1381303"/>
                <a:gridCol w="1381303"/>
                <a:gridCol w="1381303"/>
              </a:tblGrid>
              <a:tr h="200965">
                <a:tc grid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BW 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non-CA(MHz)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Occupied BW with non-CA and nominal channel spacing(MHz)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Nominal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 and nominal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Minimum channel spacing under intra-band contiguous CA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Occupied BW with intra-band contiguous CA and minimum spacing (MHz)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752550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CC#1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CC#2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7.2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24.95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24.65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24.75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24.15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14.4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29.9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29.3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28.8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31667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17.1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34.85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15.9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33.65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00965"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39.8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18.3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2385"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38.3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9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-340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 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9416" y="1090356"/>
            <a:ext cx="10513168" cy="4929708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Available spectrum that can be fit by intra-band contiguous CA with minimum channel spacing</a:t>
            </a:r>
            <a:endParaRPr lang="zh-CN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981936"/>
              </p:ext>
            </p:extLst>
          </p:nvPr>
        </p:nvGraphicFramePr>
        <p:xfrm>
          <a:off x="2351584" y="1988840"/>
          <a:ext cx="7317727" cy="4660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8"/>
                <a:gridCol w="1224136"/>
                <a:gridCol w="864096"/>
                <a:gridCol w="864096"/>
                <a:gridCol w="2853231"/>
              </a:tblGrid>
              <a:tr h="3923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Country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Bandwidth</a:t>
                      </a:r>
                      <a:endParaRPr lang="zh-CN" sz="1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(MHz)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Achievable Intra-band contiguous CA combination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European Region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Germany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14.85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5+10 with minimum channel spacing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Indonesia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3681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CEE&amp;Nordic</a:t>
                      </a:r>
                      <a:r>
                        <a:rPr lang="en-GB" sz="1050" dirty="0">
                          <a:effectLst/>
                        </a:rPr>
                        <a:t> European Region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Austria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 Africa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Zimbabwe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14.8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Band3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Central Asia &amp; Caucasia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Pakistan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07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Belarus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Kyrgyzstan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China (Macao)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10+10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 anchor="ctr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Southern-East 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Laos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France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6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West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France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24.9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50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NorthEast Europe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Poland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29.7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15+15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Central Asia &amp; Caucasia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Turkey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29.8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34.6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15+20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  <a:tr h="2615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Middle East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United Arab Emirates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39.6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Band3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20+20 with minimum channel spacing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5594" marR="6559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Define demodulation performance requirements for intra-band contiguous CA with minimum channel spacing for FDD with the following bandwidth combinations:</a:t>
            </a:r>
          </a:p>
          <a:p>
            <a:pPr lvl="1"/>
            <a:r>
              <a:rPr lang="en-US" altLang="zh-CN" dirty="0"/>
              <a:t>5+10MHz,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5+20MHz</a:t>
            </a:r>
          </a:p>
          <a:p>
            <a:pPr lvl="1"/>
            <a:r>
              <a:rPr lang="en-US" altLang="zh-CN" dirty="0" smtClean="0"/>
              <a:t>10+10MHz</a:t>
            </a:r>
          </a:p>
          <a:p>
            <a:pPr lvl="1"/>
            <a:r>
              <a:rPr lang="en-US" altLang="zh-CN" dirty="0" smtClean="0"/>
              <a:t>10+20MHz</a:t>
            </a:r>
          </a:p>
          <a:p>
            <a:pPr lvl="1"/>
            <a:r>
              <a:rPr lang="en-US" altLang="zh-CN" dirty="0" smtClean="0"/>
              <a:t>15+15MHz</a:t>
            </a:r>
          </a:p>
          <a:p>
            <a:pPr lvl="1"/>
            <a:r>
              <a:rPr lang="en-US" altLang="zh-CN" dirty="0" smtClean="0"/>
              <a:t>15+20MHz</a:t>
            </a:r>
          </a:p>
          <a:p>
            <a:pPr lvl="1"/>
            <a:r>
              <a:rPr lang="en-US" altLang="zh-CN" dirty="0" smtClean="0"/>
              <a:t>20+20MHz</a:t>
            </a:r>
          </a:p>
          <a:p>
            <a:r>
              <a:rPr lang="en-US" altLang="zh-CN" dirty="0" smtClean="0"/>
              <a:t>Simulation</a:t>
            </a:r>
          </a:p>
          <a:p>
            <a:pPr lvl="1"/>
            <a:r>
              <a:rPr lang="en-US" altLang="zh-CN" dirty="0" smtClean="0"/>
              <a:t>The test configurations of </a:t>
            </a:r>
            <a:r>
              <a:rPr lang="en-GB" altLang="zh-CN" dirty="0" smtClean="0"/>
              <a:t>R.9 TDD for TDD intra-band contiguous CA with minimum channel spacing can be used for simulation alignment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703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624</Words>
  <Application>Microsoft Office PowerPoint</Application>
  <PresentationFormat>宽屏</PresentationFormat>
  <Paragraphs>292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Times New Roman</vt:lpstr>
      <vt:lpstr>Office 主题</vt:lpstr>
      <vt:lpstr>3GPP TSG-RAN WG4 Meeting #92   Ljubljana, Slovenia, 26 - 30 August, 2019</vt:lpstr>
      <vt:lpstr>Background (1/5)</vt:lpstr>
      <vt:lpstr>Background (2/5)</vt:lpstr>
      <vt:lpstr>Background (3/5)</vt:lpstr>
      <vt:lpstr>Background (4/5)</vt:lpstr>
      <vt:lpstr>Background (5/5)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120</cp:revision>
  <dcterms:created xsi:type="dcterms:W3CDTF">2016-01-12T08:39:50Z</dcterms:created>
  <dcterms:modified xsi:type="dcterms:W3CDTF">2019-08-30T12:27:48Z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(3)fs5M8amqXf0KGmyuSVF+bH0SQj3JQMMgMAJ6Fa37ZMqEM9SpSnLKQIiGN4XezPVl5jyi3TId
OgTsC+zkG1BiV4o4wY6u82gy6iAKc79vZlZz60OPstkxqYYV9QniFHy/tjeXib+QGzewK4xd
BHxm0D6Nbr5tfnRXU7mjlFjZzXj0hBpR1URihvHk/GimBU0whRJAqTYOy1eRSnqfsF+Mk9S4
v+Iu4Lh2uVX04Xthv/</vt:lpwstr>
  </property>
  <property fmtid="{D5CDD505-2E9C-101B-9397-08002B2CF9AE}" pid="3" name="_2015_ms_pID_7253431">
    <vt:lpwstr>JmXFI6EhcbJWNglqvPO+FajHjBC7kBfKdYeTRc2nl39tJE8ty6KTix
KDaWN+QHUphdW06HXNySHW5iAROmgU8ypGj9f9FD/GhUX/yD5t2nvCSj458LVlY/wM5yzwlR
ixk4x8dlnm/OweJCRpujuvLbBYqzEf2/7tV3k4ZJdatD0C4WpK28G8hl39NpIUCbiSNeRCiL
O6MVetWrAXyMJmFH4jMuTOM05u5SQUt0IOLh</vt:lpwstr>
  </property>
  <property fmtid="{D5CDD505-2E9C-101B-9397-08002B2CF9AE}" pid="4" name="_2015_ms_pID_7253432">
    <vt:lpwstr>SyKyOrKxaLtFW0WCElKesVxQNGzY26djDzuI
R1nWo454gwD1XC1Z4OCKQ4Px9f8WRNanvMBw3umxqq8afJBEXKU=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