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73" r:id="rId5"/>
    <p:sldId id="271" r:id="rId6"/>
    <p:sldId id="274" r:id="rId7"/>
    <p:sldId id="272" r:id="rId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77" y="7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2019/8/30</a:t>
            </a:fld>
            <a:endParaRPr lang="zh-CN" altLang="en-US"/>
          </a:p>
        </p:txBody>
      </p:sp>
      <p:sp>
        <p:nvSpPr>
          <p:cNvPr id="5" name="页脚占位符 4">
            <a:extLst>
              <a:ext uri="{FF2B5EF4-FFF2-40B4-BE49-F238E27FC236}">
                <a16:creationId xmlns=""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2019/8/30</a:t>
            </a:fld>
            <a:endParaRPr lang="zh-CN" altLang="en-US"/>
          </a:p>
        </p:txBody>
      </p:sp>
      <p:sp>
        <p:nvSpPr>
          <p:cNvPr id="5" name="页脚占位符 4">
            <a:extLst>
              <a:ext uri="{FF2B5EF4-FFF2-40B4-BE49-F238E27FC236}">
                <a16:creationId xmlns=""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2019/8/30</a:t>
            </a:fld>
            <a:endParaRPr lang="zh-CN" altLang="en-US"/>
          </a:p>
        </p:txBody>
      </p:sp>
      <p:sp>
        <p:nvSpPr>
          <p:cNvPr id="5" name="页脚占位符 4">
            <a:extLst>
              <a:ext uri="{FF2B5EF4-FFF2-40B4-BE49-F238E27FC236}">
                <a16:creationId xmlns=""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2019/8/30</a:t>
            </a:fld>
            <a:endParaRPr lang="zh-CN" altLang="en-US"/>
          </a:p>
        </p:txBody>
      </p:sp>
      <p:sp>
        <p:nvSpPr>
          <p:cNvPr id="5" name="页脚占位符 4">
            <a:extLst>
              <a:ext uri="{FF2B5EF4-FFF2-40B4-BE49-F238E27FC236}">
                <a16:creationId xmlns=""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2019/8/30</a:t>
            </a:fld>
            <a:endParaRPr lang="zh-CN" altLang="en-US"/>
          </a:p>
        </p:txBody>
      </p:sp>
      <p:sp>
        <p:nvSpPr>
          <p:cNvPr id="5" name="页脚占位符 4">
            <a:extLst>
              <a:ext uri="{FF2B5EF4-FFF2-40B4-BE49-F238E27FC236}">
                <a16:creationId xmlns=""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2019/8/30</a:t>
            </a:fld>
            <a:endParaRPr lang="zh-CN" altLang="en-US"/>
          </a:p>
        </p:txBody>
      </p:sp>
      <p:sp>
        <p:nvSpPr>
          <p:cNvPr id="6" name="页脚占位符 4">
            <a:extLst>
              <a:ext uri="{FF2B5EF4-FFF2-40B4-BE49-F238E27FC236}">
                <a16:creationId xmlns=""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2019/8/30</a:t>
            </a:fld>
            <a:endParaRPr lang="zh-CN" altLang="en-US"/>
          </a:p>
        </p:txBody>
      </p:sp>
      <p:sp>
        <p:nvSpPr>
          <p:cNvPr id="8" name="页脚占位符 4">
            <a:extLst>
              <a:ext uri="{FF2B5EF4-FFF2-40B4-BE49-F238E27FC236}">
                <a16:creationId xmlns=""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2019/8/30</a:t>
            </a:fld>
            <a:endParaRPr lang="zh-CN" altLang="en-US"/>
          </a:p>
        </p:txBody>
      </p:sp>
      <p:sp>
        <p:nvSpPr>
          <p:cNvPr id="4" name="页脚占位符 4">
            <a:extLst>
              <a:ext uri="{FF2B5EF4-FFF2-40B4-BE49-F238E27FC236}">
                <a16:creationId xmlns=""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2019/8/30</a:t>
            </a:fld>
            <a:endParaRPr lang="zh-CN" altLang="en-US"/>
          </a:p>
        </p:txBody>
      </p:sp>
      <p:sp>
        <p:nvSpPr>
          <p:cNvPr id="3" name="页脚占位符 4">
            <a:extLst>
              <a:ext uri="{FF2B5EF4-FFF2-40B4-BE49-F238E27FC236}">
                <a16:creationId xmlns=""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2019/8/30</a:t>
            </a:fld>
            <a:endParaRPr lang="zh-CN" altLang="en-US"/>
          </a:p>
        </p:txBody>
      </p:sp>
      <p:sp>
        <p:nvSpPr>
          <p:cNvPr id="6" name="页脚占位符 4">
            <a:extLst>
              <a:ext uri="{FF2B5EF4-FFF2-40B4-BE49-F238E27FC236}">
                <a16:creationId xmlns=""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2019/8/30</a:t>
            </a:fld>
            <a:endParaRPr lang="zh-CN" altLang="en-US"/>
          </a:p>
        </p:txBody>
      </p:sp>
      <p:sp>
        <p:nvSpPr>
          <p:cNvPr id="6" name="页脚占位符 4">
            <a:extLst>
              <a:ext uri="{FF2B5EF4-FFF2-40B4-BE49-F238E27FC236}">
                <a16:creationId xmlns=""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2019/8/30</a:t>
            </a:fld>
            <a:endParaRPr lang="zh-CN" altLang="en-US"/>
          </a:p>
        </p:txBody>
      </p:sp>
      <p:sp>
        <p:nvSpPr>
          <p:cNvPr id="5" name="页脚占位符 4">
            <a:extLst>
              <a:ext uri="{FF2B5EF4-FFF2-40B4-BE49-F238E27FC236}">
                <a16:creationId xmlns=""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#92</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Ljubljana, Slovenia, 26</a:t>
            </a:r>
            <a:r>
              <a:rPr lang="en-US" altLang="zh-CN" sz="1800" baseline="30000" dirty="0" smtClean="0">
                <a:latin typeface="Arial Unicode MS" panose="020B0604020202020204" pitchFamily="50" charset="-128"/>
                <a:ea typeface="Arial Unicode MS" panose="020B0604020202020204" pitchFamily="50" charset="-128"/>
                <a:cs typeface="Arial Unicode MS" panose="020B0604020202020204" pitchFamily="50" charset="-128"/>
              </a:rPr>
              <a:t>th</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 – 30</a:t>
            </a:r>
            <a:r>
              <a:rPr lang="en-US" altLang="zh-CN" sz="1800" baseline="30000" dirty="0" smtClean="0">
                <a:latin typeface="Arial Unicode MS" panose="020B0604020202020204" pitchFamily="50" charset="-128"/>
                <a:ea typeface="Arial Unicode MS" panose="020B0604020202020204" pitchFamily="50" charset="-128"/>
                <a:cs typeface="Arial Unicode MS" panose="020B0604020202020204" pitchFamily="50" charset="-128"/>
              </a:rPr>
              <a:t>th</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 Aug </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2019</a:t>
            </a: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 xmlns:a16="http://schemas.microsoft.com/office/drawing/2014/main"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dirty="0">
                <a:solidFill>
                  <a:schemeClr val="tx1"/>
                </a:solidFill>
              </a:rPr>
              <a:t>Huawei, </a:t>
            </a:r>
            <a:r>
              <a:rPr lang="en-US" altLang="zh-CN" dirty="0" err="1" smtClean="0">
                <a:solidFill>
                  <a:schemeClr val="tx1"/>
                </a:solidFill>
              </a:rPr>
              <a:t>HiSilicon</a:t>
            </a:r>
            <a:r>
              <a:rPr lang="en-US" altLang="zh-CN" smtClean="0">
                <a:solidFill>
                  <a:schemeClr val="tx1"/>
                </a:solidFill>
              </a:rPr>
              <a:t>,…</a:t>
            </a:r>
            <a:endParaRPr lang="zh-CN" altLang="en-US" dirty="0">
              <a:solidFill>
                <a:schemeClr val="tx1"/>
              </a:solidFill>
            </a:endParaRPr>
          </a:p>
        </p:txBody>
      </p:sp>
      <p:sp>
        <p:nvSpPr>
          <p:cNvPr id="2052" name="TextBox 3">
            <a:extLst>
              <a:ext uri="{FF2B5EF4-FFF2-40B4-BE49-F238E27FC236}">
                <a16:creationId xmlns="" xmlns:a16="http://schemas.microsoft.com/office/drawing/2014/main"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latin typeface="Calibri" panose="020F0502020204030204" pitchFamily="34" charset="0"/>
              </a:rPr>
              <a:t>Way forward on RRM impact of the R16 enhancement for NB-</a:t>
            </a:r>
            <a:r>
              <a:rPr lang="en-US" altLang="zh-CN" sz="4400" dirty="0" err="1">
                <a:latin typeface="Calibri" panose="020F0502020204030204" pitchFamily="34" charset="0"/>
              </a:rPr>
              <a:t>IoT</a:t>
            </a:r>
            <a:endParaRPr lang="zh-CN" altLang="en-US" sz="4400" dirty="0">
              <a:latin typeface="Calibri" panose="020F0502020204030204" pitchFamily="34" charset="0"/>
            </a:endParaRPr>
          </a:p>
        </p:txBody>
      </p:sp>
      <p:sp>
        <p:nvSpPr>
          <p:cNvPr id="2053" name="TextBox 4">
            <a:extLst>
              <a:ext uri="{FF2B5EF4-FFF2-40B4-BE49-F238E27FC236}">
                <a16:creationId xmlns="" xmlns:a16="http://schemas.microsoft.com/office/drawing/2014/main"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smtClean="0">
                <a:latin typeface="Arial Unicode MS" panose="020B0604020202020204" pitchFamily="50" charset="-128"/>
                <a:ea typeface="Arial Unicode MS" panose="020B0604020202020204" pitchFamily="50" charset="-128"/>
                <a:cs typeface="Arial Unicode MS" panose="020B0604020202020204" pitchFamily="50" charset="-128"/>
              </a:rPr>
              <a:t>R4-1910569</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 xmlns:a16="http://schemas.microsoft.com/office/drawing/2014/main" id="{A75EF2A8-A19F-4F64-8C7E-2525B8E8A3B2}"/>
              </a:ext>
            </a:extLst>
          </p:cNvPr>
          <p:cNvSpPr>
            <a:spLocks noGrp="1"/>
          </p:cNvSpPr>
          <p:nvPr>
            <p:ph type="title"/>
          </p:nvPr>
        </p:nvSpPr>
        <p:spPr/>
        <p:txBody>
          <a:bodyPr/>
          <a:lstStyle/>
          <a:p>
            <a:pPr eaLnBrk="1" hangingPunct="1"/>
            <a:r>
              <a:rPr lang="en-US" altLang="zh-CN" sz="2800" dirty="0"/>
              <a:t>Group WUS</a:t>
            </a:r>
            <a:endParaRPr lang="zh-CN" altLang="en-US" sz="2800" dirty="0"/>
          </a:p>
        </p:txBody>
      </p:sp>
      <p:sp>
        <p:nvSpPr>
          <p:cNvPr id="4" name="内容占位符 2">
            <a:extLst>
              <a:ext uri="{FF2B5EF4-FFF2-40B4-BE49-F238E27FC236}">
                <a16:creationId xmlns="" xmlns:a16="http://schemas.microsoft.com/office/drawing/2014/main" id="{B084D7AF-DEFD-47ED-B94C-F40A214A6326}"/>
              </a:ext>
            </a:extLst>
          </p:cNvPr>
          <p:cNvSpPr>
            <a:spLocks noGrp="1"/>
          </p:cNvSpPr>
          <p:nvPr>
            <p:ph idx="1"/>
          </p:nvPr>
        </p:nvSpPr>
        <p:spPr>
          <a:xfrm>
            <a:off x="457200" y="1600200"/>
            <a:ext cx="8229600" cy="4525963"/>
          </a:xfrm>
        </p:spPr>
        <p:txBody>
          <a:bodyPr/>
          <a:lstStyle/>
          <a:p>
            <a:r>
              <a:rPr lang="en-GB" altLang="zh-CN" dirty="0"/>
              <a:t>Release 15 WUS framework is used to evaluate the release 16 WUS performance.</a:t>
            </a:r>
          </a:p>
          <a:p>
            <a:pPr lvl="1"/>
            <a:r>
              <a:rPr lang="en-GB" altLang="zh-CN" dirty="0"/>
              <a:t>Companies are expected to analyse the WUS detection performance of each WUS sequence assuming UE monitors two sequences based on Rel-15 WUS framework in </a:t>
            </a:r>
            <a:r>
              <a:rPr lang="en-US" altLang="sv-SE" dirty="0"/>
              <a:t>R4-1816334</a:t>
            </a:r>
            <a:r>
              <a:rPr lang="en-GB" altLang="zh-CN" dirty="0"/>
              <a:t>.</a:t>
            </a:r>
            <a:endParaRPr lang="sv-SE" altLang="zh-CN" dirty="0"/>
          </a:p>
          <a:p>
            <a:pPr lvl="1"/>
            <a:r>
              <a:rPr lang="en-GB" altLang="zh-CN" dirty="0"/>
              <a:t>The simulation assumptions will be updated if necessary.</a:t>
            </a:r>
            <a:endParaRPr lang="en-US" altLang="zh-CN" sz="2000" dirty="0"/>
          </a:p>
        </p:txBody>
      </p:sp>
    </p:spTree>
    <p:extLst>
      <p:ext uri="{BB962C8B-B14F-4D97-AF65-F5344CB8AC3E}">
        <p14:creationId xmlns:p14="http://schemas.microsoft.com/office/powerpoint/2010/main" val="12018830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 xmlns:a16="http://schemas.microsoft.com/office/drawing/2014/main" id="{A75EF2A8-A19F-4F64-8C7E-2525B8E8A3B2}"/>
              </a:ext>
            </a:extLst>
          </p:cNvPr>
          <p:cNvSpPr>
            <a:spLocks noGrp="1"/>
          </p:cNvSpPr>
          <p:nvPr>
            <p:ph type="title"/>
          </p:nvPr>
        </p:nvSpPr>
        <p:spPr/>
        <p:txBody>
          <a:bodyPr/>
          <a:lstStyle/>
          <a:p>
            <a:pPr eaLnBrk="1" hangingPunct="1"/>
            <a:r>
              <a:rPr lang="en-US" altLang="zh-CN" sz="2800" dirty="0"/>
              <a:t>Preconfigured UL resource </a:t>
            </a:r>
            <a:r>
              <a:rPr lang="en-US" altLang="zh-CN" sz="2800" dirty="0" smtClean="0"/>
              <a:t>1/2</a:t>
            </a:r>
            <a:endParaRPr lang="zh-CN" altLang="en-US" sz="2800" dirty="0"/>
          </a:p>
        </p:txBody>
      </p:sp>
      <p:sp>
        <p:nvSpPr>
          <p:cNvPr id="4" name="内容占位符 2">
            <a:extLst>
              <a:ext uri="{FF2B5EF4-FFF2-40B4-BE49-F238E27FC236}">
                <a16:creationId xmlns="" xmlns:a16="http://schemas.microsoft.com/office/drawing/2014/main" id="{B084D7AF-DEFD-47ED-B94C-F40A214A6326}"/>
              </a:ext>
            </a:extLst>
          </p:cNvPr>
          <p:cNvSpPr>
            <a:spLocks noGrp="1"/>
          </p:cNvSpPr>
          <p:nvPr>
            <p:ph idx="1"/>
          </p:nvPr>
        </p:nvSpPr>
        <p:spPr>
          <a:xfrm>
            <a:off x="457200" y="1600200"/>
            <a:ext cx="8229600" cy="4525963"/>
          </a:xfrm>
        </p:spPr>
        <p:txBody>
          <a:bodyPr/>
          <a:lstStyle/>
          <a:p>
            <a:r>
              <a:rPr lang="en-GB" altLang="zh-CN" sz="2400" dirty="0"/>
              <a:t>Both in serving cell relaxed monitoring mode and in serving cell non-relaxed monitoring mode, if UE is configured with RSRP change for TA validation, the first and the second measurements used for validating the TA shall satisfy the following conditions</a:t>
            </a:r>
          </a:p>
          <a:p>
            <a:pPr lvl="2"/>
            <a:r>
              <a:rPr lang="en-GB" altLang="zh-CN" sz="2000" dirty="0"/>
              <a:t>The first measurement </a:t>
            </a:r>
            <a:r>
              <a:rPr lang="en-GB" altLang="zh-CN" sz="2000" dirty="0" smtClean="0"/>
              <a:t>(</a:t>
            </a:r>
            <a:r>
              <a:rPr lang="en-US" altLang="zh-CN" sz="2000" dirty="0" smtClean="0"/>
              <a:t>N</a:t>
            </a:r>
            <a:r>
              <a:rPr lang="en-GB" altLang="zh-CN" sz="2000" dirty="0" smtClean="0"/>
              <a:t>RSRP1</a:t>
            </a:r>
            <a:r>
              <a:rPr lang="en-GB" altLang="zh-CN" sz="2000" dirty="0"/>
              <a:t>) shall be performed within following time range: </a:t>
            </a:r>
            <a:r>
              <a:rPr lang="en-US" altLang="zh-CN" sz="2000" i="1" dirty="0"/>
              <a:t>T1 – N ≤ T1’ ≤ T1 + N;</a:t>
            </a:r>
            <a:endParaRPr lang="sv-SE" altLang="zh-CN" sz="2000" dirty="0"/>
          </a:p>
          <a:p>
            <a:pPr lvl="2"/>
            <a:r>
              <a:rPr lang="en-GB" altLang="zh-CN" sz="2000" dirty="0" smtClean="0"/>
              <a:t>The </a:t>
            </a:r>
            <a:r>
              <a:rPr lang="en-GB" altLang="zh-CN" sz="2000" dirty="0"/>
              <a:t>second measurement </a:t>
            </a:r>
            <a:r>
              <a:rPr lang="en-GB" altLang="zh-CN" sz="2000" dirty="0" smtClean="0"/>
              <a:t>(</a:t>
            </a:r>
            <a:r>
              <a:rPr lang="en-US" altLang="zh-CN" sz="2000" dirty="0" smtClean="0"/>
              <a:t>N</a:t>
            </a:r>
            <a:r>
              <a:rPr lang="en-GB" altLang="zh-CN" sz="2000" dirty="0" smtClean="0"/>
              <a:t>RSRP2</a:t>
            </a:r>
            <a:r>
              <a:rPr lang="en-GB" altLang="zh-CN" sz="2000" dirty="0"/>
              <a:t>) shall be performed within following time range: </a:t>
            </a:r>
            <a:r>
              <a:rPr lang="en-US" altLang="zh-CN" sz="2000" i="1" dirty="0"/>
              <a:t>T2 – M ≤ T2’&lt;T2;</a:t>
            </a:r>
          </a:p>
          <a:p>
            <a:pPr lvl="2"/>
            <a:r>
              <a:rPr lang="en-GB" altLang="zh-CN" sz="2000" dirty="0"/>
              <a:t>Where T1’ is the time when </a:t>
            </a:r>
            <a:r>
              <a:rPr lang="en-GB" altLang="zh-CN" sz="2000" dirty="0" smtClean="0"/>
              <a:t>NRSRP1 </a:t>
            </a:r>
            <a:r>
              <a:rPr lang="en-GB" altLang="zh-CN" sz="2000" dirty="0"/>
              <a:t>becomes available, T1 is the time when TA is obtained, N is TBD, T2’ is the time when RSRP2 becomes available, T2 is the time when TA is validated, M TBD. </a:t>
            </a:r>
            <a:endParaRPr lang="sv-SE" altLang="zh-CN" sz="2000" dirty="0"/>
          </a:p>
          <a:p>
            <a:r>
              <a:rPr lang="en-GB" altLang="zh-CN" sz="2400" dirty="0"/>
              <a:t>Relaxation on serving cell monitoring is allowed regardless of TA validation mechanism.</a:t>
            </a:r>
            <a:endParaRPr lang="sv-SE" altLang="zh-CN" sz="2400" dirty="0"/>
          </a:p>
        </p:txBody>
      </p:sp>
    </p:spTree>
    <p:extLst>
      <p:ext uri="{BB962C8B-B14F-4D97-AF65-F5344CB8AC3E}">
        <p14:creationId xmlns:p14="http://schemas.microsoft.com/office/powerpoint/2010/main" val="27132893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 xmlns:a16="http://schemas.microsoft.com/office/drawing/2014/main" id="{A75EF2A8-A19F-4F64-8C7E-2525B8E8A3B2}"/>
              </a:ext>
            </a:extLst>
          </p:cNvPr>
          <p:cNvSpPr>
            <a:spLocks noGrp="1"/>
          </p:cNvSpPr>
          <p:nvPr>
            <p:ph type="title"/>
          </p:nvPr>
        </p:nvSpPr>
        <p:spPr/>
        <p:txBody>
          <a:bodyPr/>
          <a:lstStyle/>
          <a:p>
            <a:pPr eaLnBrk="1" hangingPunct="1"/>
            <a:r>
              <a:rPr lang="en-US" altLang="zh-CN" sz="2800" dirty="0"/>
              <a:t>Preconfigured UL </a:t>
            </a:r>
            <a:r>
              <a:rPr lang="en-US" altLang="zh-CN" sz="2800" dirty="0" smtClean="0"/>
              <a:t>resource 2/2 </a:t>
            </a:r>
            <a:endParaRPr lang="zh-CN" altLang="en-US" sz="2800" dirty="0"/>
          </a:p>
        </p:txBody>
      </p:sp>
      <p:sp>
        <p:nvSpPr>
          <p:cNvPr id="4" name="内容占位符 2">
            <a:extLst>
              <a:ext uri="{FF2B5EF4-FFF2-40B4-BE49-F238E27FC236}">
                <a16:creationId xmlns="" xmlns:a16="http://schemas.microsoft.com/office/drawing/2014/main" id="{B084D7AF-DEFD-47ED-B94C-F40A214A6326}"/>
              </a:ext>
            </a:extLst>
          </p:cNvPr>
          <p:cNvSpPr>
            <a:spLocks noGrp="1"/>
          </p:cNvSpPr>
          <p:nvPr>
            <p:ph idx="1"/>
          </p:nvPr>
        </p:nvSpPr>
        <p:spPr>
          <a:xfrm>
            <a:off x="457200" y="1600200"/>
            <a:ext cx="8229600" cy="4525963"/>
          </a:xfrm>
        </p:spPr>
        <p:txBody>
          <a:bodyPr/>
          <a:lstStyle/>
          <a:p>
            <a:r>
              <a:rPr lang="en-US" altLang="zh-CN" sz="2400" dirty="0" err="1"/>
              <a:t>eNB</a:t>
            </a:r>
            <a:r>
              <a:rPr lang="en-US" altLang="zh-CN" sz="2400" dirty="0"/>
              <a:t> can configure the UE with any of K=1 and K=2, i.e. one or two thresholds for validating the TA when configured with serving cell measurement change attribute. </a:t>
            </a:r>
            <a:endParaRPr lang="sv-SE" altLang="zh-CN" sz="2400" dirty="0"/>
          </a:p>
        </p:txBody>
      </p:sp>
    </p:spTree>
    <p:extLst>
      <p:ext uri="{BB962C8B-B14F-4D97-AF65-F5344CB8AC3E}">
        <p14:creationId xmlns:p14="http://schemas.microsoft.com/office/powerpoint/2010/main" val="1771577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 xmlns:a16="http://schemas.microsoft.com/office/drawing/2014/main" id="{A75EF2A8-A19F-4F64-8C7E-2525B8E8A3B2}"/>
              </a:ext>
            </a:extLst>
          </p:cNvPr>
          <p:cNvSpPr>
            <a:spLocks noGrp="1"/>
          </p:cNvSpPr>
          <p:nvPr>
            <p:ph type="title"/>
          </p:nvPr>
        </p:nvSpPr>
        <p:spPr/>
        <p:txBody>
          <a:bodyPr/>
          <a:lstStyle/>
          <a:p>
            <a:pPr eaLnBrk="1" hangingPunct="1"/>
            <a:r>
              <a:rPr lang="en-US" altLang="zh-CN" sz="2800" dirty="0"/>
              <a:t>Multi carrier operation </a:t>
            </a:r>
            <a:r>
              <a:rPr lang="en-US" altLang="zh-CN" sz="2800" dirty="0" smtClean="0"/>
              <a:t/>
            </a:r>
            <a:br>
              <a:rPr lang="en-US" altLang="zh-CN" sz="2800" dirty="0" smtClean="0"/>
            </a:br>
            <a:r>
              <a:rPr lang="en-US" altLang="zh-CN" sz="2800" dirty="0" smtClean="0"/>
              <a:t>MSG3 based quality reporting</a:t>
            </a:r>
            <a:endParaRPr lang="zh-CN" altLang="en-US" sz="2800" dirty="0"/>
          </a:p>
        </p:txBody>
      </p:sp>
      <p:sp>
        <p:nvSpPr>
          <p:cNvPr id="4" name="内容占位符 2">
            <a:extLst>
              <a:ext uri="{FF2B5EF4-FFF2-40B4-BE49-F238E27FC236}">
                <a16:creationId xmlns="" xmlns:a16="http://schemas.microsoft.com/office/drawing/2014/main" id="{B084D7AF-DEFD-47ED-B94C-F40A214A6326}"/>
              </a:ext>
            </a:extLst>
          </p:cNvPr>
          <p:cNvSpPr>
            <a:spLocks noGrp="1"/>
          </p:cNvSpPr>
          <p:nvPr>
            <p:ph idx="1"/>
          </p:nvPr>
        </p:nvSpPr>
        <p:spPr>
          <a:xfrm>
            <a:off x="457200" y="1423317"/>
            <a:ext cx="8229600" cy="4525963"/>
          </a:xfrm>
        </p:spPr>
        <p:txBody>
          <a:bodyPr/>
          <a:lstStyle/>
          <a:p>
            <a:r>
              <a:rPr lang="en-US" altLang="zh-CN" sz="2000" dirty="0" smtClean="0"/>
              <a:t>Use </a:t>
            </a:r>
            <a:r>
              <a:rPr lang="en-US" altLang="zh-CN" sz="2000" dirty="0"/>
              <a:t>evaluation period T2 if quality report is associated with non-anchor carrier.</a:t>
            </a:r>
            <a:endParaRPr lang="en-GB" altLang="zh-CN" sz="2000" dirty="0"/>
          </a:p>
          <a:p>
            <a:endParaRPr lang="sv-SE" altLang="zh-CN" sz="2000" dirty="0"/>
          </a:p>
        </p:txBody>
      </p:sp>
    </p:spTree>
    <p:extLst>
      <p:ext uri="{BB962C8B-B14F-4D97-AF65-F5344CB8AC3E}">
        <p14:creationId xmlns:p14="http://schemas.microsoft.com/office/powerpoint/2010/main" val="16884394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 xmlns:a16="http://schemas.microsoft.com/office/drawing/2014/main" id="{A75EF2A8-A19F-4F64-8C7E-2525B8E8A3B2}"/>
              </a:ext>
            </a:extLst>
          </p:cNvPr>
          <p:cNvSpPr>
            <a:spLocks noGrp="1"/>
          </p:cNvSpPr>
          <p:nvPr>
            <p:ph type="title"/>
          </p:nvPr>
        </p:nvSpPr>
        <p:spPr/>
        <p:txBody>
          <a:bodyPr/>
          <a:lstStyle/>
          <a:p>
            <a:pPr eaLnBrk="1" hangingPunct="1"/>
            <a:r>
              <a:rPr lang="en-US" altLang="zh-CN" sz="2800" dirty="0"/>
              <a:t>Multi carrier operation </a:t>
            </a:r>
            <a:r>
              <a:rPr lang="en-US" altLang="zh-CN" sz="2800" dirty="0" smtClean="0"/>
              <a:t/>
            </a:r>
            <a:br>
              <a:rPr lang="en-US" altLang="zh-CN" sz="2800" dirty="0" smtClean="0"/>
            </a:br>
            <a:r>
              <a:rPr lang="en-US" altLang="zh-CN" sz="2800" dirty="0" smtClean="0"/>
              <a:t>non-anchor RRM</a:t>
            </a:r>
            <a:endParaRPr lang="zh-CN" altLang="en-US" sz="2800" dirty="0"/>
          </a:p>
        </p:txBody>
      </p:sp>
      <p:sp>
        <p:nvSpPr>
          <p:cNvPr id="4" name="内容占位符 2">
            <a:extLst>
              <a:ext uri="{FF2B5EF4-FFF2-40B4-BE49-F238E27FC236}">
                <a16:creationId xmlns="" xmlns:a16="http://schemas.microsoft.com/office/drawing/2014/main" id="{B084D7AF-DEFD-47ED-B94C-F40A214A6326}"/>
              </a:ext>
            </a:extLst>
          </p:cNvPr>
          <p:cNvSpPr>
            <a:spLocks noGrp="1"/>
          </p:cNvSpPr>
          <p:nvPr>
            <p:ph idx="1"/>
          </p:nvPr>
        </p:nvSpPr>
        <p:spPr>
          <a:xfrm>
            <a:off x="457200" y="1423317"/>
            <a:ext cx="8229600" cy="4525963"/>
          </a:xfrm>
        </p:spPr>
        <p:txBody>
          <a:bodyPr/>
          <a:lstStyle/>
          <a:p>
            <a:r>
              <a:rPr lang="en-US" altLang="zh-CN" sz="2000" dirty="0" smtClean="0"/>
              <a:t>For RRM measurements on </a:t>
            </a:r>
            <a:r>
              <a:rPr lang="en-US" altLang="zh-CN" sz="2000" smtClean="0"/>
              <a:t>non-anchor carriers based on NRS</a:t>
            </a:r>
            <a:endParaRPr lang="en-US" altLang="zh-CN" sz="2000" dirty="0" smtClean="0"/>
          </a:p>
          <a:p>
            <a:pPr lvl="1"/>
            <a:r>
              <a:rPr lang="en-US" altLang="zh-CN" sz="1600" dirty="0" smtClean="0"/>
              <a:t>Skip </a:t>
            </a:r>
            <a:r>
              <a:rPr lang="en-US" altLang="zh-CN" sz="1600" dirty="0"/>
              <a:t>the NRSRQ measurement on non-anchor carrier. </a:t>
            </a:r>
            <a:endParaRPr lang="en-US" altLang="zh-CN" sz="1600" dirty="0" smtClean="0"/>
          </a:p>
          <a:p>
            <a:pPr lvl="1"/>
            <a:r>
              <a:rPr lang="en-US" altLang="zh-CN" sz="1600" dirty="0" smtClean="0"/>
              <a:t>The </a:t>
            </a:r>
            <a:r>
              <a:rPr lang="en-US" altLang="zh-CN" sz="1600" dirty="0"/>
              <a:t>existing criteria depending on NRSRQ are not feasible on non-anchor carrier. </a:t>
            </a:r>
            <a:endParaRPr lang="en-US" altLang="zh-CN" sz="1600" dirty="0" smtClean="0"/>
          </a:p>
          <a:p>
            <a:pPr lvl="1"/>
            <a:r>
              <a:rPr lang="en-US" altLang="zh-CN" sz="1600" dirty="0" smtClean="0"/>
              <a:t>It </a:t>
            </a:r>
            <a:r>
              <a:rPr lang="en-US" altLang="zh-CN" sz="1600" dirty="0"/>
              <a:t>is left to RAN2 whether to modify the existing S criteria or define new criteria.</a:t>
            </a:r>
          </a:p>
        </p:txBody>
      </p:sp>
    </p:spTree>
    <p:extLst>
      <p:ext uri="{BB962C8B-B14F-4D97-AF65-F5344CB8AC3E}">
        <p14:creationId xmlns:p14="http://schemas.microsoft.com/office/powerpoint/2010/main" val="19518894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 xmlns:a16="http://schemas.microsoft.com/office/drawing/2014/main" id="{A75EF2A8-A19F-4F64-8C7E-2525B8E8A3B2}"/>
              </a:ext>
            </a:extLst>
          </p:cNvPr>
          <p:cNvSpPr>
            <a:spLocks noGrp="1"/>
          </p:cNvSpPr>
          <p:nvPr>
            <p:ph type="title"/>
          </p:nvPr>
        </p:nvSpPr>
        <p:spPr/>
        <p:txBody>
          <a:bodyPr/>
          <a:lstStyle/>
          <a:p>
            <a:pPr eaLnBrk="1" hangingPunct="1"/>
            <a:r>
              <a:rPr lang="en-US" altLang="zh-CN" sz="2800" dirty="0"/>
              <a:t>Multi carrier operation </a:t>
            </a:r>
            <a:r>
              <a:rPr lang="en-US" altLang="zh-CN" sz="2800" dirty="0" smtClean="0"/>
              <a:t/>
            </a:r>
            <a:br>
              <a:rPr lang="en-US" altLang="zh-CN" sz="2800" dirty="0" smtClean="0"/>
            </a:br>
            <a:r>
              <a:rPr lang="en-US" altLang="zh-CN" sz="2800" dirty="0" smtClean="0"/>
              <a:t>connected channel quality report</a:t>
            </a:r>
            <a:endParaRPr lang="zh-CN" altLang="en-US" sz="2800" dirty="0"/>
          </a:p>
        </p:txBody>
      </p:sp>
      <p:sp>
        <p:nvSpPr>
          <p:cNvPr id="4" name="内容占位符 2">
            <a:extLst>
              <a:ext uri="{FF2B5EF4-FFF2-40B4-BE49-F238E27FC236}">
                <a16:creationId xmlns="" xmlns:a16="http://schemas.microsoft.com/office/drawing/2014/main" id="{B084D7AF-DEFD-47ED-B94C-F40A214A6326}"/>
              </a:ext>
            </a:extLst>
          </p:cNvPr>
          <p:cNvSpPr>
            <a:spLocks noGrp="1"/>
          </p:cNvSpPr>
          <p:nvPr>
            <p:ph idx="1"/>
          </p:nvPr>
        </p:nvSpPr>
        <p:spPr>
          <a:xfrm>
            <a:off x="457200" y="1423317"/>
            <a:ext cx="8229600" cy="4525963"/>
          </a:xfrm>
        </p:spPr>
        <p:txBody>
          <a:bodyPr/>
          <a:lstStyle/>
          <a:p>
            <a:r>
              <a:rPr lang="en-US" altLang="zh-CN" sz="2000" dirty="0"/>
              <a:t>Use the same hypothetical NPDCCH parameters, report mapping and accuracy requirements as MSG3-based report</a:t>
            </a:r>
            <a:r>
              <a:rPr lang="en-US" altLang="zh-CN" sz="2000" dirty="0" smtClean="0"/>
              <a:t>.</a:t>
            </a:r>
          </a:p>
          <a:p>
            <a:r>
              <a:rPr lang="en-GB" altLang="zh-CN" sz="2000" dirty="0"/>
              <a:t>UE can use the NPDCCH period which carries the UL grant of channel quality report for measurement of DL channel quality of the configured carrier. Per TS 36.213, the NPDCCH repetition level can be from the </a:t>
            </a:r>
            <a:r>
              <a:rPr lang="en-GB" altLang="zh-CN" sz="2000" dirty="0" smtClean="0"/>
              <a:t>set</a:t>
            </a:r>
          </a:p>
          <a:p>
            <a:pPr lvl="1"/>
            <a:r>
              <a:rPr lang="en-US" altLang="zh-CN" sz="1600" dirty="0" smtClean="0"/>
              <a:t> </a:t>
            </a:r>
            <a:endParaRPr lang="zh-CN" altLang="zh-CN" sz="1600" dirty="0"/>
          </a:p>
        </p:txBody>
      </p:sp>
      <p:sp>
        <p:nvSpPr>
          <p:cNvPr id="12"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426309835"/>
              </p:ext>
            </p:extLst>
          </p:nvPr>
        </p:nvGraphicFramePr>
        <p:xfrm>
          <a:off x="1259632" y="3068960"/>
          <a:ext cx="4964113" cy="404813"/>
        </p:xfrm>
        <a:graphic>
          <a:graphicData uri="http://schemas.openxmlformats.org/presentationml/2006/ole">
            <mc:AlternateContent xmlns:mc="http://schemas.openxmlformats.org/markup-compatibility/2006">
              <mc:Choice xmlns:v="urn:schemas-microsoft-com:vml" Requires="v">
                <p:oleObj spid="_x0000_s1038" name="公式" r:id="rId3" imgW="2793960" imgH="228600" progId="Equation.3">
                  <p:embed/>
                </p:oleObj>
              </mc:Choice>
              <mc:Fallback>
                <p:oleObj name="公式" r:id="rId3" imgW="2793960" imgH="228600" progId="Equation.3">
                  <p:embed/>
                  <p:pic>
                    <p:nvPicPr>
                      <p:cNvPr id="0" name="Object 10"/>
                      <p:cNvPicPr>
                        <a:picLocks noChangeAspect="1" noChangeArrowheads="1"/>
                      </p:cNvPicPr>
                      <p:nvPr/>
                    </p:nvPicPr>
                    <p:blipFill>
                      <a:blip r:embed="rId4"/>
                      <a:srcRect/>
                      <a:stretch>
                        <a:fillRect/>
                      </a:stretch>
                    </p:blipFill>
                    <p:spPr bwMode="auto">
                      <a:xfrm>
                        <a:off x="1259632" y="3068960"/>
                        <a:ext cx="4964113" cy="404813"/>
                      </a:xfrm>
                      <a:prstGeom prst="rect">
                        <a:avLst/>
                      </a:prstGeom>
                      <a:noFill/>
                    </p:spPr>
                  </p:pic>
                </p:oleObj>
              </mc:Fallback>
            </mc:AlternateContent>
          </a:graphicData>
        </a:graphic>
      </p:graphicFrame>
    </p:spTree>
    <p:extLst>
      <p:ext uri="{BB962C8B-B14F-4D97-AF65-F5344CB8AC3E}">
        <p14:creationId xmlns:p14="http://schemas.microsoft.com/office/powerpoint/2010/main" val="28170774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1598</TotalTime>
  <Words>387</Words>
  <Application>Microsoft Office PowerPoint</Application>
  <PresentationFormat>全屏显示(4:3)</PresentationFormat>
  <Paragraphs>27</Paragraphs>
  <Slides>7</Slides>
  <Notes>0</Notes>
  <HiddenSlides>0</HiddenSlides>
  <MMClips>0</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1</vt:i4>
      </vt:variant>
      <vt:variant>
        <vt:lpstr>幻灯片标题</vt:lpstr>
      </vt:variant>
      <vt:variant>
        <vt:i4>7</vt:i4>
      </vt:variant>
    </vt:vector>
  </HeadingPairs>
  <TitlesOfParts>
    <vt:vector size="13" baseType="lpstr">
      <vt:lpstr>Arial Unicode MS</vt:lpstr>
      <vt:lpstr>宋体</vt:lpstr>
      <vt:lpstr>Arial</vt:lpstr>
      <vt:lpstr>Calibri</vt:lpstr>
      <vt:lpstr>Office 主题</vt:lpstr>
      <vt:lpstr>公式</vt:lpstr>
      <vt:lpstr>3GPP TSG-RAN WG4 Meeting #92 Ljubljana, Slovenia, 26th – 30th Aug 2019</vt:lpstr>
      <vt:lpstr>Group WUS</vt:lpstr>
      <vt:lpstr>Preconfigured UL resource 1/2</vt:lpstr>
      <vt:lpstr>Preconfigured UL resource 2/2 </vt:lpstr>
      <vt:lpstr>Multi carrier operation  MSG3 based quality reporting</vt:lpstr>
      <vt:lpstr>Multi carrier operation  non-anchor RRM</vt:lpstr>
      <vt:lpstr>Multi carrier operation  connected channel quality report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Zhangmeng (Meng, WN)</cp:lastModifiedBy>
  <cp:revision>202</cp:revision>
  <dcterms:created xsi:type="dcterms:W3CDTF">2016-01-12T08:39:50Z</dcterms:created>
  <dcterms:modified xsi:type="dcterms:W3CDTF">2019-08-30T11:50:47Z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(3)sNa532YzCteOO3vqnz1Az4xkgmn6WOV/7Bmwg/TG+eOV7xv+j+du/rmXykizNB95O8zz/sjE
du+9ujpXmSXx72cEi7V2LoViXXIPJYloAtNazM5U8zNzSw1hEnOF8pCQ/r163r/9Qa5c0HRs
xCNSB9QH9oGTlYt1ww9E2VpZv8FjRaXKb5+5po/9H7qqSn5L6Ny6LD74aCM8WaOlNTWUgVB+
ONwXl0yglSPO3TRJRD</vt:lpwstr>
  </property>
  <property fmtid="{D5CDD505-2E9C-101B-9397-08002B2CF9AE}" pid="3" name="_2015_ms_pID_7253431">
    <vt:lpwstr>5QrbqclSsA6KtfxT2YXJKmlNIBf+QpQGmzanwnC7Wc0HlM/Dz7yMEb
+oAKRFoGq8fBW5T+K/rUg7e0eN2stwASY7RR/OLml/FPCIUOm80UE7GGtgruaycYDeibMoQg
KcoT6G3KpfvqyFnkOYd5M7H6rOOBcLtTqajPKF2mM8zUygUxfLDxQBUZkjLcvzD4HcFFEHf4
nWzaTItWm8ihZtjBYjWLgRykKNdDrIm+8y9L</vt:lpwstr>
  </property>
  <property fmtid="{D5CDD505-2E9C-101B-9397-08002B2CF9AE}" pid="4" name="_2015_ms_pID_7253432">
    <vt:lpwstr>Q0kXwYa2fjir+qYW6Ao0irhZkgEuMpMp7pdR
gHHC/aY9Kgw19b69kXZP6TkYcrazLsSdPaLxUBpip6C9A3AFcCs=</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1565573365</vt:lpwstr>
  </property>
</Properties>
</file>