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034B76-11F3-4B4A-BD05-9A24DDAC9B27}" v="7" dt="2019-08-30T09:39:58.4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I WANG" userId="d0432ad4c4293681" providerId="LiveId" clId="{9BB4C907-A28E-407F-BE14-3B5383F06D09}"/>
    <pc:docChg chg="modSld">
      <pc:chgData name="WEI WANG" userId="d0432ad4c4293681" providerId="LiveId" clId="{9BB4C907-A28E-407F-BE14-3B5383F06D09}" dt="2019-08-30T08:41:52.960" v="3"/>
      <pc:docMkLst>
        <pc:docMk/>
      </pc:docMkLst>
      <pc:sldChg chg="modSp">
        <pc:chgData name="WEI WANG" userId="d0432ad4c4293681" providerId="LiveId" clId="{9BB4C907-A28E-407F-BE14-3B5383F06D09}" dt="2019-08-30T08:39:21.109" v="0"/>
        <pc:sldMkLst>
          <pc:docMk/>
          <pc:sldMk cId="2257037597" sldId="262"/>
        </pc:sldMkLst>
        <pc:graphicFrameChg chg="mod">
          <ac:chgData name="WEI WANG" userId="d0432ad4c4293681" providerId="LiveId" clId="{9BB4C907-A28E-407F-BE14-3B5383F06D09}" dt="2019-08-30T08:39:21.109" v="0"/>
          <ac:graphicFrameMkLst>
            <pc:docMk/>
            <pc:sldMk cId="2257037597" sldId="262"/>
            <ac:graphicFrameMk id="5" creationId="{854230A7-47BD-485A-96F2-5C1848C83A6B}"/>
          </ac:graphicFrameMkLst>
        </pc:graphicFrameChg>
      </pc:sldChg>
      <pc:sldChg chg="modSp">
        <pc:chgData name="WEI WANG" userId="d0432ad4c4293681" providerId="LiveId" clId="{9BB4C907-A28E-407F-BE14-3B5383F06D09}" dt="2019-08-30T08:41:52.960" v="3"/>
        <pc:sldMkLst>
          <pc:docMk/>
          <pc:sldMk cId="3812834496" sldId="264"/>
        </pc:sldMkLst>
        <pc:spChg chg="mod">
          <ac:chgData name="WEI WANG" userId="d0432ad4c4293681" providerId="LiveId" clId="{9BB4C907-A28E-407F-BE14-3B5383F06D09}" dt="2019-08-30T08:41:52.960" v="3"/>
          <ac:spMkLst>
            <pc:docMk/>
            <pc:sldMk cId="3812834496" sldId="264"/>
            <ac:spMk id="3" creationId="{28496439-785C-4FCE-A697-27F08DF6F7C3}"/>
          </ac:spMkLst>
        </pc:spChg>
      </pc:sldChg>
    </pc:docChg>
  </pc:docChgLst>
  <pc:docChgLst>
    <pc:chgData name="WEI WANG" userId="d0432ad4c4293681" providerId="LiveId" clId="{76034B76-11F3-4B4A-BD05-9A24DDAC9B27}"/>
    <pc:docChg chg="undo modSld">
      <pc:chgData name="WEI WANG" userId="d0432ad4c4293681" providerId="LiveId" clId="{76034B76-11F3-4B4A-BD05-9A24DDAC9B27}" dt="2019-08-30T09:40:01.683" v="49" actId="20577"/>
      <pc:docMkLst>
        <pc:docMk/>
      </pc:docMkLst>
      <pc:sldChg chg="modSp">
        <pc:chgData name="WEI WANG" userId="d0432ad4c4293681" providerId="LiveId" clId="{76034B76-11F3-4B4A-BD05-9A24DDAC9B27}" dt="2019-08-30T09:22:42.842" v="28" actId="20577"/>
        <pc:sldMkLst>
          <pc:docMk/>
          <pc:sldMk cId="3416994887" sldId="256"/>
        </pc:sldMkLst>
        <pc:spChg chg="mod">
          <ac:chgData name="WEI WANG" userId="d0432ad4c4293681" providerId="LiveId" clId="{76034B76-11F3-4B4A-BD05-9A24DDAC9B27}" dt="2019-08-30T09:22:42.842" v="28" actId="20577"/>
          <ac:spMkLst>
            <pc:docMk/>
            <pc:sldMk cId="3416994887" sldId="256"/>
            <ac:spMk id="2" creationId="{B9C75463-A967-4B38-88A3-02B03CE5114F}"/>
          </ac:spMkLst>
        </pc:spChg>
      </pc:sldChg>
      <pc:sldChg chg="modSp">
        <pc:chgData name="WEI WANG" userId="d0432ad4c4293681" providerId="LiveId" clId="{76034B76-11F3-4B4A-BD05-9A24DDAC9B27}" dt="2019-08-30T09:37:33.802" v="33" actId="20577"/>
        <pc:sldMkLst>
          <pc:docMk/>
          <pc:sldMk cId="3564710169" sldId="259"/>
        </pc:sldMkLst>
        <pc:spChg chg="mod">
          <ac:chgData name="WEI WANG" userId="d0432ad4c4293681" providerId="LiveId" clId="{76034B76-11F3-4B4A-BD05-9A24DDAC9B27}" dt="2019-08-30T09:37:33.802" v="33" actId="20577"/>
          <ac:spMkLst>
            <pc:docMk/>
            <pc:sldMk cId="3564710169" sldId="259"/>
            <ac:spMk id="2" creationId="{78C40412-1232-493B-8661-0DD0F7E14B7E}"/>
          </ac:spMkLst>
        </pc:spChg>
      </pc:sldChg>
      <pc:sldChg chg="modSp">
        <pc:chgData name="WEI WANG" userId="d0432ad4c4293681" providerId="LiveId" clId="{76034B76-11F3-4B4A-BD05-9A24DDAC9B27}" dt="2019-08-30T09:37:54.347" v="41" actId="20577"/>
        <pc:sldMkLst>
          <pc:docMk/>
          <pc:sldMk cId="2257037597" sldId="262"/>
        </pc:sldMkLst>
        <pc:spChg chg="mod">
          <ac:chgData name="WEI WANG" userId="d0432ad4c4293681" providerId="LiveId" clId="{76034B76-11F3-4B4A-BD05-9A24DDAC9B27}" dt="2019-08-30T09:37:54.347" v="41" actId="20577"/>
          <ac:spMkLst>
            <pc:docMk/>
            <pc:sldMk cId="2257037597" sldId="262"/>
            <ac:spMk id="2" creationId="{78C40412-1232-493B-8661-0DD0F7E14B7E}"/>
          </ac:spMkLst>
        </pc:spChg>
      </pc:sldChg>
      <pc:sldChg chg="modSp">
        <pc:chgData name="WEI WANG" userId="d0432ad4c4293681" providerId="LiveId" clId="{76034B76-11F3-4B4A-BD05-9A24DDAC9B27}" dt="2019-08-30T09:40:01.683" v="49" actId="20577"/>
        <pc:sldMkLst>
          <pc:docMk/>
          <pc:sldMk cId="3812834496" sldId="264"/>
        </pc:sldMkLst>
        <pc:spChg chg="mod">
          <ac:chgData name="WEI WANG" userId="d0432ad4c4293681" providerId="LiveId" clId="{76034B76-11F3-4B4A-BD05-9A24DDAC9B27}" dt="2019-08-30T09:37:43.098" v="36" actId="20577"/>
          <ac:spMkLst>
            <pc:docMk/>
            <pc:sldMk cId="3812834496" sldId="264"/>
            <ac:spMk id="2" creationId="{546CE869-EDD1-422F-B029-6F8482BD4B29}"/>
          </ac:spMkLst>
        </pc:spChg>
        <pc:spChg chg="mod">
          <ac:chgData name="WEI WANG" userId="d0432ad4c4293681" providerId="LiveId" clId="{76034B76-11F3-4B4A-BD05-9A24DDAC9B27}" dt="2019-08-30T09:40:01.683" v="49" actId="20577"/>
          <ac:spMkLst>
            <pc:docMk/>
            <pc:sldMk cId="3812834496" sldId="264"/>
            <ac:spMk id="3" creationId="{28496439-785C-4FCE-A697-27F08DF6F7C3}"/>
          </ac:spMkLst>
        </pc:spChg>
        <pc:graphicFrameChg chg="mod">
          <ac:chgData name="WEI WANG" userId="d0432ad4c4293681" providerId="LiveId" clId="{76034B76-11F3-4B4A-BD05-9A24DDAC9B27}" dt="2019-08-30T08:51:01.624" v="6" actId="1076"/>
          <ac:graphicFrameMkLst>
            <pc:docMk/>
            <pc:sldMk cId="3812834496" sldId="264"/>
            <ac:graphicFrameMk id="4" creationId="{8FBACB37-8FFC-44C7-B665-0EE49540DD4B}"/>
          </ac:graphicFrameMkLst>
        </pc:graphicFrameChg>
        <pc:graphicFrameChg chg="mod modGraphic">
          <ac:chgData name="WEI WANG" userId="d0432ad4c4293681" providerId="LiveId" clId="{76034B76-11F3-4B4A-BD05-9A24DDAC9B27}" dt="2019-08-30T09:39:50.183" v="43" actId="20577"/>
          <ac:graphicFrameMkLst>
            <pc:docMk/>
            <pc:sldMk cId="3812834496" sldId="264"/>
            <ac:graphicFrameMk id="6" creationId="{6D2546F8-8382-48F5-9E2C-D2DAE8794944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91298-F007-419F-A4C2-C7BC7B3A4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94C999-061C-44C5-B1D3-F8800C871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3053EA-53EC-43F5-8049-46332E451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0A335-274B-4EBB-8AC9-E4ABA7779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02A379-58FC-4BFF-8D79-ADAD44407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2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FCBEB5-98A6-4C0D-A090-9FED06F16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26809A1-6A8C-4D9F-ADE3-18871DD39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DFE433-0113-4A53-836C-0FD48179E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BC2A6-865B-4367-95A3-ACF2A509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1B26B-2CA4-4A5A-B979-9595AE276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034CE3-A258-4AC4-A5DB-3C9A0CE42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7CC184-B5C7-40D0-A284-7FD24C9E6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F2A21-0F35-45AC-8862-4A5EDBECA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1C67B3-67C6-4A30-8954-F08A835A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0CABB-AA21-4154-B57B-CB5616C5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5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D6A58-9AC7-48BF-8C3E-544C3C449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4AEF0F-DED5-4157-AD53-B7A6A9D00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2D9101-3734-4F02-AFB8-2A8C95957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16436-AEE8-4531-9C69-96F40181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65C5BC-FDF0-4CAF-8846-C573A0C8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2605F-CB34-4612-BBCC-DF2B7B294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7395D4-3B25-4011-91A0-E611BFBEF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297E9B-FFD7-45D9-A36E-1DE715BB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97DC1-CA93-45B5-8549-9D2D02FA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E3219D-2780-4ABA-9DF6-F4FEFA5F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0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516C4-A1BF-437E-95FF-98D74ABB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A2B06E-0F45-4088-B175-37C91D6B7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48E006-664F-4799-9E47-46A0E3F26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DE98F-4F6F-492D-BE19-678892AF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2301C-050A-48E1-9811-AAFF8C1AA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C7F329-B389-4FDC-8F12-5E5B0398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4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F7C3B-8840-45E5-925A-F5007AE8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8D6E6C-E9DA-4FFC-A816-328AC5187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4B7037-32AD-40B1-A451-2BF1B6683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5A71A9-A48E-45D3-8E19-73A86032E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6698B20-80C1-42F0-935B-CDA789CEC7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90B633-0E96-48B4-8B93-A3FD1C323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AF46138-0A25-44E5-A8BD-7B28CAB7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AB347F9-327B-490C-BE44-45A23B9B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42CD8-E4E7-40B2-8D01-0DD20592F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B020F0E-2669-4D2F-B001-DC5A8F916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2F401B-9A98-422E-9467-54156ECED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0B11AF-6342-4F8D-9BC8-917A02C03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9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5BC35E-8BF5-4BCA-9BBA-5646F4D3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3DD031-F096-4179-8933-B9C31B6A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39BD12-146F-47C4-A106-864F7473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6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1B67A-612E-4AF8-9796-03B690B6C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8C0032-78AB-4C7F-B094-5C4AFB05B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FFAFCB-2BF3-4C22-A975-0B1700F07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101FC3-E1FE-4D22-92B3-48900CD4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7EF099-E73D-4B05-B869-E0E0A7C74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0655E-517B-48BC-9B00-B86DA2A3A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1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4D27F-2FA1-417B-866F-C2DEAB57C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BB6275-7EF9-4727-AD28-A718BF81C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813A16-EE8D-424E-BB02-FC65B8714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32AD64-932D-43C9-A315-B5306FED3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C769D9-DF8C-4F8B-8125-D1993BE1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764A1-EB4A-43A4-8F77-7DB75AC9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F4B366-A22A-4599-8016-A6DB8D7D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ACEB4D-E3C1-48C2-9504-9DDA16911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1C172F-0676-4898-8016-B1DAD94380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77F0-B5B4-486F-9EF5-EA6B2E552027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3E65A-87B7-4952-8B5C-8AB5A55F9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3504F4-7644-46B4-AE5A-0503A101F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1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026" y="1967913"/>
            <a:ext cx="10853225" cy="2387600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EN-DC</a:t>
            </a:r>
            <a:r>
              <a:rPr lang="en-US" altLang="zh-TW" dirty="0"/>
              <a:t> HPUE FDD+TDD</a:t>
            </a:r>
            <a:br>
              <a:rPr lang="en-US" altLang="zh-TW" dirty="0"/>
            </a:br>
            <a:r>
              <a:rPr lang="en-US" altLang="zh-TW" sz="4400" dirty="0"/>
              <a:t>C</a:t>
            </a:r>
            <a:r>
              <a:rPr lang="en-US" altLang="zh-CN" sz="4400" dirty="0"/>
              <a:t>hina Unicom</a:t>
            </a:r>
            <a:r>
              <a:rPr lang="en-US" altLang="zh-TW" sz="4400" dirty="0"/>
              <a:t>, CHTTL, China Telecom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2	</a:t>
            </a:r>
            <a:r>
              <a:rPr lang="en-GB" altLang="zh-CN" sz="2400" b="1" dirty="0"/>
              <a:t>	                                          R4-1910277</a:t>
            </a:r>
          </a:p>
          <a:p>
            <a:r>
              <a:rPr lang="en-GB" altLang="zh-TW" sz="2400" b="1" dirty="0"/>
              <a:t>Ljubljana, SI, 26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– 30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 Aug, 2019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341699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C9EDAF-DEF3-4334-87EF-52E28A26C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  <a:p>
            <a:pPr lvl="1"/>
            <a:r>
              <a:rPr lang="en-US" altLang="zh-TW" sz="2000" dirty="0"/>
              <a:t>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endParaRPr lang="zh-CN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A8D934A6-CD0C-4849-A6F3-B283A70A9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3600" dirty="0"/>
              <a:t>Backgrounds (1/2)</a:t>
            </a:r>
            <a:endParaRPr lang="zh-TW" altLang="en-US" sz="36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CDF05734-7660-4645-8E21-94559E88F4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981538"/>
              </p:ext>
            </p:extLst>
          </p:nvPr>
        </p:nvGraphicFramePr>
        <p:xfrm>
          <a:off x="1406352" y="2549199"/>
          <a:ext cx="8834928" cy="145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5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9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7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461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EN-DC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</a:t>
                      </a: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Case 2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12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(2/2)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R4-1907488 was approved during RAN4#91</a:t>
            </a:r>
            <a:endParaRPr lang="zh-CN" altLang="en-US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case 1 </a:t>
            </a:r>
            <a:r>
              <a:rPr lang="en-US" altLang="zh-TW" sz="2000" dirty="0"/>
              <a:t>PC2 FDD-TDD HPUE</a:t>
            </a:r>
            <a:endParaRPr lang="en-US" altLang="zh-TW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Further discuss</a:t>
            </a: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relationship between the duty cycle for LTE and NR, max LTE and NR power, and the maximum UL duty cycle for PC2 FDD-TDD EN-DC in the next meeting, starting from the following equation:</a:t>
            </a:r>
          </a:p>
          <a:p>
            <a:pPr lvl="1"/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GB" altLang="zh-TW" sz="1800" dirty="0"/>
              <a:t>P</a:t>
            </a:r>
            <a:r>
              <a:rPr lang="en-GB" altLang="zh-TW" sz="1800" baseline="-25000" dirty="0"/>
              <a:t>LTE</a:t>
            </a:r>
            <a:r>
              <a:rPr lang="en-US" altLang="zh-TW" sz="1800" dirty="0"/>
              <a:t>, </a:t>
            </a:r>
            <a:r>
              <a:rPr lang="en-GB" altLang="zh-TW" sz="1800" dirty="0"/>
              <a:t>P</a:t>
            </a:r>
            <a:r>
              <a:rPr lang="en-GB" altLang="zh-TW" sz="1800" baseline="-25000" dirty="0"/>
              <a:t>NR</a:t>
            </a:r>
            <a:r>
              <a:rPr lang="en-US" altLang="zh-TW" sz="1800" dirty="0"/>
              <a:t>, </a:t>
            </a:r>
            <a:r>
              <a:rPr lang="en-GB" altLang="zh-TW" sz="1800" dirty="0"/>
              <a:t>P</a:t>
            </a:r>
            <a:r>
              <a:rPr lang="en-GB" altLang="zh-TW" sz="1800" baseline="-25000" dirty="0"/>
              <a:t>26</a:t>
            </a:r>
            <a:r>
              <a:rPr lang="en-US" altLang="zh-TW" sz="1800" dirty="0"/>
              <a:t> represent the maximum linear power (</a:t>
            </a:r>
            <a:r>
              <a:rPr lang="en-US" altLang="zh-TW" sz="1800" dirty="0" err="1"/>
              <a:t>mW</a:t>
            </a:r>
            <a:r>
              <a:rPr lang="en-US" altLang="zh-TW" sz="1800" dirty="0"/>
              <a:t>) of LTE, NR, and </a:t>
            </a:r>
            <a:r>
              <a:rPr lang="en-GB" altLang="zh-TW" sz="1800" dirty="0"/>
              <a:t>EN-DC power class 2 respectively; </a:t>
            </a:r>
            <a:r>
              <a:rPr lang="en-GB" altLang="zh-TW" sz="1800" dirty="0" err="1"/>
              <a:t>Duty</a:t>
            </a:r>
            <a:r>
              <a:rPr lang="en-GB" altLang="zh-TW" sz="1800" baseline="-25000" dirty="0" err="1"/>
              <a:t>LTE</a:t>
            </a:r>
            <a:r>
              <a:rPr lang="en-GB" altLang="zh-TW" sz="1800" dirty="0"/>
              <a:t>, </a:t>
            </a:r>
            <a:r>
              <a:rPr lang="en-GB" altLang="zh-TW" sz="1800" dirty="0" err="1"/>
              <a:t>Duty</a:t>
            </a:r>
            <a:r>
              <a:rPr lang="en-GB" altLang="zh-TW" sz="1800" baseline="-25000" dirty="0" err="1"/>
              <a:t>NR</a:t>
            </a:r>
            <a:r>
              <a:rPr lang="en-GB" altLang="zh-TW" sz="1800" dirty="0"/>
              <a:t> represent the normalized uplink duty cycle of LTE and NR respectively. </a:t>
            </a:r>
          </a:p>
          <a:p>
            <a:pPr lvl="2"/>
            <a:r>
              <a:rPr lang="x-none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Duty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threshold is the maximum UL duty cycle used to maintain the PC2 power class for FDD+TDD ENDC HPUE.</a:t>
            </a:r>
            <a:endParaRPr lang="en-GB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SAR effect differences for FDD and TDD bands will be considered.</a:t>
            </a: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How to reflect the SAR difference for different bands in the above equation will be further studied.</a:t>
            </a: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P-MPR can always be used by UE for SAR when necessary.</a:t>
            </a:r>
          </a:p>
          <a:p>
            <a:pPr lvl="1"/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Other solutions are not precluded</a:t>
            </a:r>
            <a:endParaRPr lang="en-US" altLang="zh-TW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077851F-A74A-4C5F-BFEA-194B9720AE7D}"/>
              </a:ext>
            </a:extLst>
          </p:cNvPr>
          <p:cNvSpPr/>
          <p:nvPr/>
        </p:nvSpPr>
        <p:spPr>
          <a:xfrm>
            <a:off x="1567050" y="3280270"/>
            <a:ext cx="6186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 hangingPunct="0"/>
            <a:r>
              <a:rPr lang="x-none" altLang="zh-TW" dirty="0"/>
              <a:t>Duty</a:t>
            </a:r>
            <a:r>
              <a:rPr lang="x-none" altLang="zh-TW" baseline="-25000" dirty="0"/>
              <a:t>LTE</a:t>
            </a:r>
            <a:r>
              <a:rPr lang="en-US" altLang="zh-TW" dirty="0"/>
              <a:t>*</a:t>
            </a:r>
            <a:r>
              <a:rPr lang="x-none" altLang="zh-TW" dirty="0"/>
              <a:t>(P</a:t>
            </a:r>
            <a:r>
              <a:rPr lang="x-none" altLang="zh-TW" baseline="-25000" dirty="0"/>
              <a:t>LTE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 + Duty</a:t>
            </a:r>
            <a:r>
              <a:rPr lang="x-none" altLang="zh-TW" baseline="-25000" dirty="0"/>
              <a:t>NR</a:t>
            </a:r>
            <a:r>
              <a:rPr lang="en-US" altLang="zh-TW" dirty="0"/>
              <a:t>*</a:t>
            </a:r>
            <a:r>
              <a:rPr lang="x-none" altLang="zh-TW" dirty="0"/>
              <a:t>(P</a:t>
            </a:r>
            <a:r>
              <a:rPr lang="x-none" altLang="zh-TW" baseline="-25000" dirty="0"/>
              <a:t>NR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</a:t>
            </a:r>
            <a:r>
              <a:rPr lang="en-US" altLang="zh-TW" dirty="0"/>
              <a:t> </a:t>
            </a:r>
            <a:r>
              <a:rPr lang="x-none" altLang="zh-TW" dirty="0"/>
              <a:t>≤ </a:t>
            </a:r>
            <a:r>
              <a:rPr lang="en-US" altLang="zh-TW" i="1" dirty="0"/>
              <a:t>Duty threshold</a:t>
            </a:r>
            <a:r>
              <a:rPr lang="x-none" altLang="zh-TW" i="1" dirty="0"/>
              <a:t>….</a:t>
            </a:r>
            <a:r>
              <a:rPr lang="x-none" altLang="zh-TW" dirty="0"/>
              <a:t>(1)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35438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 err="1"/>
              <a:t>WayForward</a:t>
            </a:r>
            <a:r>
              <a:rPr lang="en-US" altLang="zh-TW" dirty="0"/>
              <a:t> on NSA FDD+TDD HPUE (1/3)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100" y="1295533"/>
            <a:ext cx="11133408" cy="528814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General</a:t>
            </a:r>
          </a:p>
          <a:p>
            <a:pPr lvl="1"/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following options will be discussed for both case1 and case2.</a:t>
            </a:r>
          </a:p>
          <a:p>
            <a:pPr lvl="1"/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LTE maximum UL duty cycle can be setup by TDM pattern or 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BS</a:t>
            </a:r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scheduling.</a:t>
            </a:r>
          </a:p>
          <a:p>
            <a:r>
              <a:rPr lang="en-US" altLang="zh-CN" sz="2400" dirty="0"/>
              <a:t>Target on down selection on UE reporting capability solutions  based on the following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Options,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any new solution will not be discussed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RAN4#92bis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altLang="zh-TW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Option1 report EN-DC total Duty cycle(Duty threshold)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 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[2][6]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Option2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NR TDD sub-frame configuration[5]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Option3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NR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LTE fixed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with LTE maximum transmit power 23dBm[4]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Option4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50</a:t>
            </a:r>
            <a:r>
              <a:rPr lang="en-US" altLang="zh-CN" sz="2000" i="1" dirty="0"/>
              <a:t>%[5]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Option5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EN-DC total Duty cycle(Duty threshold)</a:t>
            </a:r>
            <a:r>
              <a:rPr lang="en-US" altLang="zh-TW" sz="2000" i="1" dirty="0"/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i="1" dirty="0"/>
              <a:t>[1]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Option6 configure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lower than 23dBm based on LTE 100%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[3]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dirty="0"/>
              <a:t>Target on finishing this SI in RAN#86</a:t>
            </a:r>
          </a:p>
          <a:p>
            <a:pPr marL="228600" lvl="1">
              <a:spcBef>
                <a:spcPts val="1000"/>
              </a:spcBef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471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6CE869-EDD1-422F-B029-6F8482BD4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WayForward</a:t>
            </a:r>
            <a:r>
              <a:rPr lang="en-US" altLang="zh-TW" dirty="0"/>
              <a:t> on NSA FDD+TDD HPUE (2/3)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496439-785C-4FCE-A697-27F08DF6F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786"/>
            <a:ext cx="10515600" cy="844734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Proponents of each option shall provide minimum and maximum values for case1 and case2 based on the following table of their option. 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FBACB37-8FFC-44C7-B665-0EE49540D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738470"/>
              </p:ext>
            </p:extLst>
          </p:nvPr>
        </p:nvGraphicFramePr>
        <p:xfrm>
          <a:off x="1077937" y="2461847"/>
          <a:ext cx="10036126" cy="15206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8949">
                  <a:extLst>
                    <a:ext uri="{9D8B030D-6E8A-4147-A177-3AD203B41FA5}">
                      <a16:colId xmlns:a16="http://schemas.microsoft.com/office/drawing/2014/main" val="809497307"/>
                    </a:ext>
                  </a:extLst>
                </a:gridCol>
                <a:gridCol w="1281089">
                  <a:extLst>
                    <a:ext uri="{9D8B030D-6E8A-4147-A177-3AD203B41FA5}">
                      <a16:colId xmlns:a16="http://schemas.microsoft.com/office/drawing/2014/main" val="1158330056"/>
                    </a:ext>
                  </a:extLst>
                </a:gridCol>
                <a:gridCol w="1211588">
                  <a:extLst>
                    <a:ext uri="{9D8B030D-6E8A-4147-A177-3AD203B41FA5}">
                      <a16:colId xmlns:a16="http://schemas.microsoft.com/office/drawing/2014/main" val="3630276747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291148691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966806280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492138196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2795119238"/>
                    </a:ext>
                  </a:extLst>
                </a:gridCol>
              </a:tblGrid>
              <a:tr h="33416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Case1</a:t>
                      </a:r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LTE 23dBm+NR 23dBm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option3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option4</a:t>
                      </a:r>
                      <a:endParaRPr lang="zh-CN" alt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option5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556830"/>
                  </a:ext>
                </a:extLst>
              </a:tr>
              <a:tr h="28609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Report capability signaling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LTE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NR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8947333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Minimum 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839770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Maximum value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509085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D2546F8-8382-48F5-9E2C-D2DAE8794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508407"/>
              </p:ext>
            </p:extLst>
          </p:nvPr>
        </p:nvGraphicFramePr>
        <p:xfrm>
          <a:off x="1077937" y="4392870"/>
          <a:ext cx="10036126" cy="15206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8949">
                  <a:extLst>
                    <a:ext uri="{9D8B030D-6E8A-4147-A177-3AD203B41FA5}">
                      <a16:colId xmlns:a16="http://schemas.microsoft.com/office/drawing/2014/main" val="809497307"/>
                    </a:ext>
                  </a:extLst>
                </a:gridCol>
                <a:gridCol w="1281089">
                  <a:extLst>
                    <a:ext uri="{9D8B030D-6E8A-4147-A177-3AD203B41FA5}">
                      <a16:colId xmlns:a16="http://schemas.microsoft.com/office/drawing/2014/main" val="1158330056"/>
                    </a:ext>
                  </a:extLst>
                </a:gridCol>
                <a:gridCol w="1211588">
                  <a:extLst>
                    <a:ext uri="{9D8B030D-6E8A-4147-A177-3AD203B41FA5}">
                      <a16:colId xmlns:a16="http://schemas.microsoft.com/office/drawing/2014/main" val="3630276747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291148691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1966806280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492138196"/>
                    </a:ext>
                  </a:extLst>
                </a:gridCol>
                <a:gridCol w="1078625">
                  <a:extLst>
                    <a:ext uri="{9D8B030D-6E8A-4147-A177-3AD203B41FA5}">
                      <a16:colId xmlns:a16="http://schemas.microsoft.com/office/drawing/2014/main" val="2795119238"/>
                    </a:ext>
                  </a:extLst>
                </a:gridCol>
              </a:tblGrid>
              <a:tr h="33416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Case2</a:t>
                      </a:r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LTE 23dBm+NR 26dBm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option3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option4</a:t>
                      </a:r>
                      <a:endParaRPr lang="zh-CN" alt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option5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556830"/>
                  </a:ext>
                </a:extLst>
              </a:tr>
              <a:tr h="28609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Report capability signaling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LTE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Duty</a:t>
                      </a:r>
                      <a:r>
                        <a:rPr lang="en-US" altLang="zh-CN" sz="1400" baseline="-25000" dirty="0" err="1"/>
                        <a:t>NR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/>
                        <a:t>SAR</a:t>
                      </a:r>
                      <a:r>
                        <a:rPr lang="en-US" altLang="zh-CN" sz="1400" baseline="-25000" dirty="0" err="1"/>
                        <a:t>ratio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Duty threshold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8947333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Minimum value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839770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Maximum value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509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834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 err="1"/>
              <a:t>WayForward</a:t>
            </a:r>
            <a:r>
              <a:rPr lang="en-US" altLang="zh-TW" dirty="0"/>
              <a:t> on NSA FDD+TDD HPUE (3/3)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40188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In next meeting, proponent of each option shall provide analysis at least from following aspects. </a:t>
            </a: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TW" sz="2000" dirty="0"/>
          </a:p>
          <a:p>
            <a:endParaRPr lang="en-US" altLang="zh-TW" sz="2000" dirty="0"/>
          </a:p>
          <a:p>
            <a:pPr marL="457200" lvl="1" indent="0">
              <a:buNone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57200" lvl="1" indent="0">
              <a:buNone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57200" lvl="1" indent="0">
              <a:buNone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54230A7-47BD-485A-96F2-5C1848C83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417426"/>
              </p:ext>
            </p:extLst>
          </p:nvPr>
        </p:nvGraphicFramePr>
        <p:xfrm>
          <a:off x="965396" y="1933447"/>
          <a:ext cx="10036120" cy="4509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5804">
                  <a:extLst>
                    <a:ext uri="{9D8B030D-6E8A-4147-A177-3AD203B41FA5}">
                      <a16:colId xmlns:a16="http://schemas.microsoft.com/office/drawing/2014/main" val="809497307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1158330056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3630276747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1291148691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1966806280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2846375076"/>
                    </a:ext>
                  </a:extLst>
                </a:gridCol>
                <a:gridCol w="868386">
                  <a:extLst>
                    <a:ext uri="{9D8B030D-6E8A-4147-A177-3AD203B41FA5}">
                      <a16:colId xmlns:a16="http://schemas.microsoft.com/office/drawing/2014/main" val="3545377339"/>
                    </a:ext>
                  </a:extLst>
                </a:gridCol>
              </a:tblGrid>
              <a:tr h="33416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Comparison principle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option6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556830"/>
                  </a:ext>
                </a:extLst>
              </a:tr>
              <a:tr h="3916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Performance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rgbClr val="FF0000"/>
                          </a:solidFill>
                        </a:rPr>
                        <a:t>i.e. Minimum performance based on the values of report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274833"/>
                  </a:ext>
                </a:extLst>
              </a:tr>
              <a:tr h="3916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Specification  impacts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strike="noStrike" dirty="0">
                          <a:solidFill>
                            <a:srgbClr val="FF0000"/>
                          </a:solidFill>
                        </a:rPr>
                        <a:t>i.e. potential impacts to relevant specifications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947333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r>
                        <a:rPr lang="en-US" altLang="zh-CN" sz="1400" strike="noStrike" dirty="0"/>
                        <a:t>Flexibility</a:t>
                      </a:r>
                    </a:p>
                    <a:p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how to provide reasonable performance for different network configuration </a:t>
                      </a:r>
                      <a:endParaRPr lang="zh-CN" alt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839770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Complexity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complexity regarding BS scheduling, UE implementation, signaling design etc.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734038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Consideration of the SAR effect differences for FDD and TDD bands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whether the difference has been considered? And How?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167294"/>
                  </a:ext>
                </a:extLst>
              </a:tr>
              <a:tr h="334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Testability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i.e. how</a:t>
                      </a:r>
                      <a:r>
                        <a:rPr lang="en-US" altLang="zh-CN" sz="1400" baseline="0" dirty="0">
                          <a:solidFill>
                            <a:srgbClr val="FF0000"/>
                          </a:solidFill>
                        </a:rPr>
                        <a:t> the proposal can be tested for SAR regulatory compliance test. How much test effort is envisioned?</a:t>
                      </a:r>
                      <a:endParaRPr lang="en-US" altLang="zh-C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037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R4-1909060</a:t>
            </a:r>
            <a:r>
              <a:rPr lang="en-GB" altLang="zh-CN" sz="2000" b="1" dirty="0"/>
              <a:t>	Effective use of power of PC2 UE with two different UL bands </a:t>
            </a:r>
            <a:r>
              <a:rPr lang="en-GB" altLang="zh-CN" sz="2000" i="1" dirty="0"/>
              <a:t>NTT DOCOMO, INC.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R4-1908591</a:t>
            </a:r>
            <a:r>
              <a:rPr lang="en-GB" altLang="zh-CN" sz="2000" b="1" dirty="0"/>
              <a:t>	Further discussion on solutions for EN-DC FDD-TDD High Power UE </a:t>
            </a:r>
            <a:r>
              <a:rPr lang="en-GB" altLang="zh-CN" sz="2000" i="1" dirty="0"/>
              <a:t>CHTTL, China Unicom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R4-1908721</a:t>
            </a:r>
            <a:r>
              <a:rPr lang="en-GB" altLang="zh-CN" sz="2000" b="1" dirty="0"/>
              <a:t>	Increasing EN-DC power for FDD-TDD PC2 and PC3 </a:t>
            </a:r>
            <a:r>
              <a:rPr lang="en-GB" altLang="zh-CN" sz="2000" i="1" dirty="0"/>
              <a:t>Ericsson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R4-1908862</a:t>
            </a:r>
            <a:r>
              <a:rPr lang="en-GB" altLang="zh-CN" sz="2000" b="1" dirty="0"/>
              <a:t>	Discussion on different schemes for PC2 EN-DC (FDD+TDD) </a:t>
            </a:r>
            <a:r>
              <a:rPr lang="en-GB" altLang="zh-CN" sz="2000" i="1" dirty="0"/>
              <a:t>vivo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R4-1909080</a:t>
            </a:r>
            <a:r>
              <a:rPr lang="en-GB" altLang="zh-CN" sz="2000" b="1" dirty="0"/>
              <a:t>	About NSA FDD-TDD HPUE SAR </a:t>
            </a:r>
            <a:r>
              <a:rPr lang="en-GB" altLang="zh-CN" sz="2000" i="1" dirty="0"/>
              <a:t>OPPO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b="1" u="heavy" dirty="0"/>
              <a:t>R4-1909908</a:t>
            </a:r>
            <a:r>
              <a:rPr lang="en-GB" altLang="zh-CN" sz="2000" b="1" dirty="0"/>
              <a:t>	Further consideration on SAR solutions for FDD+TDD HPUE </a:t>
            </a:r>
            <a:r>
              <a:rPr lang="en-GB" altLang="zh-CN" sz="2000" i="1" dirty="0"/>
              <a:t>Huawei, </a:t>
            </a:r>
            <a:r>
              <a:rPr lang="en-GB" altLang="zh-CN" sz="2000" i="1" dirty="0" err="1"/>
              <a:t>HiSilicon</a:t>
            </a:r>
            <a:endParaRPr lang="zh-CN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0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709</Words>
  <Application>Microsoft Office PowerPoint</Application>
  <PresentationFormat>宽屏</PresentationFormat>
  <Paragraphs>118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新細明體</vt:lpstr>
      <vt:lpstr>等线</vt:lpstr>
      <vt:lpstr>等线 Light</vt:lpstr>
      <vt:lpstr>Arial</vt:lpstr>
      <vt:lpstr>Times New Roman</vt:lpstr>
      <vt:lpstr>Office 主题​​</vt:lpstr>
      <vt:lpstr>WF on EN-DC HPUE FDD+TDD China Unicom, CHTTL, China Telecom</vt:lpstr>
      <vt:lpstr>Backgrounds (1/2)</vt:lpstr>
      <vt:lpstr>Backgrounds (2/2)</vt:lpstr>
      <vt:lpstr>WayForward on NSA FDD+TDD HPUE (1/3)</vt:lpstr>
      <vt:lpstr>WayForward on NSA FDD+TDD HPUE (2/3)</vt:lpstr>
      <vt:lpstr>WayForward on NSA FDD+TDD HPUE (3/3)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NSA FDD+TDD HPUE China Unicom, …</dc:title>
  <dc:creator>WEI WANG</dc:creator>
  <cp:lastModifiedBy>WEI WANG</cp:lastModifiedBy>
  <cp:revision>2</cp:revision>
  <dcterms:created xsi:type="dcterms:W3CDTF">2019-08-27T14:38:38Z</dcterms:created>
  <dcterms:modified xsi:type="dcterms:W3CDTF">2019-08-30T09:40:11Z</dcterms:modified>
</cp:coreProperties>
</file>