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8" r:id="rId3"/>
    <p:sldId id="266" r:id="rId4"/>
    <p:sldId id="267" r:id="rId5"/>
    <p:sldId id="257" r:id="rId6"/>
    <p:sldId id="262" r:id="rId7"/>
    <p:sldId id="261" r:id="rId8"/>
    <p:sldId id="263" r:id="rId9"/>
    <p:sldId id="269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080" autoAdjust="0"/>
  </p:normalViewPr>
  <p:slideViewPr>
    <p:cSldViewPr>
      <p:cViewPr varScale="1">
        <p:scale>
          <a:sx n="70" d="100"/>
          <a:sy n="70" d="100"/>
        </p:scale>
        <p:origin x="118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7A178-9388-4A5A-BC6A-475EEF44CCBD}" type="datetimeFigureOut">
              <a:rPr lang="zh-CN" altLang="en-US" smtClean="0"/>
              <a:t>2019/8/29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93E6D8-545B-44F3-B902-6599287E85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713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93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Samsung: open space, use option1 as baseline.</a:t>
            </a:r>
          </a:p>
          <a:p>
            <a:r>
              <a:rPr lang="en-US" altLang="zh-CN" dirty="0" smtClean="0"/>
              <a:t>CMCC: for simulation can use option 1 as baseline.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55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Ericsson: 15Khz is not feasible</a:t>
            </a:r>
            <a:r>
              <a:rPr lang="en-US" altLang="zh-CN" baseline="0" dirty="0" smtClean="0"/>
              <a:t> for 500km/h</a:t>
            </a:r>
          </a:p>
          <a:p>
            <a:r>
              <a:rPr lang="en-US" altLang="zh-CN" baseline="0" dirty="0" smtClean="0"/>
              <a:t>NTT DOCOMO:15Khz for 350km/h need to be supported</a:t>
            </a:r>
          </a:p>
          <a:p>
            <a:r>
              <a:rPr lang="en-US" altLang="zh-CN" baseline="0" dirty="0" smtClean="0"/>
              <a:t>Ericsson: both 15Khz and 30Khz</a:t>
            </a:r>
          </a:p>
          <a:p>
            <a:r>
              <a:rPr lang="en-US" altLang="zh-CN" baseline="0" dirty="0" smtClean="0"/>
              <a:t>Nokia: focus on TDD 30KHz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according to the WID, target speed is 500Km/h. 15KHz is not feasible to use. 15KHz is used mainly targeting 350km/h</a:t>
            </a:r>
          </a:p>
          <a:p>
            <a:r>
              <a:rPr lang="en-US" altLang="zh-CN" baseline="0" dirty="0" smtClean="0"/>
              <a:t>NTT DOCOMO: consider different speeds with different SCS.3.6GHz for 30KHz SCS, and 2.1GHz for 15KHz.For 15KHz, lower </a:t>
            </a:r>
            <a:r>
              <a:rPr lang="en-US" altLang="zh-CN" baseline="0" dirty="0" err="1" smtClean="0"/>
              <a:t>doppler</a:t>
            </a:r>
            <a:r>
              <a:rPr lang="en-US" altLang="zh-CN" baseline="0" dirty="0" smtClean="0"/>
              <a:t> is feasible to support 350km/h</a:t>
            </a:r>
          </a:p>
          <a:p>
            <a:r>
              <a:rPr lang="en-US" altLang="zh-CN" baseline="0" dirty="0" smtClean="0"/>
              <a:t>Nokia: fine with NTT DOCOMO proposal</a:t>
            </a:r>
          </a:p>
          <a:p>
            <a:r>
              <a:rPr lang="en-US" altLang="zh-CN" baseline="0" dirty="0" smtClean="0"/>
              <a:t>NTT DOCOMO: if two sets requirements are defined, we can consider specify applicability rule, based on BS declaration. </a:t>
            </a:r>
          </a:p>
          <a:p>
            <a:endParaRPr lang="en-US" altLang="zh-CN" baseline="0" dirty="0" smtClean="0"/>
          </a:p>
          <a:p>
            <a:endParaRPr lang="en-US" altLang="zh-CN" baseline="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72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Ericsson: remove option</a:t>
            </a:r>
            <a:r>
              <a:rPr lang="en-US" altLang="zh-CN" baseline="0" dirty="0" smtClean="0"/>
              <a:t> 3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PTRS is optional feature.</a:t>
            </a:r>
          </a:p>
          <a:p>
            <a:r>
              <a:rPr lang="en-US" altLang="zh-CN" baseline="0" dirty="0" smtClean="0"/>
              <a:t>Nokia: we propose DMRS+PTRS, have throughput benefit</a:t>
            </a:r>
          </a:p>
          <a:p>
            <a:r>
              <a:rPr lang="en-US" altLang="zh-CN" baseline="0" dirty="0" smtClean="0"/>
              <a:t>Samsung: motivation for DMRS is different symbol support different velocity. PT-RS is optional.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UE demodulation does not consider PTRS+DMRS. PTRS is used for optimization. RAN4 design minimum requirements</a:t>
            </a:r>
          </a:p>
          <a:p>
            <a:r>
              <a:rPr lang="en-US" altLang="zh-CN" baseline="0" dirty="0" smtClean="0"/>
              <a:t>Samsung: what is the benefit for DMRS+PTRS from DMRS 1+1+1?</a:t>
            </a:r>
          </a:p>
          <a:p>
            <a:r>
              <a:rPr lang="en-US" altLang="zh-CN" baseline="0" dirty="0" smtClean="0"/>
              <a:t>Nokia: less Res for reference signals.</a:t>
            </a:r>
          </a:p>
          <a:p>
            <a:r>
              <a:rPr lang="en-US" altLang="zh-CN" baseline="0" dirty="0" smtClean="0"/>
              <a:t>Samsung: Target SNR is the same</a:t>
            </a:r>
          </a:p>
          <a:p>
            <a:r>
              <a:rPr lang="en-US" altLang="zh-CN" baseline="0" dirty="0" smtClean="0"/>
              <a:t>Ericsson: high MCS should be investigated for DMRS+PTRS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956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NTT DOCOMO: scenario X and Y</a:t>
            </a:r>
            <a:r>
              <a:rPr lang="en-US" altLang="zh-CN" baseline="0" dirty="0" smtClean="0"/>
              <a:t> are same as LTE, we prefer to consider all scenarios.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scenario X is 120km/h</a:t>
            </a:r>
          </a:p>
          <a:p>
            <a:r>
              <a:rPr lang="en-US" altLang="zh-CN" baseline="0" dirty="0" smtClean="0"/>
              <a:t>NTT DOCMO: we are OK to change scenario X to 350km/h</a:t>
            </a:r>
          </a:p>
          <a:p>
            <a:r>
              <a:rPr lang="en-US" altLang="zh-CN" baseline="0" dirty="0" smtClean="0"/>
              <a:t>Nokia: prefer to remove scenario X </a:t>
            </a:r>
          </a:p>
          <a:p>
            <a:r>
              <a:rPr lang="en-US" altLang="zh-CN" baseline="0" dirty="0" smtClean="0"/>
              <a:t>NTT DOCMO: prefer to introduce same scenario as UE demodulation. If UE demodulation introduce fading channel, BS can be introduced. Prefer to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198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Chair:</a:t>
            </a:r>
            <a:r>
              <a:rPr lang="en-US" altLang="zh-CN" baseline="0" dirty="0" smtClean="0"/>
              <a:t> can we remove option 1?</a:t>
            </a:r>
          </a:p>
          <a:p>
            <a:r>
              <a:rPr lang="en-US" altLang="zh-CN" baseline="0" dirty="0" smtClean="0"/>
              <a:t>Ericsson: suggest not do simulation for fading channel for PRACH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90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NTT DOCOMO: LTE spec, PRACH has three frequency values, 0, 600 and 1340Hz.</a:t>
            </a:r>
          </a:p>
          <a:p>
            <a:r>
              <a:rPr lang="en-US" altLang="zh-CN" dirty="0" err="1" smtClean="0"/>
              <a:t>Huawei</a:t>
            </a:r>
            <a:r>
              <a:rPr lang="en-US" altLang="zh-CN" dirty="0" smtClean="0"/>
              <a:t>:</a:t>
            </a:r>
            <a:r>
              <a:rPr lang="en-US" altLang="zh-CN" baseline="0" dirty="0" smtClean="0"/>
              <a:t> we don’t think NR should be purely aligned with LTE requirements.</a:t>
            </a:r>
          </a:p>
          <a:p>
            <a:r>
              <a:rPr lang="en-US" altLang="zh-CN" baseline="0" dirty="0" smtClean="0"/>
              <a:t>NTT DOCOMO: align with LTE specification. Technically, restricted type A not only for </a:t>
            </a:r>
            <a:r>
              <a:rPr lang="en-US" altLang="zh-CN" baseline="0" dirty="0" err="1" smtClean="0"/>
              <a:t>stational</a:t>
            </a:r>
            <a:r>
              <a:rPr lang="en-US" altLang="zh-CN" baseline="0" dirty="0" smtClean="0"/>
              <a:t> UE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normal PRACH performance has 0Hz offset without restricted set.</a:t>
            </a:r>
          </a:p>
          <a:p>
            <a:r>
              <a:rPr lang="en-US" altLang="zh-CN" dirty="0" smtClean="0"/>
              <a:t>Samsung: option 2 and 3 is OK</a:t>
            </a:r>
            <a:r>
              <a:rPr lang="en-US" altLang="zh-CN" baseline="0" dirty="0" smtClean="0"/>
              <a:t>. Option 1 1.25KHz SCS for format 0, the maximum </a:t>
            </a:r>
            <a:r>
              <a:rPr lang="en-US" altLang="zh-CN" baseline="0" dirty="0" err="1" smtClean="0"/>
              <a:t>doppler</a:t>
            </a:r>
            <a:r>
              <a:rPr lang="en-US" altLang="zh-CN" baseline="0" dirty="0" smtClean="0"/>
              <a:t> frequency 2.5KHz, higher than option1 values.</a:t>
            </a:r>
          </a:p>
          <a:p>
            <a:r>
              <a:rPr lang="en-US" altLang="zh-CN" baseline="0" dirty="0" smtClean="0"/>
              <a:t>NTT DOCOMO: add another option 2500Hz.</a:t>
            </a:r>
          </a:p>
          <a:p>
            <a:r>
              <a:rPr lang="en-US" altLang="zh-CN" baseline="0" dirty="0" smtClean="0"/>
              <a:t>Samsung: ideal case 2500Hz is the upper bound. In practical scenario, random preamble will not chosen based on test cases.</a:t>
            </a:r>
          </a:p>
          <a:p>
            <a:r>
              <a:rPr lang="en-US" altLang="zh-CN" baseline="0" dirty="0" smtClean="0"/>
              <a:t>NTT DOCOMO: restricted set type A is up to 1250Hz. The requirements in LTE is based on 1340Hz. 2500Hz is feasible.</a:t>
            </a:r>
          </a:p>
          <a:p>
            <a:r>
              <a:rPr lang="en-US" altLang="zh-CN" baseline="0" dirty="0" smtClean="0"/>
              <a:t>Samsung/</a:t>
            </a:r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we have concern on deployment performance.</a:t>
            </a:r>
          </a:p>
          <a:p>
            <a:r>
              <a:rPr lang="en-US" altLang="zh-CN" baseline="0" dirty="0" smtClean="0"/>
              <a:t>Samsung: HST should focus on AWGN, not fading channel. LTE only define ETU 70Hz for PRACH. Frequency error 0.1ppm is assumed for RF.0.1ppm with 4GHz, the frequency error is 400Hz.</a:t>
            </a:r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PRACH is used for random access</a:t>
            </a:r>
          </a:p>
          <a:p>
            <a:r>
              <a:rPr lang="en-US" altLang="zh-CN" baseline="0" dirty="0" smtClean="0"/>
              <a:t>Ericsson: align the PRACH with short sequence length with PUSCH</a:t>
            </a:r>
          </a:p>
          <a:p>
            <a:r>
              <a:rPr lang="en-US" altLang="zh-CN" baseline="0" dirty="0" smtClean="0"/>
              <a:t>Samsung: only long sequence have restricted set. Short sequence is not included in WID</a:t>
            </a:r>
          </a:p>
          <a:p>
            <a:r>
              <a:rPr lang="en-US" altLang="zh-CN" baseline="0" dirty="0" smtClean="0"/>
              <a:t>Chair: WID list the cases we discussed in Rel-15, also mentioned other requirements are not precluded.</a:t>
            </a:r>
          </a:p>
          <a:p>
            <a:r>
              <a:rPr lang="en-US" altLang="zh-CN" baseline="0" dirty="0" smtClean="0"/>
              <a:t>Samsung: do not need to align PRACH with PUSCH maximum </a:t>
            </a:r>
            <a:r>
              <a:rPr lang="en-US" altLang="zh-CN" baseline="0" dirty="0" err="1" smtClean="0"/>
              <a:t>doppler</a:t>
            </a:r>
            <a:endParaRPr lang="en-US" altLang="zh-CN" baseline="0" dirty="0" smtClean="0"/>
          </a:p>
          <a:p>
            <a:r>
              <a:rPr lang="en-US" altLang="zh-CN" baseline="0" dirty="0" err="1" smtClean="0"/>
              <a:t>Huawei</a:t>
            </a:r>
            <a:r>
              <a:rPr lang="en-US" altLang="zh-CN" baseline="0" dirty="0" smtClean="0"/>
              <a:t>: the reason is PUSCH is the bottleneck, PRACH with short sequence is not the bottleneck.</a:t>
            </a:r>
          </a:p>
          <a:p>
            <a:r>
              <a:rPr lang="en-US" altLang="zh-CN" dirty="0" smtClean="0"/>
              <a:t>Ericsson</a:t>
            </a:r>
            <a:r>
              <a:rPr lang="en-US" altLang="zh-CN" smtClean="0"/>
              <a:t>: prefer</a:t>
            </a:r>
            <a:r>
              <a:rPr lang="en-US" altLang="zh-CN" baseline="0" smtClean="0"/>
              <a:t> to </a:t>
            </a:r>
            <a:r>
              <a:rPr lang="en-US" altLang="zh-CN" baseline="0" dirty="0" smtClean="0"/>
              <a:t>align antenna configuration with PUSCH.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93E6D8-545B-44F3-B902-6599287E851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362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10" Type="http://schemas.openxmlformats.org/officeDocument/2006/relationships/image" Target="../media/image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.wmf"/><Relationship Id="rId9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Ljubljana, Slovenia, 26 - 30 August, 2019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9722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NR HST BS demodulation requirements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R4-1910126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600" dirty="0"/>
              <a:t>Channel model</a:t>
            </a:r>
            <a:endParaRPr lang="zh-CN" altLang="zh-CN" sz="1600" dirty="0"/>
          </a:p>
          <a:p>
            <a:pPr lvl="1" hangingPunct="0"/>
            <a:r>
              <a:rPr lang="en-GB" altLang="zh-CN" sz="1400" dirty="0" smtClean="0"/>
              <a:t>Option </a:t>
            </a:r>
            <a:r>
              <a:rPr lang="en-GB" altLang="zh-CN" sz="1400" dirty="0"/>
              <a:t>2: </a:t>
            </a:r>
            <a:r>
              <a:rPr lang="en-GB" altLang="zh-CN" sz="1400" dirty="0" smtClean="0"/>
              <a:t>AWGN and TDL-C </a:t>
            </a:r>
            <a:r>
              <a:rPr lang="en-GB" altLang="zh-CN" sz="1400" dirty="0"/>
              <a:t>fading channel </a:t>
            </a:r>
            <a:endParaRPr lang="en-GB" altLang="zh-CN" sz="1400" dirty="0" smtClean="0"/>
          </a:p>
          <a:p>
            <a:pPr lvl="1" hangingPunct="0"/>
            <a:r>
              <a:rPr lang="en-GB" altLang="zh-CN" sz="1400" dirty="0" smtClean="0"/>
              <a:t>Option 3: AWGN</a:t>
            </a:r>
          </a:p>
          <a:p>
            <a:pPr lvl="1" hangingPunct="0"/>
            <a:endParaRPr lang="zh-CN" altLang="zh-CN" sz="1400" dirty="0"/>
          </a:p>
          <a:p>
            <a:r>
              <a:rPr lang="en-US" altLang="zh-CN" sz="1600" dirty="0" smtClean="0"/>
              <a:t>PRACH format</a:t>
            </a:r>
          </a:p>
          <a:p>
            <a:pPr lvl="1" hangingPunct="0"/>
            <a:r>
              <a:rPr lang="en-US" altLang="zh-CN" sz="1400" dirty="0"/>
              <a:t>For 350km/h velocity, use PRACH format 0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For 500km/h velocity, further evaluate PRACH format </a:t>
            </a:r>
            <a:r>
              <a:rPr lang="en-US" altLang="zh-CN" sz="1400" dirty="0" smtClean="0"/>
              <a:t>from 0</a:t>
            </a:r>
            <a:r>
              <a:rPr lang="en-US" altLang="zh-CN" sz="1400" dirty="0"/>
              <a:t>, A2, A3, B4 and C2.</a:t>
            </a:r>
            <a:endParaRPr lang="zh-CN" altLang="zh-CN" sz="1400" dirty="0"/>
          </a:p>
          <a:p>
            <a:pPr lvl="2" hangingPunct="0"/>
            <a:r>
              <a:rPr lang="en-US" altLang="zh-CN" sz="1200" dirty="0"/>
              <a:t>Other formats are not precluded for </a:t>
            </a:r>
            <a:r>
              <a:rPr lang="en-US" altLang="zh-CN" sz="1200" dirty="0" smtClean="0"/>
              <a:t>evaluations</a:t>
            </a:r>
          </a:p>
          <a:p>
            <a:pPr lvl="2" hangingPunct="0"/>
            <a:endParaRPr lang="en-US" altLang="zh-CN" sz="1200" dirty="0" smtClean="0">
              <a:solidFill>
                <a:srgbClr val="00B050"/>
              </a:solidFill>
            </a:endParaRPr>
          </a:p>
          <a:p>
            <a:pPr hangingPunct="0"/>
            <a:r>
              <a:rPr lang="en-US" altLang="zh-CN" sz="1600" dirty="0" smtClean="0"/>
              <a:t>Restricted set for PRACH format 0</a:t>
            </a:r>
          </a:p>
          <a:p>
            <a:pPr lvl="1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</a:t>
            </a:r>
            <a:r>
              <a:rPr lang="en-US" altLang="zh-CN" sz="1400" dirty="0" smtClean="0"/>
              <a:t>Type </a:t>
            </a:r>
            <a:r>
              <a:rPr lang="en-US" altLang="zh-CN" sz="1400" dirty="0"/>
              <a:t>A</a:t>
            </a:r>
            <a:endParaRPr lang="zh-CN" altLang="zh-CN" sz="1400" dirty="0"/>
          </a:p>
          <a:p>
            <a:pPr lvl="1" hangingPunct="0"/>
            <a:r>
              <a:rPr lang="en-GB" altLang="zh-CN" sz="1400" dirty="0"/>
              <a:t>Option 2: Type B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Option 3: both T</a:t>
            </a:r>
            <a:r>
              <a:rPr lang="en-US" altLang="zh-CN" sz="1400" dirty="0" smtClean="0"/>
              <a:t>ype </a:t>
            </a:r>
            <a:r>
              <a:rPr lang="en-US" altLang="zh-CN" sz="1400" dirty="0"/>
              <a:t>A and </a:t>
            </a:r>
            <a:r>
              <a:rPr lang="en-US" altLang="zh-CN" sz="1400" dirty="0" smtClean="0"/>
              <a:t>Type B</a:t>
            </a:r>
          </a:p>
          <a:p>
            <a:pPr lvl="1" hangingPunct="0"/>
            <a:endParaRPr lang="en-US" altLang="zh-CN" sz="1400" dirty="0"/>
          </a:p>
          <a:p>
            <a:pPr lvl="0" hangingPunct="0"/>
            <a:r>
              <a:rPr lang="en-US" altLang="zh-CN" sz="1800" dirty="0"/>
              <a:t>Antenna </a:t>
            </a:r>
            <a:r>
              <a:rPr lang="en-US" altLang="zh-CN" sz="1800" dirty="0" smtClean="0"/>
              <a:t>configuration</a:t>
            </a:r>
            <a:endParaRPr lang="zh-CN" altLang="zh-CN" sz="1800" dirty="0"/>
          </a:p>
          <a:p>
            <a:pPr lvl="1" hangingPunct="0"/>
            <a:r>
              <a:rPr lang="en-US" altLang="zh-CN" sz="1400" dirty="0"/>
              <a:t>1x2, 1x4 and </a:t>
            </a:r>
            <a:r>
              <a:rPr lang="en-US" altLang="zh-CN" sz="1400" dirty="0" smtClean="0"/>
              <a:t>1x8</a:t>
            </a:r>
            <a:endParaRPr lang="zh-CN" altLang="zh-CN" sz="1800" dirty="0"/>
          </a:p>
          <a:p>
            <a:pPr hangingPunct="0"/>
            <a:r>
              <a:rPr lang="en-US" altLang="zh-CN" sz="1800" dirty="0"/>
              <a:t>Test metric</a:t>
            </a:r>
            <a:endParaRPr lang="zh-CN" altLang="zh-CN" sz="1800" dirty="0"/>
          </a:p>
          <a:p>
            <a:pPr lvl="1" hangingPunct="0"/>
            <a:r>
              <a:rPr lang="en-US" altLang="zh-CN" sz="1400" dirty="0"/>
              <a:t>False alarm probability: 0.1% </a:t>
            </a:r>
            <a:endParaRPr lang="zh-CN" altLang="zh-CN" sz="1400" dirty="0"/>
          </a:p>
          <a:p>
            <a:pPr lvl="1" hangingPunct="0"/>
            <a:r>
              <a:rPr lang="en-US" altLang="zh-CN" sz="1400" dirty="0"/>
              <a:t>missed detection: 99% 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244256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42873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PRACH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>
            <a:noAutofit/>
          </a:bodyPr>
          <a:lstStyle/>
          <a:p>
            <a:pPr lvl="0" hangingPunct="0"/>
            <a:r>
              <a:rPr lang="en-US" altLang="zh-CN" sz="1100" b="1" dirty="0" smtClean="0"/>
              <a:t>Frequency </a:t>
            </a:r>
            <a:r>
              <a:rPr lang="en-US" altLang="zh-CN" sz="1100" b="1" dirty="0"/>
              <a:t>offset under </a:t>
            </a:r>
            <a:r>
              <a:rPr lang="en-US" altLang="zh-CN" sz="1100" b="1" dirty="0" smtClean="0"/>
              <a:t>AWGN for PRACH format 0</a:t>
            </a:r>
            <a:endParaRPr lang="zh-CN" altLang="zh-CN" sz="1100" dirty="0"/>
          </a:p>
          <a:p>
            <a:pPr lvl="1" hangingPunct="0"/>
            <a:r>
              <a:rPr lang="en-US" altLang="zh-CN" sz="1000" dirty="0"/>
              <a:t>Frequency offset for restricted set Type A </a:t>
            </a:r>
            <a:endParaRPr lang="zh-CN" altLang="zh-CN" sz="1000" dirty="0"/>
          </a:p>
          <a:p>
            <a:pPr lvl="2" hangingPunct="0"/>
            <a:r>
              <a:rPr lang="en-GB" altLang="zh-CN" sz="900" dirty="0" smtClean="0"/>
              <a:t>Option 1: 1340Hz</a:t>
            </a:r>
            <a:r>
              <a:rPr lang="en-US" altLang="zh-CN" sz="900" dirty="0" smtClean="0"/>
              <a:t> </a:t>
            </a:r>
            <a:r>
              <a:rPr lang="en-US" altLang="zh-CN" sz="900" dirty="0"/>
              <a:t>with </a:t>
            </a:r>
            <a:r>
              <a:rPr lang="en-US" altLang="zh-CN" sz="900" dirty="0" smtClean="0"/>
              <a:t>AWGN</a:t>
            </a:r>
          </a:p>
          <a:p>
            <a:pPr lvl="2" hangingPunct="0"/>
            <a:r>
              <a:rPr lang="en-US" altLang="zh-CN" sz="900" dirty="0" smtClean="0"/>
              <a:t>Option 2: 0Hz and 1340Hz with AWGN</a:t>
            </a:r>
            <a:endParaRPr lang="zh-CN" altLang="zh-CN" sz="900" dirty="0"/>
          </a:p>
          <a:p>
            <a:pPr lvl="1" hangingPunct="0"/>
            <a:r>
              <a:rPr lang="en-US" altLang="zh-CN" sz="1000" dirty="0" smtClean="0"/>
              <a:t>Frequency </a:t>
            </a:r>
            <a:r>
              <a:rPr lang="en-US" altLang="zh-CN" sz="1000" dirty="0"/>
              <a:t>offset for restricted set Type B </a:t>
            </a:r>
            <a:endParaRPr lang="zh-CN" altLang="zh-CN" sz="1000" dirty="0"/>
          </a:p>
          <a:p>
            <a:pPr lvl="2" hangingPunct="0"/>
            <a:r>
              <a:rPr lang="en-US" altLang="zh-CN" sz="900" dirty="0" smtClean="0"/>
              <a:t>Option 1: 1944Hz</a:t>
            </a:r>
            <a:endParaRPr lang="zh-CN" altLang="zh-CN" sz="900" dirty="0"/>
          </a:p>
          <a:p>
            <a:pPr lvl="2" hangingPunct="0"/>
            <a:r>
              <a:rPr lang="en-US" altLang="zh-CN" sz="900" dirty="0" smtClean="0"/>
              <a:t>Option 2: 1875Hz</a:t>
            </a:r>
          </a:p>
          <a:p>
            <a:pPr lvl="2" hangingPunct="0"/>
            <a:r>
              <a:rPr lang="en-US" altLang="zh-CN" sz="900" dirty="0" smtClean="0"/>
              <a:t>Option 3: 2334Hz</a:t>
            </a:r>
            <a:endParaRPr lang="zh-CN" altLang="zh-CN" sz="900" dirty="0"/>
          </a:p>
          <a:p>
            <a:pPr hangingPunct="0"/>
            <a:r>
              <a:rPr lang="en-US" altLang="zh-CN" sz="1100" dirty="0"/>
              <a:t> </a:t>
            </a:r>
            <a:endParaRPr lang="zh-CN" altLang="zh-CN" sz="1100" dirty="0"/>
          </a:p>
          <a:p>
            <a:pPr lvl="0" hangingPunct="0"/>
            <a:r>
              <a:rPr lang="en-US" altLang="zh-CN" sz="1100" b="1" dirty="0"/>
              <a:t>Frequency offset under </a:t>
            </a:r>
            <a:r>
              <a:rPr lang="en-US" altLang="zh-CN" sz="1100" b="1" dirty="0" smtClean="0"/>
              <a:t>fading for PRACH format 0</a:t>
            </a:r>
            <a:endParaRPr lang="zh-CN" altLang="zh-CN" sz="1100" dirty="0"/>
          </a:p>
          <a:p>
            <a:pPr lvl="1" hangingPunct="0"/>
            <a:r>
              <a:rPr lang="en-US" altLang="zh-CN" sz="1000" dirty="0"/>
              <a:t>Frequency offset for restricted set Type A and B </a:t>
            </a:r>
            <a:endParaRPr lang="zh-CN" altLang="zh-CN" sz="1000" dirty="0"/>
          </a:p>
          <a:p>
            <a:pPr lvl="2" hangingPunct="0"/>
            <a:r>
              <a:rPr lang="en-US" altLang="zh-CN" sz="900" dirty="0"/>
              <a:t>Option 1: TDLC300-100 with FO 400 Hz (Baseline in RAN4#90Bis meeting, DCM) </a:t>
            </a:r>
            <a:endParaRPr lang="zh-CN" altLang="zh-CN" sz="900" dirty="0"/>
          </a:p>
          <a:p>
            <a:pPr lvl="2" hangingPunct="0"/>
            <a:r>
              <a:rPr lang="en-GB" altLang="zh-CN" sz="900" dirty="0"/>
              <a:t>Option 2: </a:t>
            </a:r>
            <a:r>
              <a:rPr lang="en-GB" altLang="zh-CN" sz="900" dirty="0" smtClean="0"/>
              <a:t>TDLC300-100 </a:t>
            </a:r>
            <a:r>
              <a:rPr lang="en-GB" altLang="zh-CN" sz="900" dirty="0"/>
              <a:t>with FO </a:t>
            </a:r>
            <a:r>
              <a:rPr lang="en-GB" altLang="zh-CN" sz="900" dirty="0" smtClean="0"/>
              <a:t>equivalent to 350kph Doppler at 3.6GHz</a:t>
            </a:r>
          </a:p>
          <a:p>
            <a:pPr hangingPunct="0"/>
            <a:endParaRPr lang="en-US" altLang="zh-CN" sz="1100" b="1" dirty="0" smtClean="0"/>
          </a:p>
          <a:p>
            <a:pPr hangingPunct="0"/>
            <a:r>
              <a:rPr lang="en-US" altLang="zh-CN" sz="1100" b="1" dirty="0" smtClean="0"/>
              <a:t>Frequency </a:t>
            </a:r>
            <a:r>
              <a:rPr lang="en-US" altLang="zh-CN" sz="1100" b="1" dirty="0"/>
              <a:t>offset </a:t>
            </a:r>
            <a:r>
              <a:rPr lang="en-US" altLang="zh-CN" sz="1100" b="1" dirty="0" smtClean="0"/>
              <a:t>for PRACH formats with short sequence length targeting 500km/h velocity</a:t>
            </a:r>
          </a:p>
          <a:p>
            <a:pPr lvl="1" hangingPunct="0"/>
            <a:r>
              <a:rPr lang="en-US" altLang="zh-CN" sz="1000" b="1" dirty="0" smtClean="0"/>
              <a:t>To align with PUSCH maximum Doppler shift</a:t>
            </a:r>
          </a:p>
          <a:p>
            <a:pPr lvl="1" hangingPunct="0"/>
            <a:r>
              <a:rPr lang="en-US" altLang="zh-CN" sz="1000" b="1" dirty="0" smtClean="0"/>
              <a:t>15kHz SCS</a:t>
            </a:r>
          </a:p>
          <a:p>
            <a:pPr lvl="2" hangingPunct="0"/>
            <a:r>
              <a:rPr lang="en-GB" altLang="zh-CN" sz="900" dirty="0" smtClean="0"/>
              <a:t>Option 1: 1944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2: 1500Hz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3: 1400Hz</a:t>
            </a:r>
          </a:p>
          <a:p>
            <a:pPr lvl="2" hangingPunct="0"/>
            <a:r>
              <a:rPr lang="en-GB" altLang="zh-CN" sz="900" dirty="0" smtClean="0"/>
              <a:t>Option 4: 1250Hz</a:t>
            </a:r>
          </a:p>
          <a:p>
            <a:pPr lvl="2" hangingPunct="0"/>
            <a:r>
              <a:rPr lang="en-GB" altLang="zh-CN" sz="900" dirty="0" smtClean="0"/>
              <a:t>Other options are not precluded</a:t>
            </a:r>
            <a:endParaRPr lang="zh-CN" altLang="zh-CN" sz="900" dirty="0" smtClean="0"/>
          </a:p>
          <a:p>
            <a:pPr lvl="1" hangingPunct="0"/>
            <a:r>
              <a:rPr lang="en-US" altLang="zh-CN" sz="1000" b="1" dirty="0" smtClean="0"/>
              <a:t>30KhZ SCS</a:t>
            </a:r>
          </a:p>
          <a:p>
            <a:pPr lvl="2" hangingPunct="0"/>
            <a:r>
              <a:rPr lang="en-GB" altLang="zh-CN" sz="900" dirty="0" smtClean="0"/>
              <a:t>Option 1: 3334Hz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2: 2600Hz</a:t>
            </a:r>
            <a:endParaRPr lang="zh-CN" altLang="zh-CN" sz="900" dirty="0" smtClean="0"/>
          </a:p>
          <a:p>
            <a:pPr lvl="2" hangingPunct="0"/>
            <a:r>
              <a:rPr lang="en-GB" altLang="zh-CN" sz="900" dirty="0" smtClean="0"/>
              <a:t>Option 3: 3000Hz</a:t>
            </a:r>
          </a:p>
          <a:p>
            <a:pPr lvl="2" hangingPunct="0"/>
            <a:r>
              <a:rPr lang="en-GB" altLang="zh-CN" sz="900" dirty="0" smtClean="0"/>
              <a:t>Option 4: 2300Hz</a:t>
            </a:r>
          </a:p>
          <a:p>
            <a:pPr lvl="2" hangingPunct="0"/>
            <a:r>
              <a:rPr lang="en-GB" altLang="zh-CN" sz="900" dirty="0" smtClean="0"/>
              <a:t>Other options are not precluded</a:t>
            </a:r>
            <a:endParaRPr lang="zh-CN" altLang="zh-CN" sz="900" dirty="0" smtClean="0"/>
          </a:p>
        </p:txBody>
      </p:sp>
    </p:spTree>
    <p:extLst>
      <p:ext uri="{BB962C8B-B14F-4D97-AF65-F5344CB8AC3E}">
        <p14:creationId xmlns:p14="http://schemas.microsoft.com/office/powerpoint/2010/main" val="3656433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Maximum Doppler shift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hangingPunct="0"/>
            <a:r>
              <a:rPr lang="en-GB" altLang="zh-CN" dirty="0"/>
              <a:t>Maximum Doppler </a:t>
            </a:r>
            <a:r>
              <a:rPr lang="en-GB" altLang="zh-CN" dirty="0" smtClean="0"/>
              <a:t>shift</a:t>
            </a:r>
          </a:p>
          <a:p>
            <a:pPr lvl="1" hangingPunct="0"/>
            <a:r>
              <a:rPr lang="en-GB" altLang="zh-CN" dirty="0"/>
              <a:t>S</a:t>
            </a:r>
            <a:r>
              <a:rPr lang="en-GB" altLang="zh-CN" dirty="0" smtClean="0"/>
              <a:t>ingle </a:t>
            </a:r>
            <a:r>
              <a:rPr lang="en-GB" altLang="zh-CN" dirty="0"/>
              <a:t>tap HST</a:t>
            </a:r>
            <a:r>
              <a:rPr lang="en-US" altLang="zh-CN" dirty="0"/>
              <a:t> 350km/h</a:t>
            </a:r>
            <a:endParaRPr lang="zh-CN" altLang="zh-CN" dirty="0"/>
          </a:p>
          <a:p>
            <a:pPr lvl="2" hangingPunct="0"/>
            <a:r>
              <a:rPr lang="en-US" altLang="zh-CN" dirty="0"/>
              <a:t>15kHz SCS: 1340Hz</a:t>
            </a:r>
            <a:endParaRPr lang="zh-CN" altLang="zh-CN" sz="2000" dirty="0"/>
          </a:p>
          <a:p>
            <a:pPr lvl="2" hangingPunct="0"/>
            <a:r>
              <a:rPr lang="en-US" altLang="zh-CN" dirty="0"/>
              <a:t>30kHz SCS: 2334Hz</a:t>
            </a:r>
            <a:endParaRPr lang="zh-CN" altLang="zh-CN" dirty="0"/>
          </a:p>
          <a:p>
            <a:pPr marL="0" indent="0" hangingPunct="0">
              <a:buNone/>
            </a:pPr>
            <a:endParaRPr lang="zh-CN" altLang="zh-CN" dirty="0"/>
          </a:p>
          <a:p>
            <a:pPr lvl="1" hangingPunct="0"/>
            <a:r>
              <a:rPr lang="en-GB" altLang="zh-CN" dirty="0" smtClean="0"/>
              <a:t>Single </a:t>
            </a:r>
            <a:r>
              <a:rPr lang="en-GB" altLang="zh-CN" dirty="0"/>
              <a:t>tap HST 500km/h </a:t>
            </a:r>
            <a:endParaRPr lang="zh-CN" altLang="zh-CN" sz="2400" dirty="0"/>
          </a:p>
          <a:p>
            <a:pPr lvl="2" hangingPunct="0"/>
            <a:r>
              <a:rPr lang="en-GB" altLang="zh-CN" dirty="0"/>
              <a:t>15kHz SCS: </a:t>
            </a:r>
            <a:endParaRPr lang="zh-CN" altLang="zh-CN" sz="2000" dirty="0"/>
          </a:p>
          <a:p>
            <a:pPr lvl="3" hangingPunct="0"/>
            <a:r>
              <a:rPr lang="en-GB" altLang="zh-CN" dirty="0"/>
              <a:t>Option 1: </a:t>
            </a:r>
            <a:r>
              <a:rPr lang="en-GB" altLang="zh-CN" dirty="0" smtClean="0"/>
              <a:t>1944Hz</a:t>
            </a:r>
            <a:endParaRPr lang="zh-CN" altLang="zh-CN" sz="1600" dirty="0"/>
          </a:p>
          <a:p>
            <a:pPr lvl="3" hangingPunct="0"/>
            <a:r>
              <a:rPr lang="en-GB" altLang="zh-CN" dirty="0"/>
              <a:t>Option 2: 1500Hz</a:t>
            </a:r>
            <a:endParaRPr lang="zh-CN" altLang="zh-CN" sz="1600" dirty="0"/>
          </a:p>
          <a:p>
            <a:pPr lvl="3" hangingPunct="0"/>
            <a:r>
              <a:rPr lang="en-GB" altLang="zh-CN" dirty="0"/>
              <a:t>Option 3: </a:t>
            </a:r>
            <a:r>
              <a:rPr lang="en-GB" altLang="zh-CN" dirty="0" smtClean="0"/>
              <a:t>1400Hz</a:t>
            </a:r>
          </a:p>
          <a:p>
            <a:pPr lvl="3" hangingPunct="0"/>
            <a:r>
              <a:rPr lang="en-GB" altLang="zh-CN" sz="2100" dirty="0" smtClean="0"/>
              <a:t>Option 4: 1250Hz</a:t>
            </a:r>
            <a:endParaRPr lang="zh-CN" altLang="zh-CN" sz="2100" dirty="0"/>
          </a:p>
          <a:p>
            <a:pPr lvl="2" hangingPunct="0"/>
            <a:r>
              <a:rPr lang="en-GB" altLang="zh-CN" dirty="0"/>
              <a:t>30kHz SCS:  </a:t>
            </a:r>
            <a:endParaRPr lang="zh-CN" altLang="zh-CN" dirty="0"/>
          </a:p>
          <a:p>
            <a:pPr lvl="3" hangingPunct="0"/>
            <a:r>
              <a:rPr lang="en-GB" altLang="zh-CN" dirty="0" smtClean="0"/>
              <a:t>Option </a:t>
            </a:r>
            <a:r>
              <a:rPr lang="en-GB" altLang="zh-CN" dirty="0"/>
              <a:t>1: 3334Hz</a:t>
            </a:r>
            <a:endParaRPr lang="zh-CN" altLang="zh-CN" dirty="0"/>
          </a:p>
          <a:p>
            <a:pPr lvl="3" hangingPunct="0"/>
            <a:r>
              <a:rPr lang="en-GB" altLang="zh-CN" dirty="0"/>
              <a:t>Option 2: 2600Hz</a:t>
            </a:r>
            <a:endParaRPr lang="zh-CN" altLang="zh-CN" dirty="0"/>
          </a:p>
          <a:p>
            <a:pPr lvl="3" hangingPunct="0"/>
            <a:r>
              <a:rPr lang="en-GB" altLang="zh-CN" dirty="0"/>
              <a:t>Option 3: </a:t>
            </a:r>
            <a:r>
              <a:rPr lang="en-GB" altLang="zh-CN" dirty="0" smtClean="0"/>
              <a:t>3000Hz</a:t>
            </a:r>
          </a:p>
          <a:p>
            <a:pPr lvl="3" hangingPunct="0"/>
            <a:r>
              <a:rPr lang="en-GB" altLang="zh-CN" dirty="0" smtClean="0"/>
              <a:t>Option 4: 2300Hz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007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523"/>
            <a:ext cx="8229600" cy="4525963"/>
          </a:xfrm>
        </p:spPr>
        <p:txBody>
          <a:bodyPr/>
          <a:lstStyle/>
          <a:p>
            <a:r>
              <a:rPr lang="en-US" altLang="zh-CN" sz="2800" dirty="0" smtClean="0"/>
              <a:t>HST single tap channel model for 350km/h</a:t>
            </a:r>
          </a:p>
          <a:p>
            <a:pPr lvl="1"/>
            <a:r>
              <a:rPr lang="en-GB" altLang="zh-CN" sz="2400" dirty="0" smtClean="0"/>
              <a:t>Tunnel channel model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r>
              <a:rPr lang="en-GB" altLang="zh-CN" sz="2400" dirty="0" smtClean="0"/>
              <a:t>Open space</a:t>
            </a:r>
          </a:p>
        </p:txBody>
      </p:sp>
      <p:graphicFrame>
        <p:nvGraphicFramePr>
          <p:cNvPr id="45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485005"/>
              </p:ext>
            </p:extLst>
          </p:nvPr>
        </p:nvGraphicFramePr>
        <p:xfrm>
          <a:off x="2411760" y="2193238"/>
          <a:ext cx="3614742" cy="1602289"/>
        </p:xfrm>
        <a:graphic>
          <a:graphicData uri="http://schemas.openxmlformats.org/drawingml/2006/table">
            <a:tbl>
              <a:tblPr/>
              <a:tblGrid>
                <a:gridCol w="893810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20932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406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4065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3</a:t>
                      </a:r>
                      <a:endParaRPr lang="ja-JP" sz="12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707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9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0329062"/>
                  </a:ext>
                </a:extLst>
              </a:tr>
              <a:tr h="240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350km/h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2816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  <a:endParaRPr lang="ja-JP" altLang="ja-JP" sz="14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46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7161380"/>
              </p:ext>
            </p:extLst>
          </p:nvPr>
        </p:nvGraphicFramePr>
        <p:xfrm>
          <a:off x="2646597" y="3498951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0" r:id="rId4" imgW="177646" imgH="190335" progId="Equation.3">
                  <p:embed/>
                </p:oleObj>
              </mc:Choice>
              <mc:Fallback>
                <p:oleObj r:id="rId4" imgW="177646" imgH="190335" progId="Equation.3">
                  <p:embed/>
                  <p:pic>
                    <p:nvPicPr>
                      <p:cNvPr id="0" name="Picture 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597" y="3498951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013684"/>
              </p:ext>
            </p:extLst>
          </p:nvPr>
        </p:nvGraphicFramePr>
        <p:xfrm>
          <a:off x="2739964" y="3235886"/>
          <a:ext cx="123690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1" r:id="rId6" imgW="101424" imgH="126780" progId="Equation.3">
                  <p:embed/>
                </p:oleObj>
              </mc:Choice>
              <mc:Fallback>
                <p:oleObj r:id="rId6" imgW="101424" imgH="126780" progId="Equation.3">
                  <p:embed/>
                  <p:pic>
                    <p:nvPicPr>
                      <p:cNvPr id="0" name="Picture 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9964" y="3235886"/>
                        <a:ext cx="123690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8355251"/>
              </p:ext>
            </p:extLst>
          </p:nvPr>
        </p:nvGraphicFramePr>
        <p:xfrm>
          <a:off x="2217222" y="4357127"/>
          <a:ext cx="3816424" cy="1576367"/>
        </p:xfrm>
        <a:graphic>
          <a:graphicData uri="http://schemas.openxmlformats.org/drawingml/2006/table">
            <a:tbl>
              <a:tblPr/>
              <a:tblGrid>
                <a:gridCol w="1068317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48107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778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7786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1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4728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(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Option 1: (1000 m, 50m)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(700 m, 150 m)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7786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350km/h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3770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 SCS: 1340Hz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30kHz SCS: 2334Hz</a:t>
                      </a:r>
                      <a:endParaRPr lang="ja-JP" altLang="ja-JP" sz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52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9698785"/>
              </p:ext>
            </p:extLst>
          </p:nvPr>
        </p:nvGraphicFramePr>
        <p:xfrm>
          <a:off x="2584751" y="5619724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42" r:id="rId8" imgW="177646" imgH="190335" progId="Equation.3">
                  <p:embed/>
                </p:oleObj>
              </mc:Choice>
              <mc:Fallback>
                <p:oleObj r:id="rId8" imgW="177646" imgH="190335" progId="Equation.3">
                  <p:embed/>
                  <p:pic>
                    <p:nvPicPr>
                      <p:cNvPr id="0" name="Picture 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751" y="5619724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14348" y="6143644"/>
            <a:ext cx="802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zh-CN" dirty="0" smtClean="0"/>
              <a:t>Option 1 (1000 m, 50m) </a:t>
            </a:r>
            <a:r>
              <a:rPr lang="en-US" altLang="zh-CN" dirty="0" smtClean="0"/>
              <a:t>is baseline for simulation alignment purpose for open space</a:t>
            </a:r>
            <a:endParaRPr lang="zh-CN" altLang="en-US" dirty="0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252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Channel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HST single tap channel model for 500km/h</a:t>
            </a:r>
          </a:p>
          <a:p>
            <a:pPr lvl="1"/>
            <a:r>
              <a:rPr lang="en-GB" altLang="zh-CN" sz="2400" dirty="0" smtClean="0"/>
              <a:t>Tunnel channel model</a:t>
            </a:r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r>
              <a:rPr lang="en-GB" altLang="zh-CN" sz="2400" dirty="0" smtClean="0"/>
              <a:t>Open space</a:t>
            </a:r>
          </a:p>
        </p:txBody>
      </p:sp>
      <p:graphicFrame>
        <p:nvGraphicFramePr>
          <p:cNvPr id="45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215395"/>
              </p:ext>
            </p:extLst>
          </p:nvPr>
        </p:nvGraphicFramePr>
        <p:xfrm>
          <a:off x="2493449" y="2531939"/>
          <a:ext cx="3614742" cy="1518227"/>
        </p:xfrm>
        <a:graphic>
          <a:graphicData uri="http://schemas.openxmlformats.org/drawingml/2006/table">
            <a:tbl>
              <a:tblPr/>
              <a:tblGrid>
                <a:gridCol w="893810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20932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4065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4065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X</a:t>
                      </a:r>
                      <a:endParaRPr lang="ja-JP" sz="12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2707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300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9894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endParaRPr lang="en-GB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2 m</a:t>
                      </a:r>
                      <a:endParaRPr lang="ja-JP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70329062"/>
                  </a:ext>
                </a:extLst>
              </a:tr>
              <a:tr h="240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28169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altLang="ja-JP" sz="14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46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9516649"/>
              </p:ext>
            </p:extLst>
          </p:nvPr>
        </p:nvGraphicFramePr>
        <p:xfrm>
          <a:off x="2770285" y="3763355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0" r:id="rId3" imgW="177646" imgH="190335" progId="Equation.3">
                  <p:embed/>
                </p:oleObj>
              </mc:Choice>
              <mc:Fallback>
                <p:oleObj r:id="rId3" imgW="177646" imgH="190335" progId="Equation.3">
                  <p:embed/>
                  <p:pic>
                    <p:nvPicPr>
                      <p:cNvPr id="0" name="Picture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285" y="3763355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オブジェクト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3821109"/>
              </p:ext>
            </p:extLst>
          </p:nvPr>
        </p:nvGraphicFramePr>
        <p:xfrm>
          <a:off x="2843808" y="3573016"/>
          <a:ext cx="163381" cy="1633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1" r:id="rId5" imgW="101424" imgH="126780" progId="Equation.3">
                  <p:embed/>
                </p:oleObj>
              </mc:Choice>
              <mc:Fallback>
                <p:oleObj r:id="rId5" imgW="101424" imgH="126780" progId="Equation.3">
                  <p:embed/>
                  <p:pic>
                    <p:nvPicPr>
                      <p:cNvPr id="0" name="Picture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3573016"/>
                        <a:ext cx="163381" cy="1633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表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275503"/>
              </p:ext>
            </p:extLst>
          </p:nvPr>
        </p:nvGraphicFramePr>
        <p:xfrm>
          <a:off x="2291767" y="4590567"/>
          <a:ext cx="3816424" cy="1385136"/>
        </p:xfrm>
        <a:graphic>
          <a:graphicData uri="http://schemas.openxmlformats.org/drawingml/2006/table">
            <a:tbl>
              <a:tblPr/>
              <a:tblGrid>
                <a:gridCol w="1068317">
                  <a:extLst>
                    <a:ext uri="{9D8B030D-6E8A-4147-A177-3AD203B41FA5}">
                      <a16:colId xmlns="" xmlns:a16="http://schemas.microsoft.com/office/drawing/2014/main" val="592658504"/>
                    </a:ext>
                  </a:extLst>
                </a:gridCol>
                <a:gridCol w="2748107">
                  <a:extLst>
                    <a:ext uri="{9D8B030D-6E8A-4147-A177-3AD203B41FA5}">
                      <a16:colId xmlns="" xmlns:a16="http://schemas.microsoft.com/office/drawing/2014/main" val="3819450771"/>
                    </a:ext>
                  </a:extLst>
                </a:gridCol>
              </a:tblGrid>
              <a:tr h="23397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 Parameter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Value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37899149"/>
                  </a:ext>
                </a:extLst>
              </a:tr>
              <a:tr h="23397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Scenario </a:t>
                      </a:r>
                      <a:r>
                        <a:rPr lang="en-GB" sz="1100" b="1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1</a:t>
                      </a:r>
                      <a:endParaRPr lang="ja-JP" sz="11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7027151"/>
                  </a:ext>
                </a:extLst>
              </a:tr>
              <a:tr h="33933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(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GB" altLang="zh-CN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altLang="zh-CN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en-GB" altLang="zh-CN" sz="1600" kern="1200" baseline="-250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</a:t>
                      </a: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)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Option 1: (1000 m, 50m)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ja-JP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Option</a:t>
                      </a:r>
                      <a:r>
                        <a:rPr lang="en-GB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2</a:t>
                      </a:r>
                      <a:r>
                        <a:rPr lang="en-US" altLang="ja-JP" sz="1200" baseline="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 (700 m, 150 m)</a:t>
                      </a:r>
                      <a:endParaRPr lang="ja-JP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6613517"/>
                  </a:ext>
                </a:extLst>
              </a:tr>
              <a:tr h="2339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v5.0.0"/>
                        </a:rPr>
                        <a:t>v</a:t>
                      </a:r>
                      <a:endParaRPr lang="en-GB" sz="12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3023759"/>
                  </a:ext>
                </a:extLst>
              </a:tr>
              <a:tr h="3174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1200" dirty="0">
                        <a:effectLst/>
                        <a:latin typeface="Symbol" panose="05050102010706020507" pitchFamily="18" charset="2"/>
                        <a:ea typeface="SimSun" panose="02010600030101010101" pitchFamily="2" charset="-122"/>
                        <a:cs typeface="v5.0.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?? ??"/>
                          <a:cs typeface="v5.0.0"/>
                        </a:rPr>
                        <a:t>FFS</a:t>
                      </a:r>
                      <a:endParaRPr lang="ja-JP" altLang="ja-JP" sz="120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?? ??"/>
                        <a:cs typeface="v5.0.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0048040"/>
                  </a:ext>
                </a:extLst>
              </a:tr>
            </a:tbl>
          </a:graphicData>
        </a:graphic>
      </p:graphicFrame>
      <p:graphicFrame>
        <p:nvGraphicFramePr>
          <p:cNvPr id="52" name="オブジェクト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485620"/>
              </p:ext>
            </p:extLst>
          </p:nvPr>
        </p:nvGraphicFramePr>
        <p:xfrm>
          <a:off x="2688595" y="5672333"/>
          <a:ext cx="310425" cy="31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2" r:id="rId7" imgW="177646" imgH="190335" progId="Equation.3">
                  <p:embed/>
                </p:oleObj>
              </mc:Choice>
              <mc:Fallback>
                <p:oleObj r:id="rId7" imgW="177646" imgH="190335" progId="Equation.3">
                  <p:embed/>
                  <p:pic>
                    <p:nvPicPr>
                      <p:cNvPr id="0" name="Picture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8595" y="5672333"/>
                        <a:ext cx="310425" cy="310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59218" y="6153121"/>
            <a:ext cx="8027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altLang="zh-CN" dirty="0" smtClean="0"/>
              <a:t>Option 1 (1000 m, 50m)</a:t>
            </a:r>
            <a:r>
              <a:rPr lang="en-US" altLang="zh-CN" dirty="0" smtClean="0"/>
              <a:t>is baseline for simulation alignment purpose for open space</a:t>
            </a:r>
            <a:endParaRPr lang="zh-CN" altLang="en-US" dirty="0"/>
          </a:p>
        </p:txBody>
      </p:sp>
      <p:pic>
        <p:nvPicPr>
          <p:cNvPr id="4098" name="Picture 2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2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2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2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27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2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10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2550" cy="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78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8348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4747" y="-17140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General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5760640"/>
          </a:xfrm>
        </p:spPr>
        <p:txBody>
          <a:bodyPr>
            <a:noAutofit/>
          </a:bodyPr>
          <a:lstStyle/>
          <a:p>
            <a:r>
              <a:rPr lang="en-US" altLang="zh-CN" sz="1400" dirty="0" smtClean="0"/>
              <a:t>Waveform</a:t>
            </a:r>
          </a:p>
          <a:p>
            <a:pPr lvl="1"/>
            <a:r>
              <a:rPr lang="en-US" altLang="zh-CN" sz="1400" dirty="0" smtClean="0"/>
              <a:t>Option 1: CP-OFDM</a:t>
            </a:r>
          </a:p>
          <a:p>
            <a:pPr lvl="1"/>
            <a:r>
              <a:rPr lang="en-US" altLang="zh-CN" sz="1400" dirty="0" smtClean="0"/>
              <a:t>Option 2: CP-OFDM and DFT-s-OFDM</a:t>
            </a:r>
          </a:p>
          <a:p>
            <a:r>
              <a:rPr lang="en-US" altLang="zh-CN" sz="1400" dirty="0" smtClean="0"/>
              <a:t>SCS</a:t>
            </a:r>
          </a:p>
          <a:p>
            <a:pPr lvl="1"/>
            <a:r>
              <a:rPr lang="en-US" altLang="zh-CN" sz="1400" dirty="0" smtClean="0"/>
              <a:t>Option 1: 30kHz</a:t>
            </a:r>
          </a:p>
          <a:p>
            <a:pPr lvl="1"/>
            <a:r>
              <a:rPr lang="en-US" altLang="zh-CN" sz="1400" dirty="0" smtClean="0"/>
              <a:t>Option 2: 15kHz and 30kHz</a:t>
            </a:r>
          </a:p>
          <a:p>
            <a:pPr lvl="1"/>
            <a:r>
              <a:rPr lang="en-US" altLang="zh-CN" sz="1400" dirty="0" smtClean="0"/>
              <a:t>30kHz targeting for 3.6GHz</a:t>
            </a:r>
          </a:p>
          <a:p>
            <a:pPr lvl="1"/>
            <a:r>
              <a:rPr lang="en-US" altLang="zh-CN" sz="1400" dirty="0" smtClean="0"/>
              <a:t>15kHz targeting for 2.1GHz</a:t>
            </a:r>
          </a:p>
          <a:p>
            <a:pPr lvl="1"/>
            <a:r>
              <a:rPr lang="en-US" altLang="zh-CN" sz="1400" dirty="0" smtClean="0"/>
              <a:t>Final requirements to be specified will subject to maximum supported Doppler shift based on velocity, operating frequency, NR physical layer design limitation and performance.</a:t>
            </a:r>
          </a:p>
          <a:p>
            <a:r>
              <a:rPr lang="en-US" altLang="zh-CN" sz="1400" dirty="0" smtClean="0"/>
              <a:t>CBW</a:t>
            </a:r>
          </a:p>
          <a:p>
            <a:pPr lvl="1" hangingPunct="0"/>
            <a:r>
              <a:rPr lang="en-US" altLang="zh-CN" sz="1400" dirty="0" smtClean="0"/>
              <a:t>CP-OFDM</a:t>
            </a:r>
          </a:p>
          <a:p>
            <a:pPr lvl="2" hangingPunct="0"/>
            <a:r>
              <a:rPr lang="en-US" altLang="zh-CN" sz="1200" dirty="0" smtClean="0"/>
              <a:t>15kHz SCS</a:t>
            </a:r>
          </a:p>
          <a:p>
            <a:pPr lvl="3" hangingPunct="0"/>
            <a:r>
              <a:rPr lang="en-US" altLang="zh-CN" sz="1050" dirty="0" smtClean="0"/>
              <a:t>Option 1: </a:t>
            </a:r>
            <a:r>
              <a:rPr lang="en-GB" altLang="zh-CN" sz="1050" dirty="0" smtClean="0"/>
              <a:t>5/10/20MHz</a:t>
            </a:r>
          </a:p>
          <a:p>
            <a:pPr lvl="3" hangingPunct="0"/>
            <a:r>
              <a:rPr lang="en-GB" altLang="zh-CN" sz="1050" dirty="0" smtClean="0"/>
              <a:t>Option 2: 20MHz</a:t>
            </a:r>
          </a:p>
          <a:p>
            <a:pPr lvl="3" hangingPunct="0"/>
            <a:r>
              <a:rPr lang="en-GB" altLang="zh-CN" sz="1050" dirty="0" smtClean="0"/>
              <a:t>Option 3: 10MHz</a:t>
            </a:r>
            <a:endParaRPr lang="zh-CN" altLang="zh-CN" sz="1050" dirty="0"/>
          </a:p>
          <a:p>
            <a:pPr lvl="2" hangingPunct="0"/>
            <a:r>
              <a:rPr lang="en-GB" altLang="zh-CN" sz="1200" dirty="0" smtClean="0"/>
              <a:t>30kHz SCS</a:t>
            </a:r>
          </a:p>
          <a:p>
            <a:pPr lvl="3" hangingPunct="0"/>
            <a:r>
              <a:rPr lang="en-GB" altLang="zh-CN" sz="1050" dirty="0" smtClean="0"/>
              <a:t>Option </a:t>
            </a:r>
            <a:r>
              <a:rPr lang="en-GB" altLang="zh-CN" sz="1050" dirty="0"/>
              <a:t>1: </a:t>
            </a:r>
            <a:r>
              <a:rPr lang="en-GB" altLang="zh-CN" sz="1050" dirty="0" smtClean="0"/>
              <a:t>10/20/40/100MHz </a:t>
            </a:r>
            <a:endParaRPr lang="zh-CN" altLang="zh-CN" sz="1050" dirty="0"/>
          </a:p>
          <a:p>
            <a:pPr lvl="3" hangingPunct="0"/>
            <a:r>
              <a:rPr lang="en-US" altLang="zh-CN" sz="1050" dirty="0"/>
              <a:t>Option </a:t>
            </a:r>
            <a:r>
              <a:rPr lang="en-US" altLang="zh-CN" sz="1050" dirty="0" smtClean="0"/>
              <a:t>2: 40MHz</a:t>
            </a:r>
            <a:endParaRPr lang="zh-CN" altLang="zh-CN" sz="1050" dirty="0"/>
          </a:p>
          <a:p>
            <a:pPr lvl="3" hangingPunct="0"/>
            <a:r>
              <a:rPr lang="en-US" altLang="zh-CN" sz="1050" dirty="0"/>
              <a:t>Option </a:t>
            </a:r>
            <a:r>
              <a:rPr lang="en-US" altLang="zh-CN" sz="1050" dirty="0" smtClean="0"/>
              <a:t>3: 10Mhz</a:t>
            </a:r>
            <a:endParaRPr lang="zh-CN" altLang="zh-CN" sz="1050" dirty="0"/>
          </a:p>
          <a:p>
            <a:pPr lvl="1" hangingPunct="0"/>
            <a:r>
              <a:rPr lang="en-US" altLang="zh-CN" sz="1400" dirty="0"/>
              <a:t>DFT-S-OFDM </a:t>
            </a:r>
            <a:r>
              <a:rPr lang="en-US" altLang="zh-CN" sz="1400" dirty="0" smtClean="0"/>
              <a:t>(If agreed to be introduced)</a:t>
            </a:r>
            <a:endParaRPr lang="zh-CN" altLang="zh-CN" sz="1400" dirty="0"/>
          </a:p>
          <a:p>
            <a:pPr lvl="2" hangingPunct="0"/>
            <a:r>
              <a:rPr lang="en-GB" altLang="zh-CN" sz="1200" dirty="0"/>
              <a:t>Option 1: </a:t>
            </a:r>
            <a:endParaRPr lang="en-GB" altLang="zh-CN" sz="1200" dirty="0" smtClean="0"/>
          </a:p>
          <a:p>
            <a:pPr lvl="3" hangingPunct="0"/>
            <a:r>
              <a:rPr lang="en-GB" altLang="zh-CN" sz="1050" dirty="0" smtClean="0"/>
              <a:t>5MHz/15kHz</a:t>
            </a:r>
            <a:r>
              <a:rPr lang="en-US" altLang="zh-CN" sz="1050" dirty="0" smtClean="0"/>
              <a:t>,</a:t>
            </a:r>
          </a:p>
          <a:p>
            <a:pPr lvl="3" hangingPunct="0"/>
            <a:r>
              <a:rPr lang="en-GB" altLang="zh-CN" sz="1050" dirty="0" smtClean="0"/>
              <a:t>10MHz/30kHz</a:t>
            </a:r>
            <a:endParaRPr lang="zh-CN" altLang="zh-CN" sz="1050" dirty="0"/>
          </a:p>
          <a:p>
            <a:pPr lvl="2" hangingPunct="0"/>
            <a:r>
              <a:rPr lang="en-US" altLang="zh-CN" sz="1200" dirty="0"/>
              <a:t>Option </a:t>
            </a:r>
            <a:r>
              <a:rPr lang="en-US" altLang="zh-CN" sz="1200" dirty="0" smtClean="0"/>
              <a:t>2: </a:t>
            </a:r>
            <a:r>
              <a:rPr lang="en-US" altLang="zh-CN" sz="1050" dirty="0" smtClean="0"/>
              <a:t>10MHz/30kHz</a:t>
            </a:r>
            <a:endParaRPr lang="zh-CN" altLang="zh-CN" sz="1050" dirty="0"/>
          </a:p>
          <a:p>
            <a:pPr lvl="1"/>
            <a:endParaRPr lang="en-US" altLang="zh-CN" sz="900" dirty="0" smtClean="0"/>
          </a:p>
          <a:p>
            <a:endParaRPr lang="en-US" altLang="zh-CN" sz="105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856" y="-18091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7856" y="980728"/>
            <a:ext cx="8229600" cy="5616624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2000" dirty="0" smtClean="0"/>
              <a:t>Reference signal</a:t>
            </a:r>
          </a:p>
          <a:p>
            <a:pPr lvl="1" hangingPunct="0"/>
            <a:r>
              <a:rPr lang="en-GB" altLang="zh-CN" sz="1600" dirty="0" smtClean="0"/>
              <a:t>Option 1: DMRS (Baseline)</a:t>
            </a:r>
            <a:endParaRPr lang="zh-CN" altLang="zh-CN" sz="1600" dirty="0">
              <a:solidFill>
                <a:srgbClr val="00B0F0"/>
              </a:solidFill>
            </a:endParaRPr>
          </a:p>
          <a:p>
            <a:pPr lvl="1" hangingPunct="0"/>
            <a:r>
              <a:rPr lang="en-GB" altLang="zh-CN" sz="1600" dirty="0" smtClean="0"/>
              <a:t>Option 2: DMRS </a:t>
            </a:r>
            <a:r>
              <a:rPr lang="en-GB" altLang="zh-CN" sz="1600" dirty="0"/>
              <a:t>+ </a:t>
            </a:r>
            <a:r>
              <a:rPr lang="en-GB" altLang="zh-CN" sz="1600" dirty="0" smtClean="0"/>
              <a:t>PT-RS</a:t>
            </a:r>
          </a:p>
          <a:p>
            <a:pPr lvl="2" hangingPunct="0"/>
            <a:r>
              <a:rPr lang="en-US" altLang="zh-CN" sz="1400" dirty="0" smtClean="0"/>
              <a:t>Option 1: 1+1 DMRS + PTRS L=1 or 2</a:t>
            </a:r>
          </a:p>
          <a:p>
            <a:pPr lvl="2" hangingPunct="0"/>
            <a:r>
              <a:rPr lang="en-US" altLang="zh-CN" sz="1400" dirty="0" smtClean="0"/>
              <a:t>Other options are not precluded</a:t>
            </a:r>
          </a:p>
          <a:p>
            <a:pPr lvl="1" hangingPunct="0"/>
            <a:endParaRPr lang="zh-CN" altLang="zh-CN" sz="1600" dirty="0"/>
          </a:p>
          <a:p>
            <a:pPr lvl="0" hangingPunct="0"/>
            <a:r>
              <a:rPr lang="en-US" altLang="zh-CN" sz="2000" dirty="0" smtClean="0"/>
              <a:t>DMRS Configuration</a:t>
            </a:r>
          </a:p>
          <a:p>
            <a:pPr lvl="1" hangingPunct="0"/>
            <a:r>
              <a:rPr lang="en-US" altLang="zh-CN" sz="1600" dirty="0"/>
              <a:t>For 350km/h targeting velocity, </a:t>
            </a:r>
            <a:r>
              <a:rPr lang="en-US" altLang="zh-CN" sz="1600" dirty="0" smtClean="0"/>
              <a:t>DMRS 1+1+1 </a:t>
            </a:r>
            <a:r>
              <a:rPr lang="en-US" altLang="zh-CN" sz="1600" dirty="0"/>
              <a:t>(type 1, single-symbol DMRS</a:t>
            </a:r>
            <a:r>
              <a:rPr lang="en-US" altLang="zh-CN" sz="1600" dirty="0" smtClean="0"/>
              <a:t>).</a:t>
            </a:r>
            <a:endParaRPr lang="zh-CN" altLang="zh-CN" sz="1600" dirty="0"/>
          </a:p>
          <a:p>
            <a:pPr lvl="1" hangingPunct="0"/>
            <a:r>
              <a:rPr lang="en-US" altLang="zh-CN" sz="1600" dirty="0"/>
              <a:t>For 500km/h targeting velocity, FFS on the following DMRS patterns.</a:t>
            </a:r>
            <a:endParaRPr lang="zh-CN" altLang="zh-CN" sz="1600" dirty="0"/>
          </a:p>
          <a:p>
            <a:pPr lvl="2" hangingPunct="0"/>
            <a:r>
              <a:rPr lang="en-US" altLang="zh-CN" sz="1400" dirty="0" smtClean="0"/>
              <a:t>Option </a:t>
            </a:r>
            <a:r>
              <a:rPr lang="en-US" altLang="zh-CN" sz="1400" dirty="0"/>
              <a:t>1: </a:t>
            </a:r>
            <a:r>
              <a:rPr lang="en-US" altLang="zh-CN" sz="1400" dirty="0" smtClean="0"/>
              <a:t>1+1+1 (type 1, single-symbol DMRS)</a:t>
            </a:r>
            <a:endParaRPr lang="zh-CN" altLang="zh-CN" sz="1400" dirty="0"/>
          </a:p>
          <a:p>
            <a:pPr lvl="2" hangingPunct="0"/>
            <a:r>
              <a:rPr lang="en-US" altLang="zh-CN" sz="1400" dirty="0"/>
              <a:t>Option 2: </a:t>
            </a:r>
            <a:r>
              <a:rPr lang="en-US" altLang="zh-CN" sz="1400" dirty="0" smtClean="0"/>
              <a:t>2+2 (type 1, double-symbol</a:t>
            </a:r>
            <a:r>
              <a:rPr lang="en-GB" altLang="zh-CN" sz="1400" dirty="0" smtClean="0"/>
              <a:t> DMRS)</a:t>
            </a:r>
          </a:p>
          <a:p>
            <a:pPr lvl="2" hangingPunct="0"/>
            <a:endParaRPr lang="zh-CN" altLang="zh-CN" sz="1400" dirty="0"/>
          </a:p>
          <a:p>
            <a:pPr hangingPunct="0"/>
            <a:r>
              <a:rPr lang="en-US" altLang="zh-CN" sz="2000" dirty="0" smtClean="0"/>
              <a:t>PUSCH </a:t>
            </a:r>
            <a:r>
              <a:rPr lang="en-US" altLang="zh-CN" sz="2000" dirty="0"/>
              <a:t>mapping </a:t>
            </a:r>
            <a:r>
              <a:rPr lang="en-US" altLang="zh-CN" sz="2000" dirty="0" smtClean="0"/>
              <a:t>type: type A</a:t>
            </a:r>
          </a:p>
          <a:p>
            <a:pPr lvl="0" hangingPunct="0"/>
            <a:r>
              <a:rPr lang="en-US" altLang="zh-CN" sz="2000" dirty="0"/>
              <a:t>l</a:t>
            </a:r>
            <a:r>
              <a:rPr lang="en-US" altLang="zh-CN" sz="2000" baseline="-25000" dirty="0"/>
              <a:t>0</a:t>
            </a:r>
            <a:r>
              <a:rPr lang="en-US" altLang="zh-CN" sz="2000" dirty="0" smtClean="0"/>
              <a:t>  for PUSCH mapping type A</a:t>
            </a:r>
          </a:p>
          <a:p>
            <a:pPr lvl="1" hangingPunct="0"/>
            <a:r>
              <a:rPr lang="en-US" altLang="zh-CN" sz="1600" dirty="0" smtClean="0"/>
              <a:t>Provide </a:t>
            </a:r>
            <a:r>
              <a:rPr lang="en-US" altLang="zh-CN" sz="1600" dirty="0"/>
              <a:t>the simulation results for 350km/h and 500km/h and evaluate the following configurations and make </a:t>
            </a:r>
            <a:r>
              <a:rPr lang="en-US" altLang="zh-CN" sz="1600" dirty="0" smtClean="0"/>
              <a:t>decision</a:t>
            </a:r>
            <a:r>
              <a:rPr lang="en-US" altLang="zh-CN" sz="1600" dirty="0"/>
              <a:t>:</a:t>
            </a:r>
            <a:endParaRPr lang="zh-CN" altLang="zh-CN" sz="1600" dirty="0"/>
          </a:p>
          <a:p>
            <a:pPr lvl="2" hangingPunct="0"/>
            <a:r>
              <a:rPr lang="en-GB" altLang="zh-CN" sz="1400" dirty="0"/>
              <a:t>Option 1: </a:t>
            </a:r>
            <a:r>
              <a:rPr lang="en-US" altLang="zh-CN" sz="1400" i="1" dirty="0"/>
              <a:t>l</a:t>
            </a:r>
            <a:r>
              <a:rPr lang="en-US" altLang="zh-CN" sz="1400" i="1" baseline="-25000" dirty="0"/>
              <a:t>0</a:t>
            </a:r>
            <a:r>
              <a:rPr lang="en-US" altLang="zh-CN" sz="1400" dirty="0"/>
              <a:t> = 3</a:t>
            </a:r>
            <a:endParaRPr lang="zh-CN" altLang="zh-CN" sz="1400" dirty="0"/>
          </a:p>
          <a:p>
            <a:pPr lvl="2" hangingPunct="0"/>
            <a:r>
              <a:rPr lang="en-GB" altLang="zh-CN" sz="1400" dirty="0"/>
              <a:t>Option 2: </a:t>
            </a:r>
            <a:r>
              <a:rPr lang="en-US" altLang="zh-CN" sz="1400" i="1" dirty="0"/>
              <a:t>l</a:t>
            </a:r>
            <a:r>
              <a:rPr lang="en-US" altLang="zh-CN" sz="1400" i="1" baseline="-25000" dirty="0"/>
              <a:t>0</a:t>
            </a:r>
            <a:r>
              <a:rPr lang="en-US" altLang="zh-CN" sz="1400" dirty="0"/>
              <a:t> = </a:t>
            </a:r>
            <a:r>
              <a:rPr lang="en-US" altLang="zh-CN" sz="1400" dirty="0" smtClean="0"/>
              <a:t>2</a:t>
            </a:r>
            <a:endParaRPr lang="zh-CN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0691218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PUSCH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US" altLang="zh-CN" dirty="0"/>
              <a:t>Antenna </a:t>
            </a:r>
            <a:r>
              <a:rPr lang="en-US" altLang="zh-CN" dirty="0" smtClean="0"/>
              <a:t>configuration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1x2 as baseline for antenna configuration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FFS </a:t>
            </a:r>
            <a:r>
              <a:rPr lang="en-US" altLang="zh-CN" dirty="0"/>
              <a:t>on the other </a:t>
            </a:r>
            <a:r>
              <a:rPr lang="en-US" altLang="zh-CN" dirty="0" smtClean="0"/>
              <a:t>configurations</a:t>
            </a:r>
          </a:p>
          <a:p>
            <a:pPr lvl="1" hangingPunct="0"/>
            <a:endParaRPr lang="en-GB" altLang="zh-CN" b="1" dirty="0" smtClean="0"/>
          </a:p>
          <a:p>
            <a:pPr hangingPunct="0"/>
            <a:r>
              <a:rPr lang="en-GB" altLang="zh-CN" dirty="0" smtClean="0"/>
              <a:t>MCS</a:t>
            </a:r>
            <a:endParaRPr lang="zh-CN" altLang="zh-CN" dirty="0"/>
          </a:p>
          <a:p>
            <a:pPr lvl="1" hangingPunct="0"/>
            <a:r>
              <a:rPr lang="en-GB" altLang="zh-CN" dirty="0"/>
              <a:t>Option 1: MCS#2</a:t>
            </a:r>
            <a:endParaRPr lang="zh-CN" altLang="zh-CN" dirty="0"/>
          </a:p>
          <a:p>
            <a:pPr lvl="1" hangingPunct="0"/>
            <a:r>
              <a:rPr lang="en-GB" altLang="zh-CN" dirty="0"/>
              <a:t>Option 2: MCS#16</a:t>
            </a:r>
            <a:endParaRPr lang="zh-CN" altLang="zh-CN" dirty="0"/>
          </a:p>
          <a:p>
            <a:pPr lvl="1" hangingPunct="0"/>
            <a:r>
              <a:rPr lang="en-GB" altLang="zh-CN" dirty="0"/>
              <a:t>Option 3: MCS#2 and </a:t>
            </a:r>
            <a:r>
              <a:rPr lang="en-GB" altLang="zh-CN" dirty="0" smtClean="0"/>
              <a:t>MCS#16</a:t>
            </a:r>
          </a:p>
          <a:p>
            <a:pPr lvl="1" hangingPunct="0"/>
            <a:endParaRPr lang="zh-CN" altLang="zh-CN" dirty="0"/>
          </a:p>
          <a:p>
            <a:pPr lvl="0" hangingPunct="0"/>
            <a:r>
              <a:rPr lang="en-US" altLang="zh-CN" dirty="0" smtClean="0"/>
              <a:t>Test </a:t>
            </a:r>
            <a:r>
              <a:rPr lang="en-US" altLang="zh-CN" dirty="0"/>
              <a:t>metric</a:t>
            </a:r>
            <a:endParaRPr lang="zh-CN" altLang="zh-CN" dirty="0"/>
          </a:p>
          <a:p>
            <a:pPr lvl="1" hangingPunct="0"/>
            <a:r>
              <a:rPr lang="en-US" altLang="zh-CN" dirty="0" smtClean="0"/>
              <a:t>Option 1: 70</a:t>
            </a:r>
            <a:r>
              <a:rPr lang="en-US" altLang="zh-CN" dirty="0"/>
              <a:t>% of maximum </a:t>
            </a:r>
            <a:r>
              <a:rPr lang="en-US" altLang="zh-CN" dirty="0" smtClean="0"/>
              <a:t>throughput</a:t>
            </a:r>
            <a:endParaRPr lang="zh-CN" altLang="zh-CN" dirty="0"/>
          </a:p>
          <a:p>
            <a:pPr lvl="1" hangingPunct="0"/>
            <a:r>
              <a:rPr lang="en-US" altLang="zh-CN" dirty="0" smtClean="0"/>
              <a:t>Option 2: both 30</a:t>
            </a:r>
            <a:r>
              <a:rPr lang="en-US" altLang="zh-CN" dirty="0"/>
              <a:t>% </a:t>
            </a:r>
            <a:r>
              <a:rPr lang="en-US" altLang="zh-CN" dirty="0" smtClean="0"/>
              <a:t>and 70% of </a:t>
            </a:r>
            <a:r>
              <a:rPr lang="en-US" altLang="zh-CN" dirty="0"/>
              <a:t>maximum </a:t>
            </a:r>
            <a:r>
              <a:rPr lang="en-US" altLang="zh-CN" dirty="0" smtClean="0"/>
              <a:t>throughput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360106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/>
              <a:t>UL timing </a:t>
            </a:r>
            <a:r>
              <a:rPr lang="en-US" altLang="zh-CN" dirty="0" smtClean="0"/>
              <a:t>adjustment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950"/>
            <a:ext cx="82296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Scenarios</a:t>
            </a:r>
          </a:p>
          <a:p>
            <a:pPr lvl="1"/>
            <a:r>
              <a:rPr lang="en-US" altLang="zh-CN" dirty="0" smtClean="0"/>
              <a:t>Option 1: (NTT DoCoMo)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pPr lvl="1"/>
            <a:r>
              <a:rPr lang="en-US" altLang="zh-CN" dirty="0" smtClean="0"/>
              <a:t>Other options not precluded</a:t>
            </a:r>
            <a:endParaRPr lang="en-US" altLang="zh-CN" dirty="0"/>
          </a:p>
          <a:p>
            <a:pPr marL="0" indent="0">
              <a:buNone/>
            </a:pPr>
            <a:endParaRPr lang="en-GB" altLang="zh-CN" dirty="0"/>
          </a:p>
          <a:p>
            <a:endParaRPr lang="en-GB" altLang="zh-CN" dirty="0" smtClean="0"/>
          </a:p>
          <a:p>
            <a:r>
              <a:rPr lang="en-GB" altLang="zh-CN" dirty="0" smtClean="0"/>
              <a:t>Reference signal</a:t>
            </a:r>
          </a:p>
          <a:p>
            <a:pPr lvl="1"/>
            <a:r>
              <a:rPr lang="en-GB" altLang="zh-CN" dirty="0" smtClean="0"/>
              <a:t>Option 1</a:t>
            </a:r>
            <a:r>
              <a:rPr lang="en-US" altLang="zh-CN" dirty="0" smtClean="0"/>
              <a:t>: </a:t>
            </a:r>
            <a:r>
              <a:rPr lang="en-GB" altLang="zh-CN" dirty="0" smtClean="0"/>
              <a:t>SRS </a:t>
            </a:r>
            <a:r>
              <a:rPr lang="en-GB" altLang="zh-CN" dirty="0"/>
              <a:t>for uplink timing advance requirement (Nokia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 smtClean="0"/>
              <a:t>Other options are not precluded</a:t>
            </a:r>
            <a:endParaRPr lang="en-GB" altLang="zh-CN" dirty="0"/>
          </a:p>
          <a:p>
            <a:pPr lvl="1"/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328404"/>
              </p:ext>
            </p:extLst>
          </p:nvPr>
        </p:nvGraphicFramePr>
        <p:xfrm>
          <a:off x="1470025" y="1988840"/>
          <a:ext cx="6203950" cy="1386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84910"/>
                <a:gridCol w="1672590"/>
                <a:gridCol w="1673225"/>
                <a:gridCol w="1673225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Y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Scenario Z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Channel model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Stationary UE: AWGN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Moving UE: TDLC300-400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Stationary UE: AWGN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Moving UE: AWGN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Stationary UE: AWGN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Moving UE: AWGN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UE speed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120 km/h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350 km/h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500 km/h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CP length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Normal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10*</a:t>
                      </a:r>
                      <a:r>
                        <a:rPr lang="en-GB" sz="900" dirty="0">
                          <a:effectLst/>
                        </a:rPr>
                        <a:t>15/SCS </a:t>
                      </a:r>
                      <a:r>
                        <a:rPr lang="en-GB" sz="900" dirty="0" err="1">
                          <a:effectLst/>
                        </a:rPr>
                        <a:t>μs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,where SCS is Sub Carrier Spacing in kHz.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10*15/SCS ms</a:t>
                      </a:r>
                      <a:endParaRPr lang="zh-CN" sz="900" dirty="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,where SCS is Sub Carrier Spacing in kHz.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10*15/SCS ms</a:t>
                      </a:r>
                      <a:endParaRPr lang="zh-CN" sz="900">
                        <a:effectLst/>
                      </a:endParaRPr>
                    </a:p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,where SCS is Sub Carrier Spacing in kHz.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35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0.04 s</a:t>
                      </a:r>
                      <a:r>
                        <a:rPr lang="en-GB" sz="900" baseline="30000">
                          <a:effectLst/>
                        </a:rPr>
                        <a:t>-1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 0.13 s</a:t>
                      </a:r>
                      <a:r>
                        <a:rPr lang="en-GB" sz="900" baseline="30000" dirty="0">
                          <a:effectLst/>
                        </a:rPr>
                        <a:t>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 0.18 s</a:t>
                      </a:r>
                      <a:r>
                        <a:rPr lang="en-GB" sz="900" baseline="30000" dirty="0">
                          <a:effectLst/>
                        </a:rPr>
                        <a:t>-1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244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PUSCH demodulation requirements under multi-path fading channel with high Doppler </a:t>
            </a:r>
            <a:r>
              <a:rPr lang="en-US" altLang="zh-CN" dirty="0" smtClean="0"/>
              <a:t>shift </a:t>
            </a:r>
            <a:r>
              <a:rPr lang="en-US" altLang="zh-CN" dirty="0" smtClean="0"/>
              <a:t>is FFS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1413</Words>
  <Application>Microsoft Office PowerPoint</Application>
  <PresentationFormat>全屏显示(4:3)</PresentationFormat>
  <Paragraphs>276</Paragraphs>
  <Slides>11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?? ??</vt:lpstr>
      <vt:lpstr>Arial Unicode MS</vt:lpstr>
      <vt:lpstr>MS PGothic</vt:lpstr>
      <vt:lpstr>v5.0.0</vt:lpstr>
      <vt:lpstr>宋体</vt:lpstr>
      <vt:lpstr>宋体</vt:lpstr>
      <vt:lpstr>Arial</vt:lpstr>
      <vt:lpstr>Calibri</vt:lpstr>
      <vt:lpstr>Symbol</vt:lpstr>
      <vt:lpstr>Times New Roman</vt:lpstr>
      <vt:lpstr>Office 主题</vt:lpstr>
      <vt:lpstr>Equation.3</vt:lpstr>
      <vt:lpstr>3GPP TSG-RAN WG4 Meeting #92   Ljubljana, Slovenia, 26 - 30 August, 2019</vt:lpstr>
      <vt:lpstr>Maximum Doppler shift</vt:lpstr>
      <vt:lpstr>Channel Model</vt:lpstr>
      <vt:lpstr>Channel Model</vt:lpstr>
      <vt:lpstr>General</vt:lpstr>
      <vt:lpstr>PUSCH</vt:lpstr>
      <vt:lpstr>PUSCH</vt:lpstr>
      <vt:lpstr>UL timing adjustment </vt:lpstr>
      <vt:lpstr>Way forward</vt:lpstr>
      <vt:lpstr>PRACH</vt:lpstr>
      <vt:lpstr>PRACH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Lixiang (Tricia)</cp:lastModifiedBy>
  <cp:revision>221</cp:revision>
  <dcterms:created xsi:type="dcterms:W3CDTF">2016-01-12T08:39:50Z</dcterms:created>
  <dcterms:modified xsi:type="dcterms:W3CDTF">2019-08-29T16:22:09Z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(3)LowP+2ONR/quTjDByUgbnUJ39VAMD0tBLat7+SpDenjSI0zv1CrUaZ3gWTNiI/HFcMwb+d/p
BOcGws6ThGmYG0W2DxoSobj2hbIcuugNx3WxYyRw8v3oWR23XU34+1aZYaTq/WmIlx3JNZf3
minlf+hHPTCNqp/c6wKj+a8UmNN7I9D0GUPWi1CRVcruWhf/LvnnJ/GPk9qPcXgPAgauleHb
CHnIWvS3nu/KwdNTVH</vt:lpwstr>
  </property>
  <property fmtid="{D5CDD505-2E9C-101B-9397-08002B2CF9AE}" pid="3" name="_2015_ms_pID_7253431">
    <vt:lpwstr>wtCgjoTPXQURgLpmy453IpZ7ubeuoDAVoC/ZeGmtSfRyGFsoKAKguE
iiMdXHlp2hIhdxI03lgBCf1YyJQRtkypse7UbspNjflanBzviG74J4aEn9sXYQrDarE7xFmr
SCJJDFFD0pof+acikCuDzFZUjKAgX7KdPfyq8nTGBwwuLBeWjnMrPYRT4hJd+0rrLEFhM36f
qoot1qGHlFFEf2LWoBG6VRi75gyGSvm4DLZH</vt:lpwstr>
  </property>
  <property fmtid="{D5CDD505-2E9C-101B-9397-08002B2CF9AE}" pid="4" name="_2015_ms_pID_7253432">
    <vt:lpwstr>R4DNoZdkzv3CWiajc8rcxhZpYOjEL0BA6U6g
2+kptSI99GDVHVDDlSZlluQ/PwsPBtwbS1GZsQm+3+5vJfvSvTs=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1563762915</vt:lpwstr>
  </property>
</Properties>
</file>