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5"/>
  </p:notesMasterIdLst>
  <p:sldIdLst>
    <p:sldId id="256" r:id="rId2"/>
    <p:sldId id="276" r:id="rId3"/>
    <p:sldId id="28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-22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295D8-650B-44AE-BBE7-C7AF6B4E07D0}" type="datetimeFigureOut">
              <a:rPr lang="en-US" smtClean="0"/>
              <a:pPr/>
              <a:t>8/29/2019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51153-EC7D-4006-9B55-9EC2D3ADE92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8/29/2019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40971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8/29/2019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1375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8/29/2019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1533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8/29/2019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41612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8/29/2019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1123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8/29/2019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6266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8/29/2019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0964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8/29/2019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8389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8/29/2019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4958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8/29/2019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06935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8/29/2019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3801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456D6-CC96-436A-994F-8F145283CB61}" type="datetimeFigureOut">
              <a:rPr lang="en-US" smtClean="0"/>
              <a:pPr/>
              <a:t>8/29/2019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7491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15762" y="1725386"/>
            <a:ext cx="9144000" cy="2387600"/>
          </a:xfrm>
        </p:spPr>
        <p:txBody>
          <a:bodyPr>
            <a:normAutofit/>
          </a:bodyPr>
          <a:lstStyle/>
          <a:p>
            <a:r>
              <a:rPr lang="en-GB" altLang="en-US" dirty="0" smtClean="0"/>
              <a:t>WF for </a:t>
            </a:r>
            <a:r>
              <a:rPr lang="en-GB" altLang="en-US" dirty="0" err="1" smtClean="0"/>
              <a:t>R15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BFR</a:t>
            </a:r>
            <a:r>
              <a:rPr lang="en-GB" altLang="en-US" dirty="0" smtClean="0"/>
              <a:t> test setup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46412" y="4804762"/>
            <a:ext cx="9144000" cy="1655762"/>
          </a:xfrm>
        </p:spPr>
        <p:txBody>
          <a:bodyPr/>
          <a:lstStyle/>
          <a:p>
            <a:pPr eaLnBrk="1" hangingPunct="1"/>
            <a:r>
              <a:rPr lang="en-US" altLang="en-US" sz="2800" dirty="0" err="1" smtClean="0">
                <a:solidFill>
                  <a:srgbClr val="898989"/>
                </a:solidFill>
              </a:rPr>
              <a:t>MediaTek</a:t>
            </a:r>
            <a:r>
              <a:rPr lang="en-US" altLang="en-US" sz="2800" dirty="0" smtClean="0">
                <a:solidFill>
                  <a:srgbClr val="898989"/>
                </a:solidFill>
              </a:rPr>
              <a:t> Inc. 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47436" y="323850"/>
            <a:ext cx="4609980" cy="136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GB" sz="1800" b="1" dirty="0"/>
              <a:t>3GPP TSG-RAN4 Meeting #92</a:t>
            </a:r>
            <a:r>
              <a:rPr lang="en-GB" sz="1800" b="1" i="1" dirty="0"/>
              <a:t>	</a:t>
            </a:r>
            <a:endParaRPr lang="en-GB" sz="1800" b="1" i="1" dirty="0" smtClean="0"/>
          </a:p>
          <a:p>
            <a:pPr>
              <a:buNone/>
            </a:pPr>
            <a:r>
              <a:rPr lang="en-GB" sz="1800" b="1" dirty="0" smtClean="0"/>
              <a:t>Ljubljana</a:t>
            </a:r>
            <a:r>
              <a:rPr lang="en-GB" sz="1800" b="1" dirty="0"/>
              <a:t>, Slovenia, 26th – 30th  August, 2019</a:t>
            </a:r>
            <a:endParaRPr lang="en-US" sz="1800" dirty="0"/>
          </a:p>
          <a:p>
            <a:pPr hangingPunct="0"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US" altLang="zh-CN" sz="1800" b="1" dirty="0" smtClean="0"/>
              <a:t>           </a:t>
            </a:r>
            <a:r>
              <a:rPr lang="en-US" altLang="zh-CN" sz="1800" b="1" dirty="0" smtClean="0"/>
              <a:t>7.11.4.8</a:t>
            </a:r>
            <a:endParaRPr lang="en-US" altLang="zh-CN" sz="1800" b="1" dirty="0" smtClean="0"/>
          </a:p>
          <a:p>
            <a:pPr hangingPunct="0">
              <a:buNone/>
            </a:pPr>
            <a:r>
              <a:rPr lang="en-US" sz="1800" b="1" dirty="0"/>
              <a:t>Document for:          Approval </a:t>
            </a:r>
            <a:endParaRPr lang="en-US" sz="1800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0445526" y="241471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en-GB" sz="1800" b="1" dirty="0" err="1" smtClean="0"/>
              <a:t>R4</a:t>
            </a:r>
            <a:r>
              <a:rPr lang="en-GB" sz="1800" b="1" dirty="0" smtClean="0"/>
              <a:t>-1910105</a:t>
            </a:r>
            <a:endParaRPr lang="zh-CN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xmlns="" val="10159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圖片 2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7400" y="3539365"/>
            <a:ext cx="6223000" cy="3007957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885" y="1549400"/>
            <a:ext cx="6191915" cy="5016500"/>
          </a:xfrm>
        </p:spPr>
        <p:txBody>
          <a:bodyPr>
            <a:noAutofit/>
          </a:bodyPr>
          <a:lstStyle/>
          <a:p>
            <a:pPr marL="228600" lvl="1">
              <a:spcBef>
                <a:spcPts val="1000"/>
              </a:spcBef>
            </a:pPr>
            <a:r>
              <a:rPr lang="en-US" altLang="zh-CN" sz="1600" b="1" dirty="0" smtClean="0">
                <a:solidFill>
                  <a:prstClr val="black"/>
                </a:solidFill>
              </a:rPr>
              <a:t>Motivation: </a:t>
            </a:r>
            <a:r>
              <a:rPr lang="en-US" altLang="zh-CN" sz="1600" dirty="0" smtClean="0">
                <a:solidFill>
                  <a:prstClr val="black"/>
                </a:solidFill>
              </a:rPr>
              <a:t>Tests shall allow UE to perform fast 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BFD</a:t>
            </a:r>
            <a:r>
              <a:rPr lang="en-US" altLang="zh-CN" sz="1600" dirty="0" smtClean="0">
                <a:solidFill>
                  <a:prstClr val="black"/>
                </a:solidFill>
              </a:rPr>
              <a:t> &amp; 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CBD</a:t>
            </a:r>
            <a:r>
              <a:rPr lang="en-US" altLang="zh-CN" sz="1600" dirty="0" smtClean="0">
                <a:solidFill>
                  <a:prstClr val="black"/>
                </a:solidFill>
              </a:rPr>
              <a:t>. </a:t>
            </a:r>
          </a:p>
          <a:p>
            <a:pPr marL="228600" lvl="1">
              <a:spcBef>
                <a:spcPts val="1000"/>
              </a:spcBef>
            </a:pPr>
            <a:r>
              <a:rPr lang="en-US" altLang="zh-CN" sz="1600" b="1" dirty="0" smtClean="0">
                <a:solidFill>
                  <a:prstClr val="black"/>
                </a:solidFill>
              </a:rPr>
              <a:t>Test Requirements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</a:rPr>
              <a:t>Before the start of </a:t>
            </a:r>
            <a:r>
              <a:rPr lang="en-US" sz="1600" dirty="0" err="1" smtClean="0">
                <a:solidFill>
                  <a:srgbClr val="FF0000"/>
                </a:solidFill>
              </a:rPr>
              <a:t>T3</a:t>
            </a:r>
            <a:r>
              <a:rPr lang="en-US" sz="1600" dirty="0" smtClean="0">
                <a:solidFill>
                  <a:srgbClr val="FF0000"/>
                </a:solidFill>
              </a:rPr>
              <a:t>, the UE shall not transmit preamble.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</a:rPr>
              <a:t>During the period from time point B to time point F</a:t>
            </a:r>
            <a:r>
              <a:rPr lang="en-US" sz="1600" dirty="0" smtClean="0"/>
              <a:t>, the UE shall transmit preamble on a beam associated with the candidate beam set </a:t>
            </a:r>
            <a:r>
              <a:rPr lang="en-US" sz="1600" dirty="0" err="1" smtClean="0"/>
              <a:t>q1</a:t>
            </a:r>
            <a:r>
              <a:rPr lang="en-US" sz="1600" dirty="0" smtClean="0"/>
              <a:t>.</a:t>
            </a:r>
          </a:p>
          <a:p>
            <a:r>
              <a:rPr lang="en-US" altLang="zh-CN" sz="1600" b="1" dirty="0" smtClean="0">
                <a:solidFill>
                  <a:prstClr val="black"/>
                </a:solidFill>
              </a:rPr>
              <a:t>Setup for </a:t>
            </a:r>
            <a:r>
              <a:rPr lang="en-US" altLang="zh-CN" sz="1600" b="1" dirty="0" err="1" smtClean="0">
                <a:solidFill>
                  <a:prstClr val="black"/>
                </a:solidFill>
              </a:rPr>
              <a:t>SNR</a:t>
            </a:r>
            <a:r>
              <a:rPr lang="en-US" altLang="zh-CN" sz="1600" b="1" dirty="0" smtClean="0">
                <a:solidFill>
                  <a:prstClr val="black"/>
                </a:solidFill>
              </a:rPr>
              <a:t> and </a:t>
            </a:r>
            <a:r>
              <a:rPr lang="en-US" altLang="zh-CN" sz="1600" b="1" dirty="0" err="1" smtClean="0">
                <a:solidFill>
                  <a:prstClr val="black"/>
                </a:solidFill>
              </a:rPr>
              <a:t>BFI</a:t>
            </a:r>
            <a:r>
              <a:rPr lang="en-US" altLang="zh-CN" sz="1600" b="1" dirty="0" smtClean="0">
                <a:solidFill>
                  <a:prstClr val="black"/>
                </a:solidFill>
              </a:rPr>
              <a:t> Counter</a:t>
            </a:r>
          </a:p>
          <a:p>
            <a:pPr lvl="1"/>
            <a:r>
              <a:rPr lang="en-US" sz="1600" dirty="0" smtClean="0"/>
              <a:t>Set </a:t>
            </a:r>
            <a:r>
              <a:rPr lang="en-US" sz="1600" dirty="0" err="1" smtClean="0"/>
              <a:t>SNR</a:t>
            </a:r>
            <a:r>
              <a:rPr lang="en-US" sz="1600" dirty="0" smtClean="0"/>
              <a:t> level of </a:t>
            </a:r>
            <a:r>
              <a:rPr lang="en-US" sz="1600" dirty="0" err="1" smtClean="0"/>
              <a:t>SSB1</a:t>
            </a:r>
            <a:r>
              <a:rPr lang="en-US" sz="1600" dirty="0" smtClean="0"/>
              <a:t> as </a:t>
            </a:r>
            <a:r>
              <a:rPr lang="en-US" sz="1600" dirty="0" err="1" smtClean="0">
                <a:solidFill>
                  <a:srgbClr val="FF0000"/>
                </a:solidFill>
              </a:rPr>
              <a:t>SNR1</a:t>
            </a:r>
            <a:r>
              <a:rPr lang="en-US" sz="1600" dirty="0" smtClean="0">
                <a:solidFill>
                  <a:srgbClr val="FF0000"/>
                </a:solidFill>
              </a:rPr>
              <a:t> during </a:t>
            </a:r>
            <a:r>
              <a:rPr lang="en-US" sz="1600" dirty="0" err="1" smtClean="0">
                <a:solidFill>
                  <a:srgbClr val="FF0000"/>
                </a:solidFill>
              </a:rPr>
              <a:t>T3</a:t>
            </a:r>
            <a:r>
              <a:rPr lang="en-US" sz="1600" dirty="0" smtClean="0">
                <a:solidFill>
                  <a:srgbClr val="FF0000"/>
                </a:solidFill>
              </a:rPr>
              <a:t>, </a:t>
            </a:r>
            <a:r>
              <a:rPr lang="en-US" sz="1600" dirty="0" err="1" smtClean="0">
                <a:solidFill>
                  <a:srgbClr val="FF0000"/>
                </a:solidFill>
              </a:rPr>
              <a:t>T4</a:t>
            </a:r>
            <a:r>
              <a:rPr lang="en-US" sz="1600" dirty="0" smtClean="0">
                <a:solidFill>
                  <a:srgbClr val="FF0000"/>
                </a:solidFill>
              </a:rPr>
              <a:t>, and </a:t>
            </a:r>
            <a:r>
              <a:rPr lang="en-US" sz="1600" dirty="0" err="1" smtClean="0">
                <a:solidFill>
                  <a:srgbClr val="FF0000"/>
                </a:solidFill>
              </a:rPr>
              <a:t>T5</a:t>
            </a:r>
            <a:r>
              <a:rPr lang="en-US" sz="1600" dirty="0" smtClean="0"/>
              <a:t>.  </a:t>
            </a:r>
          </a:p>
          <a:p>
            <a:pPr lvl="1"/>
            <a:r>
              <a:rPr lang="en-US" sz="1600" i="1" dirty="0" err="1" smtClean="0"/>
              <a:t>beamFailureInstanceMaxCount</a:t>
            </a:r>
            <a:r>
              <a:rPr lang="en-US" sz="1600" i="1" dirty="0" smtClean="0"/>
              <a:t> </a:t>
            </a:r>
            <a:r>
              <a:rPr lang="en-US" sz="1600" dirty="0" smtClean="0"/>
              <a:t>= [</a:t>
            </a:r>
            <a:r>
              <a:rPr lang="en-US" sz="1600" dirty="0" err="1" smtClean="0">
                <a:solidFill>
                  <a:srgbClr val="FF0000"/>
                </a:solidFill>
              </a:rPr>
              <a:t>n1</a:t>
            </a:r>
            <a:r>
              <a:rPr lang="en-US" sz="1600" dirty="0" smtClean="0"/>
              <a:t>]</a:t>
            </a:r>
            <a:endParaRPr lang="en-US" altLang="zh-CN" sz="1600" b="1" dirty="0" smtClean="0">
              <a:solidFill>
                <a:prstClr val="black"/>
              </a:solidFill>
            </a:endParaRPr>
          </a:p>
          <a:p>
            <a:pPr eaLnBrk="1" hangingPunct="1"/>
            <a:r>
              <a:rPr lang="en-US" altLang="zh-CN" sz="1600" b="1" dirty="0" smtClean="0">
                <a:solidFill>
                  <a:prstClr val="black"/>
                </a:solidFill>
              </a:rPr>
              <a:t>Setup for </a:t>
            </a:r>
            <a:r>
              <a:rPr lang="en-US" altLang="zh-CN" sz="1600" b="1" dirty="0" err="1" smtClean="0">
                <a:solidFill>
                  <a:prstClr val="black"/>
                </a:solidFill>
              </a:rPr>
              <a:t>T1~T5</a:t>
            </a:r>
            <a:r>
              <a:rPr lang="en-US" altLang="zh-CN" sz="1600" b="1" dirty="0" smtClean="0">
                <a:solidFill>
                  <a:prstClr val="black"/>
                </a:solidFill>
              </a:rPr>
              <a:t>, and </a:t>
            </a:r>
            <a:r>
              <a:rPr lang="en-US" altLang="zh-CN" sz="1600" b="1" dirty="0" err="1" smtClean="0">
                <a:solidFill>
                  <a:prstClr val="black"/>
                </a:solidFill>
              </a:rPr>
              <a:t>D1</a:t>
            </a:r>
            <a:r>
              <a:rPr lang="en-US" altLang="zh-CN" sz="1600" b="1" dirty="0" smtClean="0">
                <a:solidFill>
                  <a:prstClr val="black"/>
                </a:solidFill>
              </a:rPr>
              <a:t> </a:t>
            </a:r>
          </a:p>
          <a:p>
            <a:pPr lvl="1"/>
            <a:r>
              <a:rPr lang="en-US" altLang="zh-CN" sz="1600" dirty="0" err="1" smtClean="0">
                <a:solidFill>
                  <a:prstClr val="black"/>
                </a:solidFill>
              </a:rPr>
              <a:t>T3</a:t>
            </a:r>
            <a:r>
              <a:rPr lang="en-US" altLang="zh-CN" sz="1600" dirty="0" smtClean="0">
                <a:solidFill>
                  <a:prstClr val="black"/>
                </a:solidFill>
              </a:rPr>
              <a:t> &gt; 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BFD</a:t>
            </a:r>
            <a:r>
              <a:rPr lang="en-US" altLang="zh-CN" sz="1600" dirty="0" smtClean="0">
                <a:solidFill>
                  <a:prstClr val="black"/>
                </a:solidFill>
              </a:rPr>
              <a:t> 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evlaution</a:t>
            </a:r>
            <a:r>
              <a:rPr lang="en-US" altLang="zh-CN" sz="1600" dirty="0" smtClean="0">
                <a:solidFill>
                  <a:prstClr val="black"/>
                </a:solidFill>
              </a:rPr>
              <a:t> period (margin 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40ms</a:t>
            </a:r>
            <a:r>
              <a:rPr lang="en-US" altLang="zh-CN" sz="1600" dirty="0" smtClean="0">
                <a:solidFill>
                  <a:prstClr val="black"/>
                </a:solidFill>
              </a:rPr>
              <a:t>)</a:t>
            </a:r>
          </a:p>
          <a:p>
            <a:pPr lvl="1" eaLnBrk="1" hangingPunct="1"/>
            <a:r>
              <a:rPr lang="en-US" altLang="zh-CN" sz="1600" dirty="0" err="1" smtClean="0">
                <a:solidFill>
                  <a:prstClr val="black"/>
                </a:solidFill>
              </a:rPr>
              <a:t>T2</a:t>
            </a:r>
            <a:r>
              <a:rPr lang="en-US" altLang="zh-CN" sz="1600" dirty="0" smtClean="0">
                <a:solidFill>
                  <a:prstClr val="black"/>
                </a:solidFill>
              </a:rPr>
              <a:t> &gt; 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BFD</a:t>
            </a:r>
            <a:r>
              <a:rPr lang="en-US" altLang="zh-CN" sz="1600" dirty="0" smtClean="0">
                <a:solidFill>
                  <a:prstClr val="black"/>
                </a:solidFill>
              </a:rPr>
              <a:t> 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evlaution</a:t>
            </a:r>
            <a:r>
              <a:rPr lang="en-US" altLang="zh-CN" sz="1600" dirty="0" smtClean="0">
                <a:solidFill>
                  <a:prstClr val="black"/>
                </a:solidFill>
              </a:rPr>
              <a:t> period + 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CBD</a:t>
            </a:r>
            <a:r>
              <a:rPr lang="en-US" altLang="zh-CN" sz="1600" dirty="0" smtClean="0">
                <a:solidFill>
                  <a:prstClr val="black"/>
                </a:solidFill>
              </a:rPr>
              <a:t> evaluation (margin 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40ms</a:t>
            </a:r>
            <a:r>
              <a:rPr lang="en-US" altLang="zh-CN" sz="1600" dirty="0" smtClean="0">
                <a:solidFill>
                  <a:prstClr val="black"/>
                </a:solidFill>
              </a:rPr>
              <a:t>)</a:t>
            </a:r>
          </a:p>
          <a:p>
            <a:pPr lvl="2"/>
            <a:r>
              <a:rPr lang="en-US" altLang="zh-CN" sz="1600" dirty="0" err="1" smtClean="0">
                <a:solidFill>
                  <a:prstClr val="black"/>
                </a:solidFill>
              </a:rPr>
              <a:t>FFS</a:t>
            </a:r>
            <a:r>
              <a:rPr lang="en-US" altLang="zh-CN" sz="1600" dirty="0" smtClean="0">
                <a:solidFill>
                  <a:prstClr val="black"/>
                </a:solidFill>
              </a:rPr>
              <a:t> additional margin of [10] ms </a:t>
            </a:r>
          </a:p>
          <a:p>
            <a:pPr lvl="1"/>
            <a:r>
              <a:rPr lang="en-US" altLang="zh-CN" sz="1600" dirty="0" err="1" smtClean="0">
                <a:solidFill>
                  <a:prstClr val="black"/>
                </a:solidFill>
              </a:rPr>
              <a:t>D1</a:t>
            </a:r>
            <a:r>
              <a:rPr lang="en-US" altLang="zh-CN" sz="1600" dirty="0" smtClean="0">
                <a:solidFill>
                  <a:prstClr val="black"/>
                </a:solidFill>
              </a:rPr>
              <a:t> = 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CBD</a:t>
            </a:r>
            <a:r>
              <a:rPr lang="en-US" altLang="zh-CN" sz="1600" dirty="0" smtClean="0">
                <a:solidFill>
                  <a:prstClr val="black"/>
                </a:solidFill>
              </a:rPr>
              <a:t> evaluation period </a:t>
            </a:r>
            <a:endParaRPr lang="en-US" altLang="zh-CN" sz="1600" dirty="0" smtClean="0">
              <a:solidFill>
                <a:srgbClr val="FF0000"/>
              </a:solidFill>
            </a:endParaRPr>
          </a:p>
          <a:p>
            <a:pPr lvl="2"/>
            <a:r>
              <a:rPr lang="en-US" altLang="zh-CN" sz="1600" dirty="0" err="1" smtClean="0">
                <a:solidFill>
                  <a:prstClr val="black"/>
                </a:solidFill>
              </a:rPr>
              <a:t>FFS</a:t>
            </a:r>
            <a:r>
              <a:rPr lang="en-US" altLang="zh-CN" sz="1600" dirty="0" smtClean="0">
                <a:solidFill>
                  <a:prstClr val="black"/>
                </a:solidFill>
              </a:rPr>
              <a:t> additional margin of [10] ms </a:t>
            </a:r>
          </a:p>
          <a:p>
            <a:pPr lvl="1"/>
            <a:r>
              <a:rPr lang="en-US" altLang="zh-CN" sz="1600" dirty="0" err="1" smtClean="0">
                <a:solidFill>
                  <a:prstClr val="black"/>
                </a:solidFill>
              </a:rPr>
              <a:t>T5</a:t>
            </a:r>
            <a:r>
              <a:rPr lang="en-US" altLang="zh-CN" sz="1600" dirty="0" smtClean="0">
                <a:solidFill>
                  <a:prstClr val="black"/>
                </a:solidFill>
              </a:rPr>
              <a:t>&gt;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D1</a:t>
            </a:r>
            <a:r>
              <a:rPr lang="en-US" altLang="zh-CN" sz="1600" dirty="0" smtClean="0">
                <a:solidFill>
                  <a:prstClr val="black"/>
                </a:solidFill>
              </a:rPr>
              <a:t> (margin 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40ms</a:t>
            </a:r>
            <a:r>
              <a:rPr lang="en-US" altLang="zh-CN" sz="1600" dirty="0" smtClean="0">
                <a:solidFill>
                  <a:prstClr val="black"/>
                </a:solidFill>
              </a:rPr>
              <a:t>)</a:t>
            </a:r>
          </a:p>
          <a:p>
            <a:pPr lvl="1" eaLnBrk="1" hangingPunct="1"/>
            <a:r>
              <a:rPr lang="en-US" altLang="zh-CN" sz="1600" dirty="0" err="1" smtClean="0">
                <a:solidFill>
                  <a:prstClr val="black"/>
                </a:solidFill>
              </a:rPr>
              <a:t>T1</a:t>
            </a:r>
            <a:r>
              <a:rPr lang="en-US" altLang="zh-CN" sz="1600" dirty="0" smtClean="0">
                <a:solidFill>
                  <a:prstClr val="black"/>
                </a:solidFill>
              </a:rPr>
              <a:t> is small (200 ms), </a:t>
            </a:r>
            <a:r>
              <a:rPr lang="en-US" altLang="zh-CN" sz="1600" dirty="0" err="1" smtClean="0">
                <a:solidFill>
                  <a:srgbClr val="FF0000"/>
                </a:solidFill>
              </a:rPr>
              <a:t>T4</a:t>
            </a:r>
            <a:r>
              <a:rPr lang="en-US" altLang="zh-CN" sz="1600" dirty="0" smtClean="0">
                <a:solidFill>
                  <a:srgbClr val="FF0000"/>
                </a:solidFill>
              </a:rPr>
              <a:t>=0 ms</a:t>
            </a: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4405" y="101600"/>
            <a:ext cx="8640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 err="1" smtClean="0">
                <a:latin typeface="Calibri" panose="020F0502020204030204" pitchFamily="34" charset="0"/>
              </a:rPr>
              <a:t>BFR</a:t>
            </a:r>
            <a:r>
              <a:rPr lang="en-US" altLang="zh-CN" sz="4000" dirty="0" smtClean="0">
                <a:latin typeface="Calibri" panose="020F0502020204030204" pitchFamily="34" charset="0"/>
              </a:rPr>
              <a:t> test setup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47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2400" dirty="0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For information: Configuration setup and </a:t>
            </a:r>
            <a:r>
              <a:rPr lang="en-GB" altLang="zh-CN" sz="2400" dirty="0" err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BFD</a:t>
            </a:r>
            <a:r>
              <a:rPr lang="en-GB" altLang="zh-CN" sz="2400" dirty="0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/</a:t>
            </a:r>
            <a:r>
              <a:rPr lang="en-GB" altLang="zh-CN" sz="2400" dirty="0" err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CBD</a:t>
            </a:r>
            <a:r>
              <a:rPr lang="en-GB" altLang="zh-CN" sz="2400" dirty="0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evaluation period (Ref: </a:t>
            </a:r>
            <a:r>
              <a:rPr lang="en-US" sz="2400" dirty="0" err="1" smtClean="0"/>
              <a:t>R4</a:t>
            </a:r>
            <a:r>
              <a:rPr lang="en-US" sz="2400" dirty="0" smtClean="0"/>
              <a:t>-1909618</a:t>
            </a:r>
            <a:r>
              <a:rPr lang="en-GB" altLang="zh-CN" sz="2400" dirty="0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)</a:t>
            </a:r>
            <a:endParaRPr lang="en-US" altLang="zh-CN" sz="2400" dirty="0" smtClean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13954" y="1969653"/>
          <a:ext cx="10450945" cy="4053840"/>
        </p:xfrm>
        <a:graphic>
          <a:graphicData uri="http://schemas.openxmlformats.org/drawingml/2006/table">
            <a:tbl>
              <a:tblPr/>
              <a:tblGrid>
                <a:gridCol w="908022"/>
                <a:gridCol w="777260"/>
                <a:gridCol w="908022"/>
                <a:gridCol w="908022"/>
                <a:gridCol w="673930"/>
                <a:gridCol w="744340"/>
                <a:gridCol w="744340"/>
                <a:gridCol w="663871"/>
                <a:gridCol w="762631"/>
                <a:gridCol w="786404"/>
                <a:gridCol w="897964"/>
                <a:gridCol w="897964"/>
                <a:gridCol w="778175"/>
              </a:tblGrid>
              <a:tr h="3429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SimSun"/>
                        </a:rPr>
                        <a:t>Case</a:t>
                      </a:r>
                      <a:endParaRPr lang="en-US" sz="16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FR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RS type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DRX Config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RS period (ms)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SMTC period (ms)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MGRP (ms)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DRX cycle (ms)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Factor P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Scaling 1.5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P</a:t>
                      </a:r>
                      <a:r>
                        <a:rPr lang="en-US" sz="1400" b="1" baseline="-250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total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Total Sample Number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T</a:t>
                      </a:r>
                      <a:r>
                        <a:rPr lang="en-US" sz="1400" b="1" baseline="-250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evaluation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 rowSpan="8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BFD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FR1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SSB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Non-DRX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SimSun"/>
                        </a:rPr>
                        <a:t>20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20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40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2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2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latin typeface="Times New Roman"/>
                          <a:ea typeface="SimSun"/>
                        </a:rPr>
                        <a:t>10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latin typeface="Times New Roman"/>
                          <a:ea typeface="SimSun"/>
                        </a:rPr>
                        <a:t>200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DRX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20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20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SimSun"/>
                        </a:rPr>
                        <a:t>640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latin typeface="Times New Roman"/>
                          <a:ea typeface="SimSun"/>
                        </a:rPr>
                        <a:t>5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latin typeface="Times New Roman"/>
                          <a:ea typeface="SimSun"/>
                        </a:rPr>
                        <a:t>3200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CSI-RS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Non-DRX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SimSun"/>
                        </a:rPr>
                        <a:t>10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20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</a:t>
                      </a:r>
                      <a:endParaRPr lang="en-US" sz="16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latin typeface="Times New Roman"/>
                          <a:ea typeface="SimSun"/>
                        </a:rPr>
                        <a:t>10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latin typeface="Times New Roman"/>
                          <a:ea typeface="SimSun"/>
                        </a:rPr>
                        <a:t>100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DRX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20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SimSun"/>
                        </a:rPr>
                        <a:t>640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</a:t>
                      </a:r>
                      <a:endParaRPr lang="en-US" sz="16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latin typeface="Times New Roman"/>
                          <a:ea typeface="SimSun"/>
                        </a:rPr>
                        <a:t>10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latin typeface="Times New Roman"/>
                          <a:ea typeface="SimSun"/>
                        </a:rPr>
                        <a:t>6400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FR2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SSB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Non-DRX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SimSun"/>
                        </a:rPr>
                        <a:t>20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160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40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2</a:t>
                      </a:r>
                      <a:endParaRPr lang="en-US" sz="1600" b="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2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latin typeface="Times New Roman"/>
                          <a:ea typeface="SimSun"/>
                        </a:rPr>
                        <a:t>80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latin typeface="Times New Roman"/>
                          <a:ea typeface="SimSun"/>
                        </a:rPr>
                        <a:t>1600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DRX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20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160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SimSun"/>
                        </a:rPr>
                        <a:t>40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8/7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3/2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12/7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latin typeface="Times New Roman"/>
                          <a:ea typeface="SimSun"/>
                        </a:rPr>
                        <a:t>69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latin typeface="Times New Roman"/>
                          <a:ea typeface="SimSun"/>
                        </a:rPr>
                        <a:t>2760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CSI-RS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Non-DRX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SimSun"/>
                        </a:rPr>
                        <a:t>10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160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16/15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16/15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latin typeface="Times New Roman"/>
                          <a:ea typeface="SimSun"/>
                        </a:rPr>
                        <a:t>86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latin typeface="Times New Roman"/>
                          <a:ea typeface="SimSun"/>
                        </a:rPr>
                        <a:t>860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DRX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160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SimSun"/>
                        </a:rPr>
                        <a:t>40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16/15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3/2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8/5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latin typeface="Times New Roman"/>
                          <a:ea typeface="SimSun"/>
                        </a:rPr>
                        <a:t>128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latin typeface="Times New Roman"/>
                          <a:ea typeface="SimSun"/>
                        </a:rPr>
                        <a:t>5120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00025">
                <a:tc rowSpan="8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CBD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FR1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SSB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Non-DRX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SimSun"/>
                        </a:rPr>
                        <a:t>20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20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40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2</a:t>
                      </a:r>
                      <a:endParaRPr lang="en-US" sz="16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2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latin typeface="Times New Roman"/>
                          <a:ea typeface="MS Mincho"/>
                        </a:rPr>
                        <a:t>6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latin typeface="Times New Roman"/>
                          <a:ea typeface="MS Mincho"/>
                        </a:rPr>
                        <a:t>120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DRX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20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20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SimSun"/>
                        </a:rPr>
                        <a:t>640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latin typeface="Times New Roman"/>
                          <a:ea typeface="MS Mincho"/>
                        </a:rPr>
                        <a:t>3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latin typeface="Times New Roman"/>
                          <a:ea typeface="MS Mincho"/>
                        </a:rPr>
                        <a:t>1920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CSI-RS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Non-DRX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SimSun"/>
                        </a:rPr>
                        <a:t>10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20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latin typeface="Times New Roman"/>
                          <a:ea typeface="MS Mincho"/>
                        </a:rPr>
                        <a:t>3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latin typeface="Times New Roman"/>
                          <a:ea typeface="MS Mincho"/>
                        </a:rPr>
                        <a:t>30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DRX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20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SimSun"/>
                        </a:rPr>
                        <a:t>640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latin typeface="Times New Roman"/>
                          <a:ea typeface="MS Mincho"/>
                        </a:rPr>
                        <a:t>3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latin typeface="Times New Roman"/>
                          <a:ea typeface="MS Mincho"/>
                        </a:rPr>
                        <a:t>1920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FR2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SSB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Non-DRX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SimSun"/>
                        </a:rPr>
                        <a:t>20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160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40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2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Times New Roman"/>
                          <a:ea typeface="MS Mincho"/>
                        </a:rPr>
                        <a:t>2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latin typeface="Times New Roman"/>
                          <a:ea typeface="MS Mincho"/>
                        </a:rPr>
                        <a:t>48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latin typeface="Times New Roman"/>
                          <a:ea typeface="MS Mincho"/>
                        </a:rPr>
                        <a:t>960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DRX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20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160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SimSun"/>
                        </a:rPr>
                        <a:t>40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8/7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Times New Roman"/>
                          <a:ea typeface="MS Mincho"/>
                        </a:rPr>
                        <a:t>8/7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latin typeface="Times New Roman"/>
                          <a:ea typeface="MS Mincho"/>
                        </a:rPr>
                        <a:t>28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latin typeface="Times New Roman"/>
                          <a:ea typeface="MS Mincho"/>
                        </a:rPr>
                        <a:t>560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CSI-RS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Non-DRX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SimSun"/>
                        </a:rPr>
                        <a:t>10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160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16/15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Times New Roman"/>
                          <a:ea typeface="MS Mincho"/>
                        </a:rPr>
                        <a:t>16/15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latin typeface="Times New Roman"/>
                          <a:ea typeface="MS Mincho"/>
                        </a:rPr>
                        <a:t>26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latin typeface="Times New Roman"/>
                          <a:ea typeface="MS Mincho"/>
                        </a:rPr>
                        <a:t>260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DRX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160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SimSun"/>
                        </a:rPr>
                        <a:t>40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16/15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N/A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Times New Roman"/>
                          <a:ea typeface="MS Mincho"/>
                        </a:rPr>
                        <a:t>16/15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latin typeface="Times New Roman"/>
                          <a:ea typeface="MS Mincho"/>
                        </a:rPr>
                        <a:t>26</a:t>
                      </a:r>
                      <a:endParaRPr lang="en-US" sz="16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Times New Roman"/>
                          <a:ea typeface="MS Mincho"/>
                        </a:rPr>
                        <a:t>260</a:t>
                      </a:r>
                      <a:endParaRPr lang="en-US" sz="16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3719</TotalTime>
  <Words>384</Words>
  <Application>Microsoft Office PowerPoint</Application>
  <PresentationFormat>Custom</PresentationFormat>
  <Paragraphs>211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佈景主題</vt:lpstr>
      <vt:lpstr>WF for R15 BFR test setup</vt:lpstr>
      <vt:lpstr>Slide 2</vt:lpstr>
      <vt:lpstr>For information: Configuration setup and BFD/CBD evaluation period (Ref: R4-1909618)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simulation assumptions for NR RLM tests in Rel-15</dc:title>
  <dc:creator>Tony Lin</dc:creator>
  <cp:lastModifiedBy>作者</cp:lastModifiedBy>
  <cp:revision>209</cp:revision>
  <dcterms:created xsi:type="dcterms:W3CDTF">2018-08-16T02:44:30Z</dcterms:created>
  <dcterms:modified xsi:type="dcterms:W3CDTF">2019-08-29T08:22:24Z</dcterms:modified>
</cp:coreProperties>
</file>