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86" r:id="rId4"/>
    <p:sldId id="281" r:id="rId5"/>
    <p:sldId id="282" r:id="rId6"/>
    <p:sldId id="284" r:id="rId7"/>
    <p:sldId id="285" r:id="rId8"/>
    <p:sldId id="271"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56" autoAdjust="0"/>
    <p:restoredTop sz="94660"/>
  </p:normalViewPr>
  <p:slideViewPr>
    <p:cSldViewPr snapToGrid="0">
      <p:cViewPr varScale="1">
        <p:scale>
          <a:sx n="69" d="100"/>
          <a:sy n="69" d="100"/>
        </p:scale>
        <p:origin x="73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pPr/>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a:t>1st</a:t>
            </a:r>
            <a:endParaRPr kumimoji="1" lang="ja-JP" altLang="en-US" dirty="0"/>
          </a:p>
          <a:p>
            <a:pPr lvl="1"/>
            <a:r>
              <a:rPr kumimoji="1" lang="en-US" altLang="ja-JP" dirty="0"/>
              <a:t>2nd</a:t>
            </a:r>
            <a:endParaRPr kumimoji="1" lang="ja-JP" altLang="en-US" dirty="0"/>
          </a:p>
          <a:p>
            <a:pPr lvl="2"/>
            <a:r>
              <a:rPr kumimoji="1" lang="en-US" altLang="ja-JP" dirty="0"/>
              <a:t>3rd</a:t>
            </a:r>
            <a:endParaRPr kumimoji="1" lang="ja-JP" altLang="en-US" dirty="0"/>
          </a:p>
          <a:p>
            <a:pPr lvl="3"/>
            <a:r>
              <a:rPr kumimoji="1" lang="en-US" altLang="ja-JP" dirty="0"/>
              <a:t>4th</a:t>
            </a:r>
            <a:endParaRPr kumimoji="1" lang="ja-JP" altLang="en-US" dirty="0"/>
          </a:p>
          <a:p>
            <a:pPr lvl="4"/>
            <a:r>
              <a:rPr kumimoji="1" lang="en-US" altLang="ja-JP" dirty="0"/>
              <a:t>5th</a:t>
            </a:r>
            <a:endParaRPr kumimoji="1" lang="ja-JP" altLang="en-US" dirty="0"/>
          </a:p>
        </p:txBody>
      </p:sp>
    </p:spTree>
    <p:extLst>
      <p:ext uri="{BB962C8B-B14F-4D97-AF65-F5344CB8AC3E}">
        <p14:creationId xmlns:p14="http://schemas.microsoft.com/office/powerpoint/2010/main" val="2850652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pPr/>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pPr/>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a:t>Reference 1</a:t>
            </a:r>
          </a:p>
          <a:p>
            <a:pPr lvl="0"/>
            <a:r>
              <a:rPr kumimoji="1" lang="en-US" altLang="ja-JP" dirty="0"/>
              <a:t>Reference 2</a:t>
            </a:r>
            <a:endParaRPr kumimoji="1" lang="ja-JP" altLang="en-US" dirty="0"/>
          </a:p>
        </p:txBody>
      </p:sp>
    </p:spTree>
    <p:extLst>
      <p:ext uri="{BB962C8B-B14F-4D97-AF65-F5344CB8AC3E}">
        <p14:creationId xmlns:p14="http://schemas.microsoft.com/office/powerpoint/2010/main" val="1775059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pPr/>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a:t>Table name</a:t>
            </a:r>
            <a:endParaRPr kumimoji="1" lang="ja-JP" altLang="en-US" dirty="0"/>
          </a:p>
        </p:txBody>
      </p:sp>
    </p:spTree>
    <p:extLst>
      <p:ext uri="{BB962C8B-B14F-4D97-AF65-F5344CB8AC3E}">
        <p14:creationId xmlns:p14="http://schemas.microsoft.com/office/powerpoint/2010/main" val="32086202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a:t>1st</a:t>
            </a:r>
          </a:p>
          <a:p>
            <a:pPr lvl="1"/>
            <a:r>
              <a:rPr kumimoji="1" lang="en-US" altLang="ja-JP" dirty="0"/>
              <a:t>2nd</a:t>
            </a:r>
          </a:p>
          <a:p>
            <a:pPr lvl="2"/>
            <a:r>
              <a:rPr kumimoji="1" lang="en-US" altLang="ja-JP" dirty="0"/>
              <a:t>3rd</a:t>
            </a:r>
            <a:endParaRPr kumimoji="1" lang="ja-JP" altLang="en-US" dirty="0"/>
          </a:p>
          <a:p>
            <a:pPr lvl="3"/>
            <a:r>
              <a:rPr kumimoji="1" lang="en-US" altLang="ja-JP" dirty="0"/>
              <a:t>4th</a:t>
            </a:r>
            <a:endParaRPr kumimoji="1" lang="ja-JP" altLang="en-US" dirty="0"/>
          </a:p>
          <a:p>
            <a:pPr lvl="4"/>
            <a:r>
              <a:rPr kumimoji="1" lang="en-US" altLang="ja-JP" dirty="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pPr/>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a:t>
            </a:r>
            <a:r>
              <a:rPr lang="en-US" altLang="ja-JP" dirty="0" smtClean="0"/>
              <a:t>92</a:t>
            </a:r>
            <a:endParaRPr lang="en-US" altLang="ja-JP" dirty="0"/>
          </a:p>
          <a:p>
            <a:r>
              <a:rPr lang="en-GB" altLang="ja-JP" dirty="0"/>
              <a:t>Ljubljana, Slovenia, 26</a:t>
            </a:r>
            <a:r>
              <a:rPr lang="en-GB" altLang="ja-JP" baseline="30000" dirty="0"/>
              <a:t>th</a:t>
            </a:r>
            <a:r>
              <a:rPr lang="en-GB" altLang="ja-JP" dirty="0"/>
              <a:t> – </a:t>
            </a:r>
            <a:r>
              <a:rPr lang="en-GB" altLang="ja-JP" dirty="0" smtClean="0"/>
              <a:t>30</a:t>
            </a:r>
            <a:r>
              <a:rPr lang="en-GB" altLang="ja-JP" baseline="30000" dirty="0" smtClean="0"/>
              <a:t>th</a:t>
            </a:r>
            <a:r>
              <a:rPr lang="en-GB" altLang="ja-JP" dirty="0" smtClean="0"/>
              <a:t>, Aug </a:t>
            </a:r>
            <a:r>
              <a:rPr lang="en-GB" altLang="ja-JP" dirty="0"/>
              <a:t>2019</a:t>
            </a:r>
            <a:endParaRPr lang="ja-JP" altLang="ja-JP" dirty="0"/>
          </a:p>
          <a:p>
            <a:pPr lvl="0"/>
            <a:r>
              <a:rPr lang="sv-SE" altLang="ja-JP" dirty="0" smtClean="0"/>
              <a:t>Agenda </a:t>
            </a:r>
            <a:r>
              <a:rPr lang="sv-SE" altLang="ja-JP" dirty="0"/>
              <a:t>item:	8.14.4 </a:t>
            </a:r>
            <a:r>
              <a:rPr lang="sv-SE" altLang="ja-JP" dirty="0" smtClean="0"/>
              <a:t>[LTE_high_speed_enh2-Perf</a:t>
            </a:r>
            <a:r>
              <a:rPr lang="sv-SE" altLang="ja-JP" dirty="0"/>
              <a:t>]</a:t>
            </a:r>
          </a:p>
          <a:p>
            <a:pPr lvl="0"/>
            <a:r>
              <a:rPr lang="en-US" altLang="ja-JP" dirty="0"/>
              <a:t>Document for:	Approval</a:t>
            </a:r>
          </a:p>
        </p:txBody>
      </p:sp>
      <p:sp>
        <p:nvSpPr>
          <p:cNvPr id="21" name="テキスト プレースホルダー 20"/>
          <p:cNvSpPr>
            <a:spLocks noGrp="1"/>
          </p:cNvSpPr>
          <p:nvPr>
            <p:ph type="body" sz="quarter" idx="11"/>
          </p:nvPr>
        </p:nvSpPr>
        <p:spPr/>
        <p:txBody>
          <a:bodyPr>
            <a:normAutofit/>
          </a:bodyPr>
          <a:lstStyle/>
          <a:p>
            <a:r>
              <a:rPr lang="en-US" altLang="ja-JP" dirty="0" smtClean="0"/>
              <a:t>R4-1910102</a:t>
            </a:r>
            <a:endParaRPr kumimoji="1" lang="ja-JP" altLang="en-US" dirty="0"/>
          </a:p>
        </p:txBody>
      </p:sp>
      <p:sp>
        <p:nvSpPr>
          <p:cNvPr id="20" name="タイトル 19"/>
          <p:cNvSpPr>
            <a:spLocks noGrp="1"/>
          </p:cNvSpPr>
          <p:nvPr>
            <p:ph type="title"/>
          </p:nvPr>
        </p:nvSpPr>
        <p:spPr/>
        <p:txBody>
          <a:bodyPr/>
          <a:lstStyle/>
          <a:p>
            <a:r>
              <a:rPr lang="en-US" altLang="ja-JP" sz="4800" dirty="0"/>
              <a:t>Way forward on LTE BS demodulation performance requirements</a:t>
            </a:r>
            <a:endParaRPr kumimoji="1" lang="ja-JP" altLang="en-US" sz="4800" dirty="0"/>
          </a:p>
        </p:txBody>
      </p:sp>
      <p:sp>
        <p:nvSpPr>
          <p:cNvPr id="22" name="テキスト プレースホルダー 21"/>
          <p:cNvSpPr>
            <a:spLocks noGrp="1"/>
          </p:cNvSpPr>
          <p:nvPr>
            <p:ph type="body" sz="quarter" idx="12"/>
          </p:nvPr>
        </p:nvSpPr>
        <p:spPr/>
        <p:txBody>
          <a:bodyPr/>
          <a:lstStyle/>
          <a:p>
            <a:r>
              <a:rPr kumimoji="1" lang="en-US" altLang="ja-JP" sz="3200" dirty="0"/>
              <a:t>NTT DOCOMO, </a:t>
            </a:r>
            <a:r>
              <a:rPr kumimoji="1" lang="en-US" altLang="ja-JP" sz="3200" dirty="0" smtClean="0"/>
              <a:t>INC</a:t>
            </a:r>
            <a:r>
              <a:rPr lang="en-US" altLang="ja-JP" sz="3200" dirty="0" smtClean="0"/>
              <a:t>.</a:t>
            </a:r>
            <a:endParaRPr kumimoji="1" lang="ja-JP" altLang="en-US" sz="3200" dirty="0"/>
          </a:p>
        </p:txBody>
      </p:sp>
    </p:spTree>
    <p:extLst>
      <p:ext uri="{BB962C8B-B14F-4D97-AF65-F5344CB8AC3E}">
        <p14:creationId xmlns:p14="http://schemas.microsoft.com/office/powerpoint/2010/main" val="512951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Background</a:t>
            </a:r>
            <a:endParaRPr kumimoji="1" lang="ja-JP" altLang="en-US" dirty="0"/>
          </a:p>
        </p:txBody>
      </p:sp>
      <p:sp>
        <p:nvSpPr>
          <p:cNvPr id="3" name="テキスト プレースホルダー 2"/>
          <p:cNvSpPr>
            <a:spLocks noGrp="1"/>
          </p:cNvSpPr>
          <p:nvPr>
            <p:ph type="body" sz="quarter" idx="11"/>
          </p:nvPr>
        </p:nvSpPr>
        <p:spPr/>
        <p:txBody>
          <a:bodyPr>
            <a:normAutofit/>
          </a:bodyPr>
          <a:lstStyle/>
          <a:p>
            <a:r>
              <a:rPr lang="en-GB" altLang="ja-JP" dirty="0" smtClean="0"/>
              <a:t>In RAN#80, the new </a:t>
            </a:r>
            <a:r>
              <a:rPr lang="en-GB" altLang="ja-JP" dirty="0"/>
              <a:t>WI </a:t>
            </a:r>
            <a:r>
              <a:rPr lang="en-GB" altLang="ja-JP" dirty="0" smtClean="0"/>
              <a:t>on further performance enhancement in high speed scenario was </a:t>
            </a:r>
            <a:r>
              <a:rPr lang="en-GB" altLang="ja-JP" dirty="0"/>
              <a:t>approved </a:t>
            </a:r>
            <a:r>
              <a:rPr lang="en-GB" altLang="ja-JP" dirty="0" smtClean="0"/>
              <a:t>[1</a:t>
            </a:r>
            <a:r>
              <a:rPr lang="en-GB" altLang="ja-JP" dirty="0"/>
              <a:t>].</a:t>
            </a:r>
          </a:p>
          <a:p>
            <a:r>
              <a:rPr lang="en-GB" altLang="ja-JP" dirty="0" smtClean="0"/>
              <a:t>In RAN4 #90, the work plan</a:t>
            </a:r>
            <a:r>
              <a:rPr lang="en-GB" altLang="ja-JP" dirty="0"/>
              <a:t> </a:t>
            </a:r>
            <a:r>
              <a:rPr lang="en-GB" altLang="ja-JP" dirty="0" smtClean="0"/>
              <a:t>[2] and WF on BS demodulation [3] were approved.</a:t>
            </a:r>
          </a:p>
          <a:p>
            <a:r>
              <a:rPr lang="en-GB" altLang="ja-JP" dirty="0"/>
              <a:t>In RAN4 #</a:t>
            </a:r>
            <a:r>
              <a:rPr lang="en-GB" altLang="ja-JP" dirty="0" smtClean="0"/>
              <a:t>90bis, WF </a:t>
            </a:r>
            <a:r>
              <a:rPr lang="en-GB" altLang="ja-JP" dirty="0"/>
              <a:t>on BS demodulation </a:t>
            </a:r>
            <a:r>
              <a:rPr lang="en-GB" altLang="ja-JP" dirty="0" smtClean="0"/>
              <a:t>[4] was </a:t>
            </a:r>
            <a:r>
              <a:rPr lang="en-GB" altLang="ja-JP" dirty="0"/>
              <a:t>approved</a:t>
            </a:r>
            <a:r>
              <a:rPr lang="en-GB" altLang="ja-JP" dirty="0" smtClean="0"/>
              <a:t>.</a:t>
            </a:r>
          </a:p>
          <a:p>
            <a:r>
              <a:rPr lang="en-GB" altLang="ja-JP" dirty="0" smtClean="0"/>
              <a:t>In RAN4 #91, </a:t>
            </a:r>
            <a:r>
              <a:rPr lang="en-GB" altLang="ja-JP" dirty="0"/>
              <a:t>WF on BS demodulation </a:t>
            </a:r>
            <a:r>
              <a:rPr lang="en-GB" altLang="ja-JP" dirty="0" smtClean="0"/>
              <a:t>[5] was </a:t>
            </a:r>
            <a:r>
              <a:rPr lang="en-GB" altLang="ja-JP" dirty="0"/>
              <a:t>approved.</a:t>
            </a:r>
          </a:p>
          <a:p>
            <a:r>
              <a:rPr lang="en-GB" altLang="ja-JP" dirty="0" smtClean="0"/>
              <a:t>In RAN4 #92, BS performance requirements for high speed were discussed based on contributions [6-11]</a:t>
            </a:r>
            <a:endParaRPr lang="en-US" altLang="ja-JP" dirty="0"/>
          </a:p>
        </p:txBody>
      </p:sp>
    </p:spTree>
    <p:extLst>
      <p:ext uri="{BB962C8B-B14F-4D97-AF65-F5344CB8AC3E}">
        <p14:creationId xmlns:p14="http://schemas.microsoft.com/office/powerpoint/2010/main" val="2350332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96089" y="365126"/>
            <a:ext cx="11768531" cy="652306"/>
          </a:xfrm>
        </p:spPr>
        <p:txBody>
          <a:bodyPr>
            <a:normAutofit fontScale="90000"/>
          </a:bodyPr>
          <a:lstStyle/>
          <a:p>
            <a:r>
              <a:rPr lang="en-US" altLang="ja-JP" dirty="0"/>
              <a:t>WF on PUSCH for </a:t>
            </a:r>
            <a:r>
              <a:rPr lang="en-US" altLang="ja-JP" dirty="0" smtClean="0"/>
              <a:t>HST</a:t>
            </a:r>
            <a:endParaRPr kumimoji="1" lang="ja-JP" altLang="en-US" dirty="0"/>
          </a:p>
        </p:txBody>
      </p:sp>
      <p:sp>
        <p:nvSpPr>
          <p:cNvPr id="3" name="テキスト プレースホルダー 2"/>
          <p:cNvSpPr>
            <a:spLocks noGrp="1"/>
          </p:cNvSpPr>
          <p:nvPr>
            <p:ph type="body" sz="quarter" idx="11"/>
          </p:nvPr>
        </p:nvSpPr>
        <p:spPr>
          <a:xfrm>
            <a:off x="296090" y="1249252"/>
            <a:ext cx="11599820" cy="3022497"/>
          </a:xfrm>
        </p:spPr>
        <p:txBody>
          <a:bodyPr>
            <a:normAutofit/>
          </a:bodyPr>
          <a:lstStyle/>
          <a:p>
            <a:r>
              <a:rPr lang="en-US" altLang="ja-JP" dirty="0" smtClean="0"/>
              <a:t>Agreement: Introduce the following new scenarios for HST</a:t>
            </a:r>
            <a:endParaRPr lang="en-US" altLang="ja-JP" dirty="0"/>
          </a:p>
          <a:p>
            <a:pPr marL="0" indent="0">
              <a:buNone/>
            </a:pPr>
            <a:endParaRPr lang="en-US" altLang="ja-JP" sz="2400"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p:txBody>
      </p:sp>
      <p:graphicFrame>
        <p:nvGraphicFramePr>
          <p:cNvPr id="4" name="表 3"/>
          <p:cNvGraphicFramePr>
            <a:graphicFrameLocks noGrp="1"/>
          </p:cNvGraphicFramePr>
          <p:nvPr>
            <p:extLst>
              <p:ext uri="{D42A27DB-BD31-4B8C-83A1-F6EECF244321}">
                <p14:modId xmlns:p14="http://schemas.microsoft.com/office/powerpoint/2010/main" val="1541028686"/>
              </p:ext>
            </p:extLst>
          </p:nvPr>
        </p:nvGraphicFramePr>
        <p:xfrm>
          <a:off x="380444" y="2179234"/>
          <a:ext cx="11599820" cy="2755844"/>
        </p:xfrm>
        <a:graphic>
          <a:graphicData uri="http://schemas.openxmlformats.org/drawingml/2006/table">
            <a:tbl>
              <a:tblPr/>
              <a:tblGrid>
                <a:gridCol w="1750424">
                  <a:extLst>
                    <a:ext uri="{9D8B030D-6E8A-4147-A177-3AD203B41FA5}">
                      <a16:colId xmlns:a16="http://schemas.microsoft.com/office/drawing/2014/main" val="592658504"/>
                    </a:ext>
                  </a:extLst>
                </a:gridCol>
                <a:gridCol w="4924698">
                  <a:extLst>
                    <a:ext uri="{9D8B030D-6E8A-4147-A177-3AD203B41FA5}">
                      <a16:colId xmlns:a16="http://schemas.microsoft.com/office/drawing/2014/main" val="3346653894"/>
                    </a:ext>
                  </a:extLst>
                </a:gridCol>
                <a:gridCol w="4924698">
                  <a:extLst>
                    <a:ext uri="{9D8B030D-6E8A-4147-A177-3AD203B41FA5}">
                      <a16:colId xmlns:a16="http://schemas.microsoft.com/office/drawing/2014/main" val="3819450771"/>
                    </a:ext>
                  </a:extLst>
                </a:gridCol>
              </a:tblGrid>
              <a:tr h="212697">
                <a:tc rowSpan="3">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 Parameter</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Value</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137899149"/>
                  </a:ext>
                </a:extLst>
              </a:tr>
              <a:tr h="212697">
                <a:tc vMerge="1">
                  <a:txBody>
                    <a:bodyPr/>
                    <a:lstStyle/>
                    <a:p>
                      <a:endParaRPr kumimoji="1" lang="ja-JP" altLang="en-US"/>
                    </a:p>
                  </a:txBody>
                  <a:tcPr/>
                </a:tc>
                <a:tc>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Open space</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Tunnel for</a:t>
                      </a:r>
                      <a:r>
                        <a:rPr lang="en-GB" sz="1600" b="1" baseline="0" dirty="0">
                          <a:effectLst/>
                          <a:latin typeface="Arial" panose="020B0604020202020204" pitchFamily="34" charset="0"/>
                          <a:ea typeface="SimSun" panose="02010600030101010101" pitchFamily="2" charset="-122"/>
                          <a:cs typeface="v5.0.0"/>
                        </a:rPr>
                        <a:t> multi-antennas</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027151"/>
                  </a:ext>
                </a:extLst>
              </a:tr>
              <a:tr h="404107">
                <a:tc vMerge="1">
                  <a:txBody>
                    <a:bodyPr/>
                    <a:lstStyle/>
                    <a:p>
                      <a:pPr algn="ctr">
                        <a:spcAft>
                          <a:spcPts val="0"/>
                        </a:spcAft>
                      </a:pP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600" b="1" dirty="0" smtClean="0">
                          <a:effectLst/>
                          <a:latin typeface="Arial" panose="020B0604020202020204" pitchFamily="34" charset="0"/>
                          <a:ea typeface="SimSun" panose="02010600030101010101" pitchFamily="2" charset="-122"/>
                          <a:cs typeface="Times New Roman" panose="02020603050405020304" pitchFamily="18" charset="0"/>
                        </a:rPr>
                        <a:t>Bi-directional</a:t>
                      </a:r>
                      <a:endParaRPr lang="en-US" alt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600" b="1" dirty="0" smtClean="0">
                          <a:effectLst/>
                          <a:latin typeface="Arial" panose="020B0604020202020204" pitchFamily="34" charset="0"/>
                          <a:ea typeface="SimSun" panose="02010600030101010101" pitchFamily="2" charset="-122"/>
                          <a:cs typeface="Times New Roman" panose="02020603050405020304" pitchFamily="18" charset="0"/>
                        </a:rPr>
                        <a:t>Bi-directional</a:t>
                      </a:r>
                      <a:endParaRPr lang="en-US" alt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604198"/>
                  </a:ext>
                </a:extLst>
              </a:tr>
              <a:tr h="239285">
                <a:tc>
                  <a:txBody>
                    <a:bodyPr/>
                    <a:lstStyle/>
                    <a:p>
                      <a:pPr algn="ctr" hangingPunct="0">
                        <a:spcAft>
                          <a:spcPts val="0"/>
                        </a:spcAft>
                      </a:pPr>
                      <a:r>
                        <a:rPr lang="en-GB" sz="1800" dirty="0">
                          <a:effectLst/>
                          <a:latin typeface="Arial" panose="020B0604020202020204" pitchFamily="34" charset="0"/>
                          <a:ea typeface="SimSun" panose="02010600030101010101" pitchFamily="2" charset="-122"/>
                          <a:cs typeface="v5.0.0"/>
                        </a:rPr>
                        <a:t>D</a:t>
                      </a:r>
                      <a:r>
                        <a:rPr lang="en-GB" sz="1800" baseline="-25000" dirty="0">
                          <a:effectLst/>
                          <a:latin typeface="Arial" panose="020B0604020202020204" pitchFamily="34" charset="0"/>
                          <a:ea typeface="SimSun" panose="02010600030101010101" pitchFamily="2" charset="-122"/>
                          <a:cs typeface="v5.0.0"/>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600" dirty="0">
                          <a:effectLst/>
                          <a:latin typeface="Arial" panose="020B0604020202020204" pitchFamily="34" charset="0"/>
                          <a:ea typeface="?? ??"/>
                          <a:cs typeface="v5.0.0"/>
                        </a:rPr>
                        <a:t>1000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600" dirty="0">
                          <a:effectLst/>
                          <a:latin typeface="Arial" panose="020B0604020202020204" pitchFamily="34" charset="0"/>
                          <a:ea typeface="?? ??"/>
                          <a:cs typeface="v5.0.0"/>
                        </a:rPr>
                        <a:t>300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6613517"/>
                  </a:ext>
                </a:extLst>
              </a:tr>
              <a:tr h="370537">
                <a:tc>
                  <a:txBody>
                    <a:bodyPr/>
                    <a:lstStyle/>
                    <a:p>
                      <a:pPr algn="ctr" hangingPunct="0">
                        <a:spcAft>
                          <a:spcPts val="0"/>
                        </a:spcAft>
                      </a:pPr>
                      <a:r>
                        <a:rPr lang="en-GB" sz="1800" dirty="0" err="1">
                          <a:effectLst/>
                          <a:latin typeface="Arial" panose="020B0604020202020204" pitchFamily="34" charset="0"/>
                          <a:ea typeface="SimSun" panose="02010600030101010101" pitchFamily="2" charset="-122"/>
                          <a:cs typeface="Arial" panose="020B0604020202020204" pitchFamily="34" charset="0"/>
                        </a:rPr>
                        <a:t>D</a:t>
                      </a:r>
                      <a:r>
                        <a:rPr lang="en-GB" sz="1800" baseline="-25000" dirty="0" err="1">
                          <a:effectLst/>
                          <a:latin typeface="Arial" panose="020B0604020202020204" pitchFamily="34" charset="0"/>
                          <a:ea typeface="SimSun" panose="02010600030101010101" pitchFamily="2" charset="-122"/>
                          <a:cs typeface="Arial" panose="020B0604020202020204" pitchFamily="34" charset="0"/>
                        </a:rPr>
                        <a:t>min</a:t>
                      </a:r>
                      <a:endParaRPr lang="en-GB" sz="1800" baseline="-250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600" dirty="0">
                          <a:effectLst/>
                          <a:latin typeface="Arial" panose="020B0604020202020204" pitchFamily="34" charset="0"/>
                          <a:ea typeface="?? ??"/>
                          <a:cs typeface="v5.0.0"/>
                        </a:rPr>
                        <a:t>50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600" dirty="0">
                          <a:effectLst/>
                          <a:latin typeface="Arial" panose="020B0604020202020204" pitchFamily="34" charset="0"/>
                          <a:ea typeface="?? ??"/>
                          <a:cs typeface="v5.0.0"/>
                        </a:rPr>
                        <a:t>2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0329062"/>
                  </a:ext>
                </a:extLst>
              </a:tr>
              <a:tr h="212697">
                <a:tc>
                  <a:txBody>
                    <a:bodyPr/>
                    <a:lstStyle/>
                    <a:p>
                      <a:pPr algn="ctr" hangingPunct="0">
                        <a:spcAft>
                          <a:spcPts val="0"/>
                        </a:spcAft>
                      </a:pPr>
                      <a:r>
                        <a:rPr lang="en-GB" altLang="ja-JP" sz="1600" dirty="0">
                          <a:effectLst/>
                          <a:latin typeface="Arial" panose="020B0604020202020204" pitchFamily="34" charset="0"/>
                          <a:ea typeface="SimSun" panose="02010600030101010101" pitchFamily="2" charset="-122"/>
                          <a:cs typeface="v5.0.0"/>
                        </a:rPr>
                        <a:t>v</a:t>
                      </a:r>
                      <a:endParaRPr lang="en-GB" sz="1600" baseline="-25000" dirty="0">
                        <a:effectLst/>
                        <a:latin typeface="Arial" panose="020B0604020202020204" pitchFamily="34" charset="0"/>
                        <a:ea typeface="SimSun" panose="02010600030101010101" pitchFamily="2" charset="-122"/>
                        <a:cs typeface="v5.0.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600" dirty="0">
                          <a:effectLst/>
                          <a:latin typeface="Arial" panose="020B0604020202020204" pitchFamily="34" charset="0"/>
                          <a:ea typeface="?? ??"/>
                          <a:cs typeface="v5.0.0"/>
                        </a:rPr>
                        <a:t>500 </a:t>
                      </a:r>
                      <a:r>
                        <a:rPr lang="en-GB" altLang="ja-JP" sz="1600" dirty="0" smtClean="0">
                          <a:effectLst/>
                          <a:latin typeface="Arial" panose="020B0604020202020204" pitchFamily="34" charset="0"/>
                          <a:ea typeface="?? ??"/>
                          <a:cs typeface="v5.0.0"/>
                        </a:rPr>
                        <a:t>km/h</a:t>
                      </a:r>
                      <a:endParaRPr lang="en-GB" altLang="ja-JP" sz="1600" dirty="0">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altLang="ja-JP" sz="1600" dirty="0">
                          <a:solidFill>
                            <a:schemeClr val="tx1"/>
                          </a:solidFill>
                          <a:effectLst/>
                          <a:latin typeface="Arial" panose="020B0604020202020204" pitchFamily="34" charset="0"/>
                          <a:ea typeface="?? ??"/>
                          <a:cs typeface="v5.0.0"/>
                        </a:rPr>
                        <a:t>500 </a:t>
                      </a:r>
                      <a:r>
                        <a:rPr lang="en-GB" altLang="ja-JP" sz="1600" dirty="0" smtClean="0">
                          <a:solidFill>
                            <a:schemeClr val="tx1"/>
                          </a:solidFill>
                          <a:effectLst/>
                          <a:latin typeface="Arial" panose="020B0604020202020204" pitchFamily="34" charset="0"/>
                          <a:ea typeface="?? ??"/>
                          <a:cs typeface="v5.0.0"/>
                        </a:rPr>
                        <a:t>km/h</a:t>
                      </a:r>
                      <a:endParaRPr lang="en-GB" altLang="ja-JP" sz="1600" dirty="0">
                        <a:solidFill>
                          <a:schemeClr val="tx1"/>
                        </a:solidFill>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286616"/>
                  </a:ext>
                </a:extLst>
              </a:tr>
              <a:tr h="451197">
                <a:tc>
                  <a:txBody>
                    <a:bodyPr/>
                    <a:lstStyle/>
                    <a:p>
                      <a:pPr algn="ctr" hangingPunct="0">
                        <a:spcAft>
                          <a:spcPts val="0"/>
                        </a:spcAft>
                      </a:pPr>
                      <a:r>
                        <a:rPr lang="en-GB" sz="1600" dirty="0" err="1">
                          <a:effectLst/>
                          <a:latin typeface="Arial" panose="020B0604020202020204" pitchFamily="34" charset="0"/>
                          <a:ea typeface="SimSun" panose="02010600030101010101" pitchFamily="2" charset="-122"/>
                          <a:cs typeface="v5.0.0"/>
                        </a:rPr>
                        <a:t>f</a:t>
                      </a:r>
                      <a:r>
                        <a:rPr lang="en-GB" sz="1600" baseline="-25000" dirty="0" err="1">
                          <a:effectLst/>
                          <a:latin typeface="Arial" panose="020B0604020202020204" pitchFamily="34" charset="0"/>
                          <a:ea typeface="SimSun" panose="02010600030101010101" pitchFamily="2" charset="-122"/>
                          <a:cs typeface="v5.0.0"/>
                        </a:rPr>
                        <a:t>d</a:t>
                      </a:r>
                      <a:endParaRPr lang="en-GB" sz="1600" baseline="-25000" dirty="0">
                        <a:effectLst/>
                        <a:latin typeface="Arial" panose="020B0604020202020204" pitchFamily="34" charset="0"/>
                        <a:ea typeface="SimSun" panose="02010600030101010101" pitchFamily="2" charset="-122"/>
                        <a:cs typeface="v5.0.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endParaRPr lang="en-GB" sz="1600" strike="sngStrike" dirty="0">
                        <a:solidFill>
                          <a:schemeClr val="tx1"/>
                        </a:solidFill>
                        <a:effectLst/>
                        <a:latin typeface="Arial" panose="020B0604020202020204" pitchFamily="34" charset="0"/>
                        <a:ea typeface="?? ??"/>
                        <a:cs typeface="v5.0.0"/>
                      </a:endParaRPr>
                    </a:p>
                    <a:p>
                      <a:pPr marL="0" marR="0" lvl="0" indent="0" algn="ctr" defTabSz="914400" rtl="0" eaLnBrk="1" fontAlgn="auto" latinLnBrk="0" hangingPunct="0">
                        <a:lnSpc>
                          <a:spcPct val="100000"/>
                        </a:lnSpc>
                        <a:spcBef>
                          <a:spcPts val="0"/>
                        </a:spcBef>
                        <a:spcAft>
                          <a:spcPts val="0"/>
                        </a:spcAft>
                        <a:buClrTx/>
                        <a:buSzTx/>
                        <a:buFontTx/>
                        <a:buNone/>
                        <a:tabLst/>
                        <a:defRPr/>
                      </a:pPr>
                      <a:r>
                        <a:rPr lang="en-US" altLang="ja-JP" sz="1600" strike="noStrike" dirty="0" smtClean="0">
                          <a:solidFill>
                            <a:schemeClr val="tx1"/>
                          </a:solidFill>
                          <a:effectLst/>
                          <a:latin typeface="Arial" panose="020B0604020202020204" pitchFamily="34" charset="0"/>
                          <a:ea typeface="?? ??"/>
                          <a:cs typeface="v5.0.0"/>
                        </a:rPr>
                        <a:t>FFS</a:t>
                      </a:r>
                      <a:endParaRPr lang="en-GB" altLang="ja-JP" sz="1600" strike="noStrike" dirty="0">
                        <a:solidFill>
                          <a:schemeClr val="tx1"/>
                        </a:solidFill>
                        <a:effectLst/>
                        <a:latin typeface="Arial" panose="020B0604020202020204" pitchFamily="34" charset="0"/>
                        <a:ea typeface="?? ??"/>
                        <a:cs typeface="v5.0.0"/>
                      </a:endParaRPr>
                    </a:p>
                    <a:p>
                      <a:pPr marL="0" marR="0" lvl="0" indent="0" algn="ctr" defTabSz="914400" rtl="0" eaLnBrk="1" fontAlgn="auto" latinLnBrk="0" hangingPunct="0">
                        <a:lnSpc>
                          <a:spcPct val="100000"/>
                        </a:lnSpc>
                        <a:spcBef>
                          <a:spcPts val="0"/>
                        </a:spcBef>
                        <a:spcAft>
                          <a:spcPts val="0"/>
                        </a:spcAft>
                        <a:buClrTx/>
                        <a:buSzTx/>
                        <a:buFontTx/>
                        <a:buNone/>
                        <a:tabLst/>
                        <a:defRPr/>
                      </a:pPr>
                      <a:endParaRPr lang="en-GB" altLang="ja-JP" sz="1600" strike="sngStrike" dirty="0">
                        <a:solidFill>
                          <a:schemeClr val="tx1"/>
                        </a:solidFill>
                        <a:effectLst/>
                        <a:latin typeface="Arial" panose="020B0604020202020204" pitchFamily="34" charset="0"/>
                        <a:ea typeface="?? ??"/>
                        <a:cs typeface="v5.0.0"/>
                      </a:endParaRPr>
                    </a:p>
                    <a:p>
                      <a:pPr marL="0" marR="0" lvl="0" indent="0" algn="ctr" defTabSz="914400" rtl="0" eaLnBrk="1" fontAlgn="auto" latinLnBrk="0" hangingPunct="0">
                        <a:lnSpc>
                          <a:spcPct val="100000"/>
                        </a:lnSpc>
                        <a:spcBef>
                          <a:spcPts val="0"/>
                        </a:spcBef>
                        <a:spcAft>
                          <a:spcPts val="0"/>
                        </a:spcAft>
                        <a:buClrTx/>
                        <a:buSzTx/>
                        <a:buFontTx/>
                        <a:buNone/>
                        <a:tabLst/>
                        <a:defRPr/>
                      </a:pPr>
                      <a:endParaRPr lang="en-GB" altLang="ja-JP" sz="1600" dirty="0">
                        <a:solidFill>
                          <a:schemeClr val="tx1"/>
                        </a:solidFill>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1" lang="en-GB" altLang="ja-JP" sz="1600" b="0" i="0" u="none" strike="noStrike" kern="1200" cap="none" spc="0" normalizeH="0" baseline="0" noProof="0" dirty="0">
                        <a:ln>
                          <a:noFill/>
                        </a:ln>
                        <a:solidFill>
                          <a:prstClr val="black"/>
                        </a:solidFill>
                        <a:effectLst/>
                        <a:uLnTx/>
                        <a:uFillTx/>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023759"/>
                  </a:ext>
                </a:extLst>
              </a:tr>
            </a:tbl>
          </a:graphicData>
        </a:graphic>
      </p:graphicFrame>
    </p:spTree>
    <p:extLst>
      <p:ext uri="{BB962C8B-B14F-4D97-AF65-F5344CB8AC3E}">
        <p14:creationId xmlns:p14="http://schemas.microsoft.com/office/powerpoint/2010/main" val="3112569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96089" y="365126"/>
            <a:ext cx="11768531" cy="652306"/>
          </a:xfrm>
        </p:spPr>
        <p:txBody>
          <a:bodyPr>
            <a:normAutofit fontScale="90000"/>
          </a:bodyPr>
          <a:lstStyle/>
          <a:p>
            <a:r>
              <a:rPr lang="en-US" altLang="ja-JP" dirty="0"/>
              <a:t>WF on PUSCH for HST for </a:t>
            </a:r>
            <a:r>
              <a:rPr lang="en-US" altLang="ja-JP" dirty="0" smtClean="0"/>
              <a:t>evaluation</a:t>
            </a:r>
            <a:endParaRPr kumimoji="1" lang="ja-JP" altLang="en-US" dirty="0"/>
          </a:p>
        </p:txBody>
      </p:sp>
      <p:sp>
        <p:nvSpPr>
          <p:cNvPr id="3" name="テキスト プレースホルダー 2"/>
          <p:cNvSpPr>
            <a:spLocks noGrp="1"/>
          </p:cNvSpPr>
          <p:nvPr>
            <p:ph type="body" sz="quarter" idx="11"/>
          </p:nvPr>
        </p:nvSpPr>
        <p:spPr>
          <a:xfrm>
            <a:off x="296090" y="1249252"/>
            <a:ext cx="11599820" cy="3022497"/>
          </a:xfrm>
        </p:spPr>
        <p:txBody>
          <a:bodyPr>
            <a:normAutofit/>
          </a:bodyPr>
          <a:lstStyle/>
          <a:p>
            <a:r>
              <a:rPr lang="en-US" altLang="ja-JP" sz="2400" dirty="0"/>
              <a:t>Deployment scenarios and related parameters (e.g., D</a:t>
            </a:r>
            <a:r>
              <a:rPr lang="en-US" altLang="ja-JP" sz="2400" baseline="-25000" dirty="0"/>
              <a:t>s</a:t>
            </a:r>
            <a:r>
              <a:rPr lang="en-US" altLang="ja-JP" sz="2400" dirty="0"/>
              <a:t>, </a:t>
            </a:r>
            <a:r>
              <a:rPr lang="en-US" altLang="ja-JP" sz="2400" dirty="0" err="1"/>
              <a:t>D</a:t>
            </a:r>
            <a:r>
              <a:rPr lang="en-US" altLang="ja-JP" sz="2400" baseline="-25000" dirty="0" err="1"/>
              <a:t>min</a:t>
            </a:r>
            <a:r>
              <a:rPr lang="en-US" altLang="ja-JP" sz="2400" dirty="0"/>
              <a:t>, </a:t>
            </a:r>
            <a:r>
              <a:rPr lang="en-US" altLang="ja-JP" sz="2400" dirty="0" err="1"/>
              <a:t>f</a:t>
            </a:r>
            <a:r>
              <a:rPr lang="en-US" altLang="ja-JP" sz="2400" baseline="-25000" dirty="0" err="1"/>
              <a:t>d</a:t>
            </a:r>
            <a:r>
              <a:rPr lang="en-US" altLang="ja-JP" sz="2400" dirty="0"/>
              <a:t>) will be decided based on evaluation results. The following parameters should be considered in the evaluation. </a:t>
            </a:r>
          </a:p>
          <a:p>
            <a:r>
              <a:rPr lang="en-US" altLang="ja-JP" sz="2400" dirty="0"/>
              <a:t>Maximum Doppler shift will be based on the outcome of simulation results and could be less than 2 times downlink Doppler shift.</a:t>
            </a:r>
          </a:p>
          <a:p>
            <a:r>
              <a:rPr lang="en-US" sz="2400" dirty="0"/>
              <a:t>Note: This agreement does not exclude work on unidirectional scenario.</a:t>
            </a:r>
          </a:p>
          <a:p>
            <a:endParaRPr lang="en-US" altLang="ja-JP" dirty="0"/>
          </a:p>
          <a:p>
            <a:pPr marL="0" indent="0">
              <a:buNone/>
            </a:pPr>
            <a:endParaRPr lang="en-US" altLang="ja-JP" sz="2400"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p:txBody>
      </p:sp>
      <p:graphicFrame>
        <p:nvGraphicFramePr>
          <p:cNvPr id="4" name="表 3"/>
          <p:cNvGraphicFramePr>
            <a:graphicFrameLocks noGrp="1"/>
          </p:cNvGraphicFramePr>
          <p:nvPr>
            <p:extLst>
              <p:ext uri="{D42A27DB-BD31-4B8C-83A1-F6EECF244321}">
                <p14:modId xmlns:p14="http://schemas.microsoft.com/office/powerpoint/2010/main" val="1339804251"/>
              </p:ext>
            </p:extLst>
          </p:nvPr>
        </p:nvGraphicFramePr>
        <p:xfrm>
          <a:off x="296090" y="3633961"/>
          <a:ext cx="11599820" cy="2839417"/>
        </p:xfrm>
        <a:graphic>
          <a:graphicData uri="http://schemas.openxmlformats.org/drawingml/2006/table">
            <a:tbl>
              <a:tblPr/>
              <a:tblGrid>
                <a:gridCol w="1750424">
                  <a:extLst>
                    <a:ext uri="{9D8B030D-6E8A-4147-A177-3AD203B41FA5}">
                      <a16:colId xmlns:a16="http://schemas.microsoft.com/office/drawing/2014/main" val="592658504"/>
                    </a:ext>
                  </a:extLst>
                </a:gridCol>
                <a:gridCol w="2462349">
                  <a:extLst>
                    <a:ext uri="{9D8B030D-6E8A-4147-A177-3AD203B41FA5}">
                      <a16:colId xmlns:a16="http://schemas.microsoft.com/office/drawing/2014/main" val="3346653894"/>
                    </a:ext>
                  </a:extLst>
                </a:gridCol>
                <a:gridCol w="2462349">
                  <a:extLst>
                    <a:ext uri="{9D8B030D-6E8A-4147-A177-3AD203B41FA5}">
                      <a16:colId xmlns:a16="http://schemas.microsoft.com/office/drawing/2014/main" val="2550018083"/>
                    </a:ext>
                  </a:extLst>
                </a:gridCol>
                <a:gridCol w="2462349">
                  <a:extLst>
                    <a:ext uri="{9D8B030D-6E8A-4147-A177-3AD203B41FA5}">
                      <a16:colId xmlns:a16="http://schemas.microsoft.com/office/drawing/2014/main" val="3819450771"/>
                    </a:ext>
                  </a:extLst>
                </a:gridCol>
                <a:gridCol w="2462349">
                  <a:extLst>
                    <a:ext uri="{9D8B030D-6E8A-4147-A177-3AD203B41FA5}">
                      <a16:colId xmlns:a16="http://schemas.microsoft.com/office/drawing/2014/main" val="154914091"/>
                    </a:ext>
                  </a:extLst>
                </a:gridCol>
              </a:tblGrid>
              <a:tr h="212697">
                <a:tc rowSpan="3">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 Parameter</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Value</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37899149"/>
                  </a:ext>
                </a:extLst>
              </a:tr>
              <a:tr h="212697">
                <a:tc vMerge="1">
                  <a:txBody>
                    <a:bodyPr/>
                    <a:lstStyle/>
                    <a:p>
                      <a:endParaRPr kumimoji="1" lang="ja-JP" altLang="en-US"/>
                    </a:p>
                  </a:txBody>
                  <a:tcPr/>
                </a:tc>
                <a:tc gridSpan="2">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Open space</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2">
                  <a:txBody>
                    <a:bodyPr/>
                    <a:lstStyle/>
                    <a:p>
                      <a:pPr algn="ctr">
                        <a:spcAft>
                          <a:spcPts val="0"/>
                        </a:spcAft>
                      </a:pPr>
                      <a:r>
                        <a:rPr lang="en-GB" sz="1600" b="1" dirty="0">
                          <a:effectLst/>
                          <a:latin typeface="Arial" panose="020B0604020202020204" pitchFamily="34" charset="0"/>
                          <a:ea typeface="SimSun" panose="02010600030101010101" pitchFamily="2" charset="-122"/>
                          <a:cs typeface="v5.0.0"/>
                        </a:rPr>
                        <a:t>Tunnel for</a:t>
                      </a:r>
                      <a:r>
                        <a:rPr lang="en-GB" sz="1600" b="1" baseline="0" dirty="0">
                          <a:effectLst/>
                          <a:latin typeface="Arial" panose="020B0604020202020204" pitchFamily="34" charset="0"/>
                          <a:ea typeface="SimSun" panose="02010600030101010101" pitchFamily="2" charset="-122"/>
                          <a:cs typeface="v5.0.0"/>
                        </a:rPr>
                        <a:t> multi-antennas</a:t>
                      </a: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77027151"/>
                  </a:ext>
                </a:extLst>
              </a:tr>
              <a:tr h="404107">
                <a:tc vMerge="1">
                  <a:txBody>
                    <a:bodyPr/>
                    <a:lstStyle/>
                    <a:p>
                      <a:pPr algn="ctr">
                        <a:spcAft>
                          <a:spcPts val="0"/>
                        </a:spcAft>
                      </a:pPr>
                      <a:endParaRPr lang="ja-JP"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600" b="1" dirty="0">
                          <a:effectLst/>
                          <a:latin typeface="Arial" panose="020B0604020202020204" pitchFamily="34" charset="0"/>
                          <a:ea typeface="SimSun" panose="02010600030101010101" pitchFamily="2" charset="-122"/>
                          <a:cs typeface="Times New Roman" panose="02020603050405020304" pitchFamily="18" charset="0"/>
                        </a:rPr>
                        <a:t>Bi-directional</a:t>
                      </a:r>
                    </a:p>
                    <a:p>
                      <a:pPr algn="ctr">
                        <a:spcAft>
                          <a:spcPts val="0"/>
                        </a:spcAft>
                      </a:pPr>
                      <a:r>
                        <a:rPr lang="en-US" altLang="ja-JP" sz="1600" b="1" strike="noStrike" dirty="0">
                          <a:effectLst/>
                          <a:latin typeface="Arial" panose="020B0604020202020204" pitchFamily="34" charset="0"/>
                          <a:ea typeface="SimSun" panose="02010600030101010101" pitchFamily="2" charset="-122"/>
                          <a:cs typeface="Times New Roman" panose="02020603050405020304" pitchFamily="18" charset="0"/>
                        </a:rPr>
                        <a:t>(</a:t>
                      </a:r>
                      <a:r>
                        <a:rPr lang="en-US" altLang="ja-JP" sz="1600" b="1" strike="noStrik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a:t>
                      </a:r>
                      <a:r>
                        <a:rPr lang="en-US" altLang="ja-JP" sz="1600" b="1" strike="noStrike" baseline="30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st</a:t>
                      </a:r>
                      <a:r>
                        <a:rPr lang="en-US" altLang="ja-JP" sz="1600" b="1" strike="noStrike" dirty="0">
                          <a:effectLst/>
                          <a:latin typeface="Arial" panose="020B0604020202020204" pitchFamily="34" charset="0"/>
                          <a:ea typeface="SimSun" panose="02010600030101010101" pitchFamily="2" charset="-122"/>
                          <a:cs typeface="Times New Roman" panose="02020603050405020304" pitchFamily="18" charset="0"/>
                        </a:rPr>
                        <a:t> priority)</a:t>
                      </a:r>
                      <a:endParaRPr lang="ja-JP" sz="1600" b="1" strike="noStrik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600" b="1" strike="noStrike" dirty="0" err="1">
                          <a:effectLst/>
                          <a:latin typeface="Arial" panose="020B0604020202020204" pitchFamily="34" charset="0"/>
                          <a:ea typeface="SimSun" panose="02010600030101010101" pitchFamily="2" charset="-122"/>
                          <a:cs typeface="Times New Roman" panose="02020603050405020304" pitchFamily="18" charset="0"/>
                        </a:rPr>
                        <a:t>Uni</a:t>
                      </a:r>
                      <a:r>
                        <a:rPr lang="en-US" altLang="ja-JP" sz="1600" b="1" strike="noStrike" dirty="0">
                          <a:effectLst/>
                          <a:latin typeface="Arial" panose="020B0604020202020204" pitchFamily="34" charset="0"/>
                          <a:ea typeface="SimSun" panose="02010600030101010101" pitchFamily="2" charset="-122"/>
                          <a:cs typeface="Times New Roman" panose="02020603050405020304" pitchFamily="18" charset="0"/>
                        </a:rPr>
                        <a:t>-directional</a:t>
                      </a:r>
                      <a:endParaRPr lang="ja-JP" sz="1600" b="1" strike="noStrik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600" b="1" dirty="0">
                          <a:effectLst/>
                          <a:latin typeface="Arial" panose="020B0604020202020204" pitchFamily="34" charset="0"/>
                          <a:ea typeface="SimSun" panose="02010600030101010101" pitchFamily="2" charset="-122"/>
                          <a:cs typeface="Times New Roman" panose="02020603050405020304" pitchFamily="18" charset="0"/>
                        </a:rPr>
                        <a:t>Bi-directional</a:t>
                      </a:r>
                    </a:p>
                    <a:p>
                      <a:pPr algn="ctr">
                        <a:spcAft>
                          <a:spcPts val="0"/>
                        </a:spcAft>
                      </a:pPr>
                      <a:r>
                        <a:rPr lang="en-US" altLang="ja-JP" sz="1600" b="1" strike="noStrike" dirty="0">
                          <a:effectLst/>
                          <a:latin typeface="Arial" panose="020B0604020202020204" pitchFamily="34" charset="0"/>
                          <a:ea typeface="SimSun" panose="02010600030101010101" pitchFamily="2" charset="-122"/>
                          <a:cs typeface="Times New Roman" panose="02020603050405020304" pitchFamily="18" charset="0"/>
                        </a:rPr>
                        <a:t>(1</a:t>
                      </a:r>
                      <a:r>
                        <a:rPr lang="en-US" altLang="ja-JP" sz="1600" b="1" strike="noStrike" baseline="30000" dirty="0">
                          <a:effectLst/>
                          <a:latin typeface="Arial" panose="020B0604020202020204" pitchFamily="34" charset="0"/>
                          <a:ea typeface="SimSun" panose="02010600030101010101" pitchFamily="2" charset="-122"/>
                          <a:cs typeface="Times New Roman" panose="02020603050405020304" pitchFamily="18" charset="0"/>
                        </a:rPr>
                        <a:t>st</a:t>
                      </a:r>
                      <a:r>
                        <a:rPr lang="en-US" altLang="ja-JP" sz="1600" b="1" strike="noStrike" dirty="0">
                          <a:effectLst/>
                          <a:latin typeface="Arial" panose="020B0604020202020204" pitchFamily="34" charset="0"/>
                          <a:ea typeface="SimSun" panose="02010600030101010101" pitchFamily="2" charset="-122"/>
                          <a:cs typeface="Times New Roman" panose="02020603050405020304" pitchFamily="18" charset="0"/>
                        </a:rPr>
                        <a:t> priority)</a:t>
                      </a:r>
                      <a:endParaRPr lang="ja-JP" altLang="ja-JP" sz="1600" b="1" strike="noStrik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600" b="1" strike="noStrike" dirty="0" err="1">
                          <a:effectLst/>
                          <a:latin typeface="Arial" panose="020B0604020202020204" pitchFamily="34" charset="0"/>
                          <a:ea typeface="SimSun" panose="02010600030101010101" pitchFamily="2" charset="-122"/>
                          <a:cs typeface="Times New Roman" panose="02020603050405020304" pitchFamily="18" charset="0"/>
                        </a:rPr>
                        <a:t>Uni</a:t>
                      </a:r>
                      <a:r>
                        <a:rPr lang="en-US" altLang="ja-JP" sz="1600" b="1" strike="noStrike" dirty="0">
                          <a:effectLst/>
                          <a:latin typeface="Arial" panose="020B0604020202020204" pitchFamily="34" charset="0"/>
                          <a:ea typeface="SimSun" panose="02010600030101010101" pitchFamily="2" charset="-122"/>
                          <a:cs typeface="Times New Roman" panose="02020603050405020304" pitchFamily="18" charset="0"/>
                        </a:rPr>
                        <a:t>-directional</a:t>
                      </a:r>
                      <a:endParaRPr lang="ja-JP" altLang="ja-JP" sz="1600" b="1" strike="noStrike"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604198"/>
                  </a:ext>
                </a:extLst>
              </a:tr>
              <a:tr h="239285">
                <a:tc>
                  <a:txBody>
                    <a:bodyPr/>
                    <a:lstStyle/>
                    <a:p>
                      <a:pPr algn="ctr" hangingPunct="0">
                        <a:spcAft>
                          <a:spcPts val="0"/>
                        </a:spcAft>
                      </a:pPr>
                      <a:r>
                        <a:rPr lang="en-GB" sz="1800" dirty="0">
                          <a:effectLst/>
                          <a:latin typeface="Arial" panose="020B0604020202020204" pitchFamily="34" charset="0"/>
                          <a:ea typeface="SimSun" panose="02010600030101010101" pitchFamily="2" charset="-122"/>
                          <a:cs typeface="v5.0.0"/>
                        </a:rPr>
                        <a:t>D</a:t>
                      </a:r>
                      <a:r>
                        <a:rPr lang="en-GB" sz="1800" baseline="-25000" dirty="0">
                          <a:effectLst/>
                          <a:latin typeface="Arial" panose="020B0604020202020204" pitchFamily="34" charset="0"/>
                          <a:ea typeface="SimSun" panose="02010600030101010101" pitchFamily="2" charset="-122"/>
                          <a:cs typeface="v5.0.0"/>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1600" dirty="0">
                          <a:effectLst/>
                          <a:latin typeface="Arial" panose="020B0604020202020204" pitchFamily="34" charset="0"/>
                          <a:ea typeface="?? ??"/>
                          <a:cs typeface="v5.0.0"/>
                        </a:rPr>
                        <a:t>1000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2">
                  <a:txBody>
                    <a:bodyPr/>
                    <a:lstStyle/>
                    <a:p>
                      <a:pPr algn="ctr" hangingPunct="0">
                        <a:spcAft>
                          <a:spcPts val="0"/>
                        </a:spcAft>
                      </a:pPr>
                      <a:r>
                        <a:rPr lang="en-GB" sz="1600" dirty="0">
                          <a:effectLst/>
                          <a:latin typeface="Arial" panose="020B0604020202020204" pitchFamily="34" charset="0"/>
                          <a:ea typeface="?? ??"/>
                          <a:cs typeface="v5.0.0"/>
                        </a:rPr>
                        <a:t>300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956613517"/>
                  </a:ext>
                </a:extLst>
              </a:tr>
              <a:tr h="370537">
                <a:tc>
                  <a:txBody>
                    <a:bodyPr/>
                    <a:lstStyle/>
                    <a:p>
                      <a:pPr algn="ctr" hangingPunct="0">
                        <a:spcAft>
                          <a:spcPts val="0"/>
                        </a:spcAft>
                      </a:pPr>
                      <a:r>
                        <a:rPr lang="en-GB" sz="1800" dirty="0" err="1">
                          <a:effectLst/>
                          <a:latin typeface="Arial" panose="020B0604020202020204" pitchFamily="34" charset="0"/>
                          <a:ea typeface="SimSun" panose="02010600030101010101" pitchFamily="2" charset="-122"/>
                          <a:cs typeface="Arial" panose="020B0604020202020204" pitchFamily="34" charset="0"/>
                        </a:rPr>
                        <a:t>D</a:t>
                      </a:r>
                      <a:r>
                        <a:rPr lang="en-GB" sz="1800" baseline="-25000" dirty="0" err="1">
                          <a:effectLst/>
                          <a:latin typeface="Arial" panose="020B0604020202020204" pitchFamily="34" charset="0"/>
                          <a:ea typeface="SimSun" panose="02010600030101010101" pitchFamily="2" charset="-122"/>
                          <a:cs typeface="Arial" panose="020B0604020202020204" pitchFamily="34" charset="0"/>
                        </a:rPr>
                        <a:t>min</a:t>
                      </a:r>
                      <a:endParaRPr lang="en-GB" sz="1800" baseline="-250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sz="1600" dirty="0">
                          <a:effectLst/>
                          <a:latin typeface="Arial" panose="020B0604020202020204" pitchFamily="34" charset="0"/>
                          <a:ea typeface="?? ??"/>
                          <a:cs typeface="v5.0.0"/>
                        </a:rPr>
                        <a:t>50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2">
                  <a:txBody>
                    <a:bodyPr/>
                    <a:lstStyle/>
                    <a:p>
                      <a:pPr algn="ctr" hangingPunct="0">
                        <a:spcAft>
                          <a:spcPts val="0"/>
                        </a:spcAft>
                      </a:pPr>
                      <a:r>
                        <a:rPr lang="en-GB" sz="1600" dirty="0">
                          <a:effectLst/>
                          <a:latin typeface="Arial" panose="020B0604020202020204" pitchFamily="34" charset="0"/>
                          <a:ea typeface="?? ??"/>
                          <a:cs typeface="v5.0.0"/>
                        </a:rPr>
                        <a:t>2 m</a:t>
                      </a:r>
                      <a:endParaRPr lang="ja-JP"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870329062"/>
                  </a:ext>
                </a:extLst>
              </a:tr>
              <a:tr h="212697">
                <a:tc>
                  <a:txBody>
                    <a:bodyPr/>
                    <a:lstStyle/>
                    <a:p>
                      <a:pPr algn="ctr" hangingPunct="0">
                        <a:spcAft>
                          <a:spcPts val="0"/>
                        </a:spcAft>
                      </a:pPr>
                      <a:r>
                        <a:rPr lang="en-GB" altLang="ja-JP" sz="1600" dirty="0">
                          <a:effectLst/>
                          <a:latin typeface="Arial" panose="020B0604020202020204" pitchFamily="34" charset="0"/>
                          <a:ea typeface="SimSun" panose="02010600030101010101" pitchFamily="2" charset="-122"/>
                          <a:cs typeface="v5.0.0"/>
                        </a:rPr>
                        <a:t>v</a:t>
                      </a:r>
                      <a:endParaRPr lang="en-GB" sz="1600" baseline="-25000" dirty="0">
                        <a:effectLst/>
                        <a:latin typeface="Arial" panose="020B0604020202020204" pitchFamily="34" charset="0"/>
                        <a:ea typeface="SimSun" panose="02010600030101010101" pitchFamily="2" charset="-122"/>
                        <a:cs typeface="v5.0.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hangingPunct="0">
                        <a:spcAft>
                          <a:spcPts val="0"/>
                        </a:spcAft>
                      </a:pPr>
                      <a:r>
                        <a:rPr lang="en-GB" altLang="ja-JP" sz="1600" dirty="0">
                          <a:effectLst/>
                          <a:latin typeface="Arial" panose="020B0604020202020204" pitchFamily="34" charset="0"/>
                          <a:ea typeface="?? ??"/>
                          <a:cs typeface="v5.0.0"/>
                        </a:rPr>
                        <a:t>500 </a:t>
                      </a:r>
                      <a:r>
                        <a:rPr lang="en-GB" altLang="ja-JP" sz="1600" dirty="0" smtClean="0">
                          <a:effectLst/>
                          <a:latin typeface="Arial" panose="020B0604020202020204" pitchFamily="34" charset="0"/>
                          <a:ea typeface="?? ??"/>
                          <a:cs typeface="v5.0.0"/>
                        </a:rPr>
                        <a:t>km/h</a:t>
                      </a:r>
                      <a:endParaRPr lang="en-GB" altLang="ja-JP" sz="1600" strike="sngStrike" dirty="0">
                        <a:solidFill>
                          <a:srgbClr val="FF0000"/>
                        </a:solidFill>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hangingPunct="0">
                        <a:spcAft>
                          <a:spcPts val="0"/>
                        </a:spcAft>
                      </a:pPr>
                      <a:endParaRPr lang="en-GB" altLang="ja-JP" sz="1600" dirty="0">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altLang="ja-JP" sz="1600" dirty="0">
                          <a:solidFill>
                            <a:schemeClr val="tx1"/>
                          </a:solidFill>
                          <a:effectLst/>
                          <a:latin typeface="Arial" panose="020B0604020202020204" pitchFamily="34" charset="0"/>
                          <a:ea typeface="?? ??"/>
                          <a:cs typeface="v5.0.0"/>
                        </a:rPr>
                        <a:t>500 </a:t>
                      </a:r>
                      <a:r>
                        <a:rPr lang="en-GB" altLang="ja-JP" sz="1600" dirty="0" smtClean="0">
                          <a:solidFill>
                            <a:schemeClr val="tx1"/>
                          </a:solidFill>
                          <a:effectLst/>
                          <a:latin typeface="Arial" panose="020B0604020202020204" pitchFamily="34" charset="0"/>
                          <a:ea typeface="?? ??"/>
                          <a:cs typeface="v5.0.0"/>
                        </a:rPr>
                        <a:t>km/h</a:t>
                      </a:r>
                      <a:endParaRPr lang="en-GB" altLang="ja-JP" sz="1600" strike="sngStrike" dirty="0">
                        <a:solidFill>
                          <a:srgbClr val="FF0000"/>
                        </a:solidFill>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hangingPunct="0">
                        <a:spcAft>
                          <a:spcPts val="0"/>
                        </a:spcAft>
                      </a:pPr>
                      <a:endParaRPr lang="en-GB" altLang="ja-JP" sz="1600" dirty="0">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286616"/>
                  </a:ext>
                </a:extLst>
              </a:tr>
              <a:tr h="451197">
                <a:tc>
                  <a:txBody>
                    <a:bodyPr/>
                    <a:lstStyle/>
                    <a:p>
                      <a:pPr algn="ctr" hangingPunct="0">
                        <a:spcAft>
                          <a:spcPts val="0"/>
                        </a:spcAft>
                      </a:pPr>
                      <a:r>
                        <a:rPr lang="en-GB" sz="1600" dirty="0" err="1">
                          <a:effectLst/>
                          <a:latin typeface="Arial" panose="020B0604020202020204" pitchFamily="34" charset="0"/>
                          <a:ea typeface="SimSun" panose="02010600030101010101" pitchFamily="2" charset="-122"/>
                          <a:cs typeface="v5.0.0"/>
                        </a:rPr>
                        <a:t>f</a:t>
                      </a:r>
                      <a:r>
                        <a:rPr lang="en-GB" sz="1600" baseline="-25000" dirty="0" err="1">
                          <a:effectLst/>
                          <a:latin typeface="Arial" panose="020B0604020202020204" pitchFamily="34" charset="0"/>
                          <a:ea typeface="SimSun" panose="02010600030101010101" pitchFamily="2" charset="-122"/>
                          <a:cs typeface="v5.0.0"/>
                        </a:rPr>
                        <a:t>d</a:t>
                      </a:r>
                      <a:endParaRPr lang="en-GB" sz="1600" baseline="-25000" dirty="0">
                        <a:effectLst/>
                        <a:latin typeface="Arial" panose="020B0604020202020204" pitchFamily="34" charset="0"/>
                        <a:ea typeface="SimSun" panose="02010600030101010101" pitchFamily="2" charset="-122"/>
                        <a:cs typeface="v5.0.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Aft>
                          <a:spcPts val="0"/>
                        </a:spcAft>
                      </a:pPr>
                      <a:endParaRPr lang="en-GB" sz="1600" strike="sngStrike" dirty="0">
                        <a:solidFill>
                          <a:schemeClr val="tx1"/>
                        </a:solidFill>
                        <a:effectLst/>
                        <a:latin typeface="Arial" panose="020B0604020202020204" pitchFamily="34" charset="0"/>
                        <a:ea typeface="?? ??"/>
                        <a:cs typeface="v5.0.0"/>
                      </a:endParaRPr>
                    </a:p>
                    <a:p>
                      <a:pPr marL="0" marR="0" lvl="0" indent="0" algn="ctr" defTabSz="914400" rtl="0" eaLnBrk="1" fontAlgn="auto" latinLnBrk="0" hangingPunct="0">
                        <a:lnSpc>
                          <a:spcPct val="100000"/>
                        </a:lnSpc>
                        <a:spcBef>
                          <a:spcPts val="0"/>
                        </a:spcBef>
                        <a:spcAft>
                          <a:spcPts val="0"/>
                        </a:spcAft>
                        <a:buClrTx/>
                        <a:buSzTx/>
                        <a:buFontTx/>
                        <a:buNone/>
                        <a:tabLst/>
                        <a:defRPr/>
                      </a:pPr>
                      <a:r>
                        <a:rPr lang="en-US" altLang="ja-JP" sz="1600" strike="noStrike" dirty="0">
                          <a:solidFill>
                            <a:schemeClr val="tx1"/>
                          </a:solidFill>
                          <a:effectLst/>
                          <a:latin typeface="Arial" panose="020B0604020202020204" pitchFamily="34" charset="0"/>
                          <a:ea typeface="?? ??"/>
                          <a:cs typeface="v5.0.0"/>
                        </a:rPr>
                        <a:t>1</a:t>
                      </a:r>
                      <a:r>
                        <a:rPr lang="en-GB" altLang="ja-JP" sz="1600" strike="noStrike" dirty="0">
                          <a:solidFill>
                            <a:schemeClr val="tx1"/>
                          </a:solidFill>
                          <a:effectLst/>
                          <a:latin typeface="Arial" panose="020B0604020202020204" pitchFamily="34" charset="0"/>
                          <a:ea typeface="?? ??"/>
                          <a:cs typeface="v5.0.0"/>
                        </a:rPr>
                        <a:t>944 Hz, 1894 Hz, 1844 Hz, 1794 Hz, 1744 Hz, 1694 Hz</a:t>
                      </a:r>
                    </a:p>
                    <a:p>
                      <a:pPr marL="0" marR="0" lvl="0" indent="0" algn="ctr" defTabSz="914400" rtl="0" eaLnBrk="1" fontAlgn="auto" latinLnBrk="0" hangingPunct="0">
                        <a:lnSpc>
                          <a:spcPct val="100000"/>
                        </a:lnSpc>
                        <a:spcBef>
                          <a:spcPts val="0"/>
                        </a:spcBef>
                        <a:spcAft>
                          <a:spcPts val="0"/>
                        </a:spcAft>
                        <a:buClrTx/>
                        <a:buSzTx/>
                        <a:buFontTx/>
                        <a:buNone/>
                        <a:tabLst/>
                        <a:defRPr/>
                      </a:pPr>
                      <a:endParaRPr lang="en-GB" altLang="ja-JP" sz="1600" strike="sngStrike" dirty="0">
                        <a:solidFill>
                          <a:schemeClr val="tx1"/>
                        </a:solidFill>
                        <a:effectLst/>
                        <a:latin typeface="Arial" panose="020B0604020202020204" pitchFamily="34" charset="0"/>
                        <a:ea typeface="?? ??"/>
                        <a:cs typeface="v5.0.0"/>
                      </a:endParaRPr>
                    </a:p>
                    <a:p>
                      <a:pPr marL="0" marR="0" lvl="0" indent="0" algn="ctr" defTabSz="914400" rtl="0" eaLnBrk="1" fontAlgn="auto" latinLnBrk="0" hangingPunct="0">
                        <a:lnSpc>
                          <a:spcPct val="100000"/>
                        </a:lnSpc>
                        <a:spcBef>
                          <a:spcPts val="0"/>
                        </a:spcBef>
                        <a:spcAft>
                          <a:spcPts val="0"/>
                        </a:spcAft>
                        <a:buClrTx/>
                        <a:buSzTx/>
                        <a:buFontTx/>
                        <a:buNone/>
                        <a:tabLst/>
                        <a:defRPr/>
                      </a:pPr>
                      <a:endParaRPr lang="en-GB" altLang="ja-JP" sz="1600" dirty="0">
                        <a:solidFill>
                          <a:schemeClr val="tx1"/>
                        </a:solidFill>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hangingPunct="0">
                        <a:spcAft>
                          <a:spcPts val="0"/>
                        </a:spcAft>
                      </a:pPr>
                      <a:endParaRPr lang="en-GB" altLang="ja-JP" sz="1600" dirty="0">
                        <a:effectLst/>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1" lang="en-GB" altLang="ja-JP" sz="1600" b="0" i="0" u="none" strike="noStrike" kern="1200" cap="none" spc="0" normalizeH="0" baseline="0" noProof="0" dirty="0">
                        <a:ln>
                          <a:noFill/>
                        </a:ln>
                        <a:solidFill>
                          <a:prstClr val="black"/>
                        </a:solidFill>
                        <a:effectLst/>
                        <a:uLnTx/>
                        <a:uFillTx/>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1" lang="en-GB" altLang="ja-JP" sz="1600" b="0" i="0" u="none" strike="noStrike" kern="1200" cap="none" spc="0" normalizeH="0" baseline="0" noProof="0" dirty="0">
                        <a:ln>
                          <a:noFill/>
                        </a:ln>
                        <a:solidFill>
                          <a:prstClr val="black"/>
                        </a:solidFill>
                        <a:effectLst/>
                        <a:uLnTx/>
                        <a:uFillTx/>
                        <a:latin typeface="Arial" panose="020B0604020202020204" pitchFamily="34" charset="0"/>
                        <a:ea typeface="?? ??"/>
                        <a:cs typeface="v5.0.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023759"/>
                  </a:ext>
                </a:extLst>
              </a:tr>
            </a:tbl>
          </a:graphicData>
        </a:graphic>
      </p:graphicFrame>
    </p:spTree>
    <p:extLst>
      <p:ext uri="{BB962C8B-B14F-4D97-AF65-F5344CB8AC3E}">
        <p14:creationId xmlns:p14="http://schemas.microsoft.com/office/powerpoint/2010/main" val="2814147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WF on PUSCH for HST for </a:t>
            </a:r>
            <a:r>
              <a:rPr lang="en-US" altLang="ja-JP" dirty="0" smtClean="0"/>
              <a:t>evaluation</a:t>
            </a:r>
            <a:endParaRPr kumimoji="1" lang="ja-JP" altLang="en-US" dirty="0"/>
          </a:p>
        </p:txBody>
      </p:sp>
      <p:sp>
        <p:nvSpPr>
          <p:cNvPr id="3" name="テキスト プレースホルダー 2"/>
          <p:cNvSpPr>
            <a:spLocks noGrp="1"/>
          </p:cNvSpPr>
          <p:nvPr>
            <p:ph type="body" sz="quarter" idx="11"/>
          </p:nvPr>
        </p:nvSpPr>
        <p:spPr/>
        <p:txBody>
          <a:bodyPr/>
          <a:lstStyle/>
          <a:p>
            <a:r>
              <a:rPr kumimoji="1" lang="en-US" altLang="ja-JP" dirty="0" smtClean="0"/>
              <a:t>Simulation assumption for alignment</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399514702"/>
              </p:ext>
            </p:extLst>
          </p:nvPr>
        </p:nvGraphicFramePr>
        <p:xfrm>
          <a:off x="1828800" y="2063932"/>
          <a:ext cx="8856617" cy="1810948"/>
        </p:xfrm>
        <a:graphic>
          <a:graphicData uri="http://schemas.openxmlformats.org/drawingml/2006/table">
            <a:tbl>
              <a:tblPr firstRow="1" firstCol="1" bandRow="1"/>
              <a:tblGrid>
                <a:gridCol w="3709238">
                  <a:extLst>
                    <a:ext uri="{9D8B030D-6E8A-4147-A177-3AD203B41FA5}">
                      <a16:colId xmlns:a16="http://schemas.microsoft.com/office/drawing/2014/main" val="3089143302"/>
                    </a:ext>
                  </a:extLst>
                </a:gridCol>
                <a:gridCol w="666364">
                  <a:extLst>
                    <a:ext uri="{9D8B030D-6E8A-4147-A177-3AD203B41FA5}">
                      <a16:colId xmlns:a16="http://schemas.microsoft.com/office/drawing/2014/main" val="3660041458"/>
                    </a:ext>
                  </a:extLst>
                </a:gridCol>
                <a:gridCol w="4481015">
                  <a:extLst>
                    <a:ext uri="{9D8B030D-6E8A-4147-A177-3AD203B41FA5}">
                      <a16:colId xmlns:a16="http://schemas.microsoft.com/office/drawing/2014/main" val="52502479"/>
                    </a:ext>
                  </a:extLst>
                </a:gridCol>
              </a:tblGrid>
              <a:tr h="105809">
                <a:tc>
                  <a:txBody>
                    <a:bodyPr/>
                    <a:lstStyle/>
                    <a:p>
                      <a:pPr algn="ctr" hangingPunct="0">
                        <a:spcAft>
                          <a:spcPts val="0"/>
                        </a:spcAft>
                      </a:pPr>
                      <a:r>
                        <a:rPr lang="en-GB" sz="1400" b="1" dirty="0">
                          <a:effectLst/>
                          <a:latin typeface="Arial" panose="020B0604020202020204" pitchFamily="34" charset="0"/>
                          <a:ea typeface="Times New Roman" panose="02020603050405020304" pitchFamily="18" charset="0"/>
                        </a:rPr>
                        <a:t>Parameters</a:t>
                      </a:r>
                      <a:endParaRPr lang="ja-JP" sz="1400" b="1" dirty="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rPr>
                        <a:t>Unit</a:t>
                      </a:r>
                      <a:endParaRPr lang="ja-JP" sz="1400" b="1">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rPr>
                        <a:t>Values</a:t>
                      </a:r>
                      <a:endParaRPr lang="ja-JP" sz="1400" b="1">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a16="http://schemas.microsoft.com/office/drawing/2014/main" val="1894503619"/>
                  </a:ext>
                </a:extLst>
              </a:tr>
              <a:tr h="105809">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Bandwidth</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MHz</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10</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6694665"/>
                  </a:ext>
                </a:extLst>
              </a:tr>
              <a:tr h="105809">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MCS for PUSCH</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 </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smtClean="0">
                          <a:solidFill>
                            <a:schemeClr val="tx1"/>
                          </a:solidFill>
                          <a:effectLst/>
                          <a:latin typeface="Arial" panose="020B0604020202020204" pitchFamily="34" charset="0"/>
                          <a:ea typeface="Times New Roman" panose="02020603050405020304" pitchFamily="18" charset="0"/>
                        </a:rPr>
                        <a:t>QPSK </a:t>
                      </a:r>
                      <a:r>
                        <a:rPr lang="en-GB" sz="1400" strike="noStrike" dirty="0" smtClean="0">
                          <a:solidFill>
                            <a:schemeClr val="tx1"/>
                          </a:solidFill>
                          <a:effectLst/>
                          <a:latin typeface="Arial" panose="020B0604020202020204" pitchFamily="34" charset="0"/>
                          <a:ea typeface="Times New Roman" panose="02020603050405020304" pitchFamily="18" charset="0"/>
                        </a:rPr>
                        <a:t>1/3</a:t>
                      </a:r>
                      <a:endParaRPr lang="en-GB" sz="1400" strike="sngStrike"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3298662"/>
                  </a:ext>
                </a:extLst>
              </a:tr>
              <a:tr h="317428">
                <a:tc>
                  <a:txBody>
                    <a:bodyPr/>
                    <a:lstStyle/>
                    <a:p>
                      <a:pPr algn="ctr" hangingPunct="0">
                        <a:spcAft>
                          <a:spcPts val="0"/>
                        </a:spcAft>
                      </a:pPr>
                      <a:r>
                        <a:rPr lang="fr-FR" sz="1400">
                          <a:effectLst/>
                          <a:latin typeface="Arial" panose="020B0604020202020204" pitchFamily="34" charset="0"/>
                          <a:ea typeface="Times New Roman" panose="02020603050405020304" pitchFamily="18" charset="0"/>
                        </a:rPr>
                        <a:t>Propagation condition and correlation matrix</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fr-FR" sz="1400">
                          <a:effectLst/>
                          <a:latin typeface="Arial" panose="020B0604020202020204" pitchFamily="34" charset="0"/>
                          <a:ea typeface="Times New Roman" panose="02020603050405020304" pitchFamily="18" charset="0"/>
                        </a:rPr>
                        <a:t> </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ja-JP" sz="1400" dirty="0">
                          <a:solidFill>
                            <a:schemeClr val="tx1"/>
                          </a:solidFill>
                          <a:effectLst/>
                          <a:latin typeface="Arial" panose="020B0604020202020204" pitchFamily="34" charset="0"/>
                          <a:ea typeface="Times New Roman" panose="02020603050405020304" pitchFamily="18" charset="0"/>
                        </a:rPr>
                        <a:t>Reference to the previous slide</a:t>
                      </a:r>
                      <a:endParaRPr lang="ja-JP" sz="14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029224"/>
                  </a:ext>
                </a:extLst>
              </a:tr>
              <a:tr h="105809">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Antenna configuration</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 </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chemeClr val="tx1"/>
                          </a:solidFill>
                          <a:effectLst/>
                          <a:latin typeface="Arial" panose="020B0604020202020204" pitchFamily="34" charset="0"/>
                          <a:ea typeface="Times New Roman" panose="02020603050405020304" pitchFamily="18" charset="0"/>
                        </a:rPr>
                        <a:t>1x2</a:t>
                      </a:r>
                      <a:endParaRPr lang="ja-JP" sz="14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3798265"/>
                  </a:ext>
                </a:extLst>
              </a:tr>
              <a:tr h="105809">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Reference receiver</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 </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MRC</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0974207"/>
                  </a:ext>
                </a:extLst>
              </a:tr>
              <a:tr h="105809">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Noise estimation</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 </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latin typeface="Arial" panose="020B0604020202020204" pitchFamily="34" charset="0"/>
                          <a:ea typeface="Times New Roman" panose="02020603050405020304" pitchFamily="18" charset="0"/>
                        </a:rPr>
                        <a:t>Practical</a:t>
                      </a:r>
                      <a:endParaRPr lang="ja-JP" sz="14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977298"/>
                  </a:ext>
                </a:extLst>
              </a:tr>
              <a:tr h="105809">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Time and frequency track</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rPr>
                        <a:t> </a:t>
                      </a:r>
                      <a:endParaRPr lang="ja-JP" sz="14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latin typeface="Arial" panose="020B0604020202020204" pitchFamily="34" charset="0"/>
                          <a:ea typeface="Times New Roman" panose="02020603050405020304" pitchFamily="18" charset="0"/>
                        </a:rPr>
                        <a:t>Practical</a:t>
                      </a:r>
                      <a:endParaRPr lang="ja-JP" sz="14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3594669"/>
                  </a:ext>
                </a:extLst>
              </a:tr>
            </a:tbl>
          </a:graphicData>
        </a:graphic>
      </p:graphicFrame>
    </p:spTree>
    <p:extLst>
      <p:ext uri="{BB962C8B-B14F-4D97-AF65-F5344CB8AC3E}">
        <p14:creationId xmlns:p14="http://schemas.microsoft.com/office/powerpoint/2010/main" val="2593791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WF on </a:t>
            </a:r>
            <a:r>
              <a:rPr lang="en-US" altLang="ja-JP" dirty="0" smtClean="0"/>
              <a:t>PRACH restricted set type B</a:t>
            </a:r>
            <a:endParaRPr kumimoji="1" lang="ja-JP" altLang="en-US" dirty="0"/>
          </a:p>
        </p:txBody>
      </p:sp>
      <p:sp>
        <p:nvSpPr>
          <p:cNvPr id="3" name="テキスト プレースホルダー 2"/>
          <p:cNvSpPr>
            <a:spLocks noGrp="1"/>
          </p:cNvSpPr>
          <p:nvPr>
            <p:ph type="body" sz="quarter" idx="11"/>
          </p:nvPr>
        </p:nvSpPr>
        <p:spPr/>
        <p:txBody>
          <a:bodyPr/>
          <a:lstStyle/>
          <a:p>
            <a:r>
              <a:rPr kumimoji="1" lang="en-US" altLang="ja-JP" dirty="0" smtClean="0"/>
              <a:t>In RAN4 #90bis, the following agreement was captured in [4].</a:t>
            </a:r>
          </a:p>
          <a:p>
            <a:pPr lvl="1"/>
            <a:r>
              <a:rPr kumimoji="1" lang="en-US" altLang="ja-JP" i="1" dirty="0" smtClean="0"/>
              <a:t>After defining maximum Doppler shift, the necessity of a new test case for PRACH restricted set B would be discussed.</a:t>
            </a:r>
          </a:p>
          <a:p>
            <a:endParaRPr lang="en-US" altLang="ja-JP" dirty="0" smtClean="0"/>
          </a:p>
          <a:p>
            <a:r>
              <a:rPr lang="en-US" altLang="ja-JP" dirty="0" smtClean="0"/>
              <a:t>Agreement: </a:t>
            </a:r>
          </a:p>
          <a:p>
            <a:pPr lvl="1"/>
            <a:r>
              <a:rPr lang="en-US" altLang="ja-JP" dirty="0" smtClean="0"/>
              <a:t>If we adopt maximum Doppler shift more than 1875Hz for PUSCH HST, the new test case with frequency offset equivalent to or more the maximum Doppler shift value to be adopted will be introduced.</a:t>
            </a:r>
            <a:endParaRPr lang="en-US" altLang="ja-JP" dirty="0"/>
          </a:p>
        </p:txBody>
      </p:sp>
    </p:spTree>
    <p:extLst>
      <p:ext uri="{BB962C8B-B14F-4D97-AF65-F5344CB8AC3E}">
        <p14:creationId xmlns:p14="http://schemas.microsoft.com/office/powerpoint/2010/main" val="975163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a:t>WF on PRACH restricted set </a:t>
            </a:r>
            <a:r>
              <a:rPr lang="en-US" altLang="ja-JP" dirty="0" smtClean="0"/>
              <a:t>type B</a:t>
            </a:r>
            <a:endParaRPr kumimoji="1" lang="ja-JP" altLang="en-US" dirty="0"/>
          </a:p>
        </p:txBody>
      </p:sp>
      <p:sp>
        <p:nvSpPr>
          <p:cNvPr id="3" name="テキスト プレースホルダー 2"/>
          <p:cNvSpPr>
            <a:spLocks noGrp="1"/>
          </p:cNvSpPr>
          <p:nvPr>
            <p:ph type="body" sz="quarter" idx="11"/>
          </p:nvPr>
        </p:nvSpPr>
        <p:spPr/>
        <p:txBody>
          <a:bodyPr/>
          <a:lstStyle/>
          <a:p>
            <a:r>
              <a:rPr lang="en-US" altLang="ja-JP" dirty="0"/>
              <a:t>S</a:t>
            </a:r>
            <a:r>
              <a:rPr kumimoji="1" lang="en-US" altLang="ja-JP" dirty="0" smtClean="0"/>
              <a:t>imulation assumption for alignment</a:t>
            </a:r>
          </a:p>
          <a:p>
            <a:pPr lvl="1"/>
            <a:r>
              <a:rPr lang="en-US" altLang="ja-JP" dirty="0" smtClean="0"/>
              <a:t>Channel model: AWGN</a:t>
            </a:r>
          </a:p>
          <a:p>
            <a:pPr lvl="1"/>
            <a:r>
              <a:rPr lang="en-US" altLang="ja-JP" dirty="0" smtClean="0"/>
              <a:t>Antenna configuration: 1x2</a:t>
            </a:r>
          </a:p>
          <a:p>
            <a:pPr lvl="1"/>
            <a:r>
              <a:rPr kumimoji="1" lang="en-US" altLang="ja-JP" dirty="0" smtClean="0"/>
              <a:t>Frequency offset:</a:t>
            </a:r>
          </a:p>
          <a:p>
            <a:pPr lvl="2"/>
            <a:r>
              <a:rPr lang="en-US" altLang="ja-JP" dirty="0" smtClean="0">
                <a:ea typeface="?? ??"/>
                <a:cs typeface="v5.0.0"/>
              </a:rPr>
              <a:t>1</a:t>
            </a:r>
            <a:r>
              <a:rPr lang="en-GB" altLang="ja-JP" dirty="0">
                <a:ea typeface="?? ??"/>
                <a:cs typeface="v5.0.0"/>
              </a:rPr>
              <a:t>944 </a:t>
            </a:r>
            <a:r>
              <a:rPr lang="en-GB" altLang="ja-JP" dirty="0" smtClean="0">
                <a:ea typeface="?? ??"/>
                <a:cs typeface="v5.0.0"/>
              </a:rPr>
              <a:t>Hz</a:t>
            </a:r>
          </a:p>
          <a:p>
            <a:pPr lvl="2"/>
            <a:r>
              <a:rPr lang="en-GB" altLang="ja-JP" dirty="0">
                <a:ea typeface="?? ??"/>
                <a:cs typeface="v5.0.0"/>
              </a:rPr>
              <a:t>1894 Hz</a:t>
            </a:r>
            <a:endParaRPr kumimoji="1" lang="en-US" altLang="ja-JP" dirty="0" smtClean="0"/>
          </a:p>
          <a:p>
            <a:pPr lvl="1"/>
            <a:r>
              <a:rPr kumimoji="1" lang="en-US" altLang="ja-JP" dirty="0" smtClean="0"/>
              <a:t>Other assumptions are same as existing PRACH restricted set type B requirement</a:t>
            </a:r>
          </a:p>
        </p:txBody>
      </p:sp>
    </p:spTree>
    <p:extLst>
      <p:ext uri="{BB962C8B-B14F-4D97-AF65-F5344CB8AC3E}">
        <p14:creationId xmlns:p14="http://schemas.microsoft.com/office/powerpoint/2010/main" val="203013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Reference</a:t>
            </a:r>
            <a:endParaRPr kumimoji="1" lang="ja-JP" altLang="en-US" dirty="0"/>
          </a:p>
        </p:txBody>
      </p:sp>
      <p:sp>
        <p:nvSpPr>
          <p:cNvPr id="4" name="テキスト プレースホルダー 2"/>
          <p:cNvSpPr txBox="1">
            <a:spLocks/>
          </p:cNvSpPr>
          <p:nvPr/>
        </p:nvSpPr>
        <p:spPr>
          <a:xfrm>
            <a:off x="838201" y="1309544"/>
            <a:ext cx="10944496" cy="5548456"/>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just">
              <a:lnSpc>
                <a:spcPct val="100000"/>
              </a:lnSpc>
              <a:buNone/>
            </a:pPr>
            <a:r>
              <a:rPr lang="en-US" altLang="ja-JP" sz="2000" dirty="0"/>
              <a:t>[1]	</a:t>
            </a:r>
            <a:r>
              <a:rPr lang="en-GB" altLang="ja-JP" sz="2000" dirty="0" smtClean="0"/>
              <a:t>RP-181482</a:t>
            </a:r>
            <a:r>
              <a:rPr lang="en-GB" altLang="ja-JP" sz="2000" dirty="0"/>
              <a:t>, “New Work Item on Further performance enhancement for LTE in high </a:t>
            </a:r>
            <a:r>
              <a:rPr lang="en-GB" altLang="ja-JP" sz="2000" dirty="0" smtClean="0"/>
              <a:t>speed 	scenario”, </a:t>
            </a:r>
            <a:r>
              <a:rPr lang="en-GB" altLang="ja-JP" sz="2000" dirty="0" err="1" smtClean="0"/>
              <a:t>SoftBank</a:t>
            </a:r>
            <a:r>
              <a:rPr lang="en-GB" altLang="ja-JP" sz="2000" dirty="0" smtClean="0"/>
              <a:t>, RAN#80</a:t>
            </a:r>
          </a:p>
          <a:p>
            <a:pPr marL="0" indent="0" algn="just">
              <a:lnSpc>
                <a:spcPct val="100000"/>
              </a:lnSpc>
              <a:buNone/>
            </a:pPr>
            <a:r>
              <a:rPr lang="en-GB" altLang="ja-JP" sz="2000" dirty="0" smtClean="0"/>
              <a:t>[2]	</a:t>
            </a:r>
            <a:r>
              <a:rPr lang="en-US" altLang="ja-JP" sz="2000" dirty="0" smtClean="0"/>
              <a:t>R4-1900804, “Work </a:t>
            </a:r>
            <a:r>
              <a:rPr lang="en-US" altLang="ja-JP" sz="2000" dirty="0"/>
              <a:t>plan for LTE high speed in Rel.16”, NTT DOCOMO, INC., Huawei, </a:t>
            </a:r>
            <a:r>
              <a:rPr lang="en-US" altLang="ja-JP" sz="2000" dirty="0" smtClean="0"/>
              <a:t>	</a:t>
            </a:r>
            <a:r>
              <a:rPr lang="en-US" altLang="ja-JP" sz="2000" dirty="0" err="1" smtClean="0"/>
              <a:t>HiSilicon</a:t>
            </a:r>
            <a:r>
              <a:rPr lang="en-US" altLang="ja-JP" sz="2000" dirty="0" smtClean="0"/>
              <a:t>, RAN4#90</a:t>
            </a:r>
            <a:endParaRPr lang="en-GB" altLang="ja-JP" sz="2000" dirty="0" smtClean="0"/>
          </a:p>
          <a:p>
            <a:pPr marL="0" indent="0" algn="just">
              <a:lnSpc>
                <a:spcPct val="100000"/>
              </a:lnSpc>
              <a:buNone/>
            </a:pPr>
            <a:r>
              <a:rPr lang="en-GB" altLang="ja-JP" sz="2000" dirty="0" smtClean="0"/>
              <a:t>[3]	R4-1902522, “</a:t>
            </a:r>
            <a:r>
              <a:rPr lang="en-US" altLang="ja-JP" sz="2000" dirty="0"/>
              <a:t>Way Forward on BS demodulation scenarios and requirements for HST”, </a:t>
            </a:r>
            <a:r>
              <a:rPr lang="en-US" altLang="ja-JP" sz="2000" dirty="0" smtClean="0"/>
              <a:t>	Ericsson</a:t>
            </a:r>
            <a:r>
              <a:rPr lang="en-US" altLang="ja-JP" sz="2000" dirty="0"/>
              <a:t>, NTT </a:t>
            </a:r>
            <a:r>
              <a:rPr lang="en-US" altLang="ja-JP" sz="2000" dirty="0" err="1" smtClean="0"/>
              <a:t>Docomo</a:t>
            </a:r>
            <a:r>
              <a:rPr lang="en-US" altLang="ja-JP" sz="2000" dirty="0" smtClean="0"/>
              <a:t>, RAN4#90</a:t>
            </a:r>
            <a:endParaRPr lang="en-US" altLang="ja-JP" sz="2000" dirty="0"/>
          </a:p>
          <a:p>
            <a:pPr marL="0" indent="0" algn="just">
              <a:lnSpc>
                <a:spcPct val="100000"/>
              </a:lnSpc>
              <a:buNone/>
            </a:pPr>
            <a:r>
              <a:rPr lang="en-GB" altLang="ja-JP" sz="2000" dirty="0" smtClean="0"/>
              <a:t>[4]</a:t>
            </a:r>
            <a:r>
              <a:rPr lang="en-GB" altLang="ja-JP" sz="2000" dirty="0"/>
              <a:t>	</a:t>
            </a:r>
            <a:r>
              <a:rPr lang="en-GB" altLang="ja-JP" sz="2000" dirty="0" smtClean="0"/>
              <a:t>R4-1904793, “</a:t>
            </a:r>
            <a:r>
              <a:rPr lang="en-US" altLang="ja-JP" sz="2000" dirty="0" smtClean="0"/>
              <a:t>Way </a:t>
            </a:r>
            <a:r>
              <a:rPr lang="en-US" altLang="ja-JP" sz="2000" dirty="0"/>
              <a:t>forward on BS demodulation requirement for HST </a:t>
            </a:r>
            <a:r>
              <a:rPr lang="en-US" altLang="ja-JP" sz="2000" dirty="0" smtClean="0"/>
              <a:t>enhancement”, 	NTT DOCOMO, 	INC., RAN4#90bis</a:t>
            </a:r>
          </a:p>
          <a:p>
            <a:pPr marL="0" indent="0" algn="just">
              <a:lnSpc>
                <a:spcPct val="100000"/>
              </a:lnSpc>
              <a:buNone/>
            </a:pPr>
            <a:r>
              <a:rPr lang="en-GB" altLang="ja-JP" sz="2000" dirty="0" smtClean="0"/>
              <a:t>[5]</a:t>
            </a:r>
            <a:r>
              <a:rPr lang="en-GB" altLang="ja-JP" sz="2000" dirty="0"/>
              <a:t>	</a:t>
            </a:r>
            <a:r>
              <a:rPr lang="en-US" altLang="ja-JP" sz="2000" dirty="0" smtClean="0"/>
              <a:t>R4-1907747, “Way </a:t>
            </a:r>
            <a:r>
              <a:rPr lang="en-US" altLang="ja-JP" sz="2000" dirty="0"/>
              <a:t>forward on LTE HST BS demodulation performance requirements”, Nokia, Nokia </a:t>
            </a:r>
            <a:r>
              <a:rPr lang="en-US" altLang="ja-JP" sz="2000" dirty="0" smtClean="0"/>
              <a:t>	Shanghai </a:t>
            </a:r>
            <a:r>
              <a:rPr lang="en-US" altLang="ja-JP" sz="2000" dirty="0"/>
              <a:t>Bell, NTT DOCOMO, INC., Ericsson, </a:t>
            </a:r>
            <a:r>
              <a:rPr lang="en-US" altLang="ja-JP" sz="2000" dirty="0" smtClean="0"/>
              <a:t>RAN4#91</a:t>
            </a:r>
          </a:p>
          <a:p>
            <a:pPr marL="0" indent="0" algn="just">
              <a:lnSpc>
                <a:spcPct val="100000"/>
              </a:lnSpc>
              <a:buNone/>
            </a:pPr>
            <a:r>
              <a:rPr lang="en-US" altLang="ja-JP" sz="2000" dirty="0" smtClean="0"/>
              <a:t>[6]	R4-1908661</a:t>
            </a:r>
            <a:r>
              <a:rPr lang="en-US" altLang="ja-JP" sz="2000" dirty="0"/>
              <a:t>	BS demodulation for LTE high speed	NTT DOCOMO, INC.</a:t>
            </a:r>
          </a:p>
          <a:p>
            <a:pPr marL="0" indent="0" algn="just">
              <a:lnSpc>
                <a:spcPct val="100000"/>
              </a:lnSpc>
              <a:buNone/>
            </a:pPr>
            <a:r>
              <a:rPr lang="en-US" altLang="ja-JP" sz="2000" dirty="0" smtClean="0"/>
              <a:t>[7]	R4-1908851</a:t>
            </a:r>
            <a:r>
              <a:rPr lang="en-US" altLang="ja-JP" sz="2000" dirty="0"/>
              <a:t>	Doppler shift evaluation for LTE HST Bidirectional Scenario	Ericsson</a:t>
            </a:r>
          </a:p>
          <a:p>
            <a:pPr marL="0" indent="0" algn="just">
              <a:lnSpc>
                <a:spcPct val="100000"/>
              </a:lnSpc>
              <a:buNone/>
            </a:pPr>
            <a:r>
              <a:rPr lang="en-US" altLang="ja-JP" sz="2000" dirty="0" smtClean="0"/>
              <a:t>[8]	R4-1908852</a:t>
            </a:r>
            <a:r>
              <a:rPr lang="en-US" altLang="ja-JP" sz="2000" dirty="0"/>
              <a:t>	CR to 36.104 on LTE HST PUSCH conditions	Ericsson</a:t>
            </a:r>
          </a:p>
          <a:p>
            <a:pPr marL="0" indent="0" algn="just">
              <a:lnSpc>
                <a:spcPct val="100000"/>
              </a:lnSpc>
              <a:buNone/>
            </a:pPr>
            <a:r>
              <a:rPr lang="en-US" altLang="ja-JP" sz="2000" dirty="0" smtClean="0"/>
              <a:t>[9]	R4-1909998</a:t>
            </a:r>
            <a:r>
              <a:rPr lang="en-US" altLang="ja-JP" sz="2000" dirty="0"/>
              <a:t>	Discussion and simulation results for BS performance with HST in LTE Rel-16	Samsung</a:t>
            </a:r>
          </a:p>
          <a:p>
            <a:pPr marL="0" indent="0" algn="just">
              <a:lnSpc>
                <a:spcPct val="100000"/>
              </a:lnSpc>
              <a:buNone/>
            </a:pPr>
            <a:r>
              <a:rPr lang="en-US" altLang="ja-JP" sz="2000" dirty="0" smtClean="0"/>
              <a:t>[10]	R4-1909851</a:t>
            </a:r>
            <a:r>
              <a:rPr lang="en-US" altLang="ja-JP" sz="2000" dirty="0"/>
              <a:t>	Discuss and simulation results for BS demodulation requirements for LTE HST </a:t>
            </a:r>
            <a:r>
              <a:rPr lang="en-US" altLang="ja-JP" sz="2000" dirty="0" smtClean="0"/>
              <a:t>	enhancement</a:t>
            </a:r>
            <a:r>
              <a:rPr lang="en-US" altLang="ja-JP" sz="2000" dirty="0"/>
              <a:t>	Huawei, </a:t>
            </a:r>
            <a:r>
              <a:rPr lang="en-US" altLang="ja-JP" sz="2000" dirty="0" err="1"/>
              <a:t>HiSilicon</a:t>
            </a:r>
            <a:endParaRPr lang="en-US" altLang="ja-JP" sz="2000" dirty="0"/>
          </a:p>
          <a:p>
            <a:pPr marL="0" indent="0" algn="just">
              <a:lnSpc>
                <a:spcPct val="100000"/>
              </a:lnSpc>
              <a:buNone/>
            </a:pPr>
            <a:r>
              <a:rPr lang="en-US" altLang="ja-JP" sz="2000" dirty="0" smtClean="0"/>
              <a:t>[11]	R4-1909887</a:t>
            </a:r>
            <a:r>
              <a:rPr lang="en-US" altLang="ja-JP" sz="2000" dirty="0"/>
              <a:t>	BS demodulation simulation results of PUSCH for Rel-16 LTE HST    	Nokia, </a:t>
            </a:r>
            <a:r>
              <a:rPr lang="en-US" altLang="ja-JP" sz="2000" dirty="0" smtClean="0"/>
              <a:t>	Nokia </a:t>
            </a:r>
            <a:r>
              <a:rPr lang="en-US" altLang="ja-JP" sz="2000" dirty="0"/>
              <a:t>Shanghai Bell</a:t>
            </a:r>
          </a:p>
          <a:p>
            <a:pPr marL="0" indent="0" algn="just">
              <a:lnSpc>
                <a:spcPct val="100000"/>
              </a:lnSpc>
              <a:buNone/>
            </a:pPr>
            <a:endParaRPr lang="en-US" altLang="ja-JP" sz="2000" dirty="0"/>
          </a:p>
          <a:p>
            <a:pPr marL="0" indent="0" algn="just">
              <a:lnSpc>
                <a:spcPct val="100000"/>
              </a:lnSpc>
              <a:buNone/>
            </a:pPr>
            <a:endParaRPr lang="en-US" altLang="ja-JP" sz="2000" dirty="0"/>
          </a:p>
        </p:txBody>
      </p:sp>
    </p:spTree>
    <p:extLst>
      <p:ext uri="{BB962C8B-B14F-4D97-AF65-F5344CB8AC3E}">
        <p14:creationId xmlns:p14="http://schemas.microsoft.com/office/powerpoint/2010/main" val="357433615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TotalTime>
  <Words>463</Words>
  <Application>Microsoft Office PowerPoint</Application>
  <PresentationFormat>ワイド画面</PresentationFormat>
  <Paragraphs>134</Paragraphs>
  <Slides>8</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8</vt:i4>
      </vt:variant>
    </vt:vector>
  </HeadingPairs>
  <TitlesOfParts>
    <vt:vector size="17" baseType="lpstr">
      <vt:lpstr>?? ??</vt:lpstr>
      <vt:lpstr>SimSun</vt:lpstr>
      <vt:lpstr>v5.0.0</vt:lpstr>
      <vt:lpstr>游ゴシック</vt:lpstr>
      <vt:lpstr>游ゴシック Light</vt:lpstr>
      <vt:lpstr>Arial</vt:lpstr>
      <vt:lpstr>Calibri</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NTT DOCOMO</cp:lastModifiedBy>
  <cp:revision>119</cp:revision>
  <dcterms:created xsi:type="dcterms:W3CDTF">2019-02-23T04:02:11Z</dcterms:created>
  <dcterms:modified xsi:type="dcterms:W3CDTF">2019-08-29T15:24:13Z</dcterms:modified>
</cp:coreProperties>
</file>