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sldIdLst>
    <p:sldId id="257" r:id="rId7"/>
    <p:sldId id="258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310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46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08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52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995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90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25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999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39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61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3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397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47528" y="1772817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Way Forward on MR-DC RRM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95600" y="4293096"/>
            <a:ext cx="6400800" cy="1320552"/>
          </a:xfrm>
        </p:spPr>
        <p:txBody>
          <a:bodyPr/>
          <a:lstStyle/>
          <a:p>
            <a:r>
              <a:rPr lang="fi-FI" altLang="zh-CN" dirty="0"/>
              <a:t>Nokia, Nokia Shanghai Bell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942679" y="260648"/>
            <a:ext cx="10275217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3GPP TSG-RAN WG4 Meeting #92	           				 R4-190</a:t>
            </a:r>
            <a:r>
              <a:rPr lang="en-US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9997</a:t>
            </a:r>
            <a:endParaRPr lang="zh-CN" altLang="zh-CN" sz="2400" dirty="0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  <a:p>
            <a:pPr algn="just"/>
            <a:r>
              <a:rPr lang="en-US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Ljubljana</a:t>
            </a:r>
            <a:r>
              <a:rPr lang="en-GB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, </a:t>
            </a:r>
            <a:r>
              <a:rPr lang="en-US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Slovenia</a:t>
            </a:r>
            <a:r>
              <a:rPr lang="en-GB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, 26</a:t>
            </a:r>
            <a:r>
              <a:rPr lang="en-US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-30</a:t>
            </a:r>
            <a:r>
              <a:rPr lang="en-GB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Aug</a:t>
            </a:r>
            <a:r>
              <a:rPr lang="en-GB" altLang="zh-CN" sz="2400" b="1" dirty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rPr>
              <a:t> 2019</a:t>
            </a:r>
            <a:endParaRPr lang="zh-CN" altLang="zh-CN" sz="2400" dirty="0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D14C5-6D63-416E-B22D-701BF20A8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9632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MR-DC RRM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5FB2C-D1B2-4231-BF20-6350E2DAF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0961"/>
            <a:ext cx="10972800" cy="5155203"/>
          </a:xfrm>
        </p:spPr>
        <p:txBody>
          <a:bodyPr>
            <a:normAutofit/>
          </a:bodyPr>
          <a:lstStyle/>
          <a:p>
            <a:pPr hangingPunct="0"/>
            <a:r>
              <a:rPr lang="en-GB" u="sng" dirty="0"/>
              <a:t>Support of asynchronous and synchronous NR-NR Dual Connectivity:</a:t>
            </a:r>
          </a:p>
          <a:p>
            <a:pPr lvl="1" hangingPunct="0"/>
            <a:r>
              <a:rPr lang="en-GB" dirty="0"/>
              <a:t>Background:</a:t>
            </a:r>
          </a:p>
          <a:p>
            <a:pPr lvl="2" hangingPunct="0"/>
            <a:r>
              <a:rPr lang="en-GB" dirty="0"/>
              <a:t>Agreements (RAN4#92): </a:t>
            </a:r>
          </a:p>
          <a:p>
            <a:pPr lvl="3" hangingPunct="0"/>
            <a:r>
              <a:rPr lang="en-GB" dirty="0"/>
              <a:t>RAN4 defines UE requirements for asynchronous inter-band NR-DC</a:t>
            </a:r>
          </a:p>
          <a:p>
            <a:pPr lvl="4" hangingPunct="0"/>
            <a:r>
              <a:rPr lang="en-US" dirty="0"/>
              <a:t>RAN4 specifies RRM requirements for deployments aligned with agreed band combinations in RF session</a:t>
            </a:r>
          </a:p>
          <a:p>
            <a:pPr lvl="3" hangingPunct="0"/>
            <a:r>
              <a:rPr lang="en-GB" dirty="0"/>
              <a:t>at least if needed RAN4 specifies the following requirements for Rel-16 NR-DC, including MTTD/MRTD, Interruption, </a:t>
            </a:r>
            <a:r>
              <a:rPr lang="en-GB" dirty="0" err="1"/>
              <a:t>PSCell</a:t>
            </a:r>
            <a:r>
              <a:rPr lang="en-GB" dirty="0"/>
              <a:t> addition, Measurement gap interruption, and SFTD</a:t>
            </a:r>
          </a:p>
          <a:p>
            <a:pPr lvl="1"/>
            <a:r>
              <a:rPr lang="en-GB" dirty="0"/>
              <a:t>Way Forward: </a:t>
            </a:r>
          </a:p>
          <a:p>
            <a:pPr lvl="2"/>
            <a:r>
              <a:rPr lang="en-GB"/>
              <a:t>NR-DC </a:t>
            </a:r>
            <a:r>
              <a:rPr lang="en-GB" dirty="0"/>
              <a:t>is covered according to WI in RP-191600</a:t>
            </a:r>
          </a:p>
          <a:p>
            <a:pPr lvl="2"/>
            <a:r>
              <a:rPr lang="en-GB" dirty="0"/>
              <a:t>Analyse necessary changes and proposed requirements</a:t>
            </a:r>
          </a:p>
        </p:txBody>
      </p:sp>
    </p:spTree>
    <p:extLst>
      <p:ext uri="{BB962C8B-B14F-4D97-AF65-F5344CB8AC3E}">
        <p14:creationId xmlns:p14="http://schemas.microsoft.com/office/powerpoint/2010/main" val="3585289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D14C5-6D63-416E-B22D-701BF20A8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9632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MR-DC RRM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5FB2C-D1B2-4231-BF20-6350E2DAF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0961"/>
            <a:ext cx="10972800" cy="5155203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u="sng" dirty="0"/>
              <a:t>Early Measurement reporting:</a:t>
            </a:r>
          </a:p>
          <a:p>
            <a:pPr lvl="1" hangingPunct="0"/>
            <a:r>
              <a:rPr lang="en-GB" dirty="0"/>
              <a:t>Background:</a:t>
            </a:r>
          </a:p>
          <a:p>
            <a:pPr lvl="2" hangingPunct="0"/>
            <a:r>
              <a:rPr lang="en-GB" dirty="0"/>
              <a:t>Agreements (RAN4#92): </a:t>
            </a:r>
          </a:p>
          <a:p>
            <a:pPr lvl="3" hangingPunct="0"/>
            <a:r>
              <a:rPr lang="en-GB" dirty="0"/>
              <a:t>RAN4 defines measurement requirements for UE early measurement in IDLE and INACTIVE</a:t>
            </a:r>
          </a:p>
          <a:p>
            <a:pPr lvl="3" hangingPunct="0"/>
            <a:r>
              <a:rPr lang="en-GB" dirty="0"/>
              <a:t>RAN4 defines UE requirements for NR Inter-RAT for early measurements</a:t>
            </a:r>
          </a:p>
          <a:p>
            <a:pPr lvl="3" hangingPunct="0"/>
            <a:r>
              <a:rPr lang="en-GB" dirty="0"/>
              <a:t>RAN4 defines UE requirements for LTE Inter-RAT for early measurements</a:t>
            </a:r>
          </a:p>
          <a:p>
            <a:pPr lvl="3" hangingPunct="0"/>
            <a:r>
              <a:rPr lang="en-US" dirty="0"/>
              <a:t>The supported measurement quantities for early measurements are RSRP and RSRQ</a:t>
            </a:r>
            <a:endParaRPr lang="en-GB" dirty="0"/>
          </a:p>
          <a:p>
            <a:pPr lvl="3" hangingPunct="0"/>
            <a:r>
              <a:rPr lang="en-GB" dirty="0"/>
              <a:t>RAN4 defines measurement accuracy for early measurement reporting</a:t>
            </a:r>
          </a:p>
          <a:p>
            <a:pPr lvl="3" hangingPunct="0"/>
            <a:r>
              <a:rPr lang="en-GB" dirty="0"/>
              <a:t>RAN4 defines measurement period for measurements for early reporting</a:t>
            </a:r>
          </a:p>
          <a:p>
            <a:pPr lvl="3" hangingPunct="0"/>
            <a:r>
              <a:rPr lang="en-GB" dirty="0"/>
              <a:t>RAN4 captures requirements for early reporting based on SIB configuration</a:t>
            </a:r>
          </a:p>
          <a:p>
            <a:pPr lvl="3" hangingPunct="0"/>
            <a:r>
              <a:rPr lang="en-US" dirty="0"/>
              <a:t>In NR, supporting IDLE/INACTIVE mode CA measurement should not extend the measurement capability defined in Rel-15</a:t>
            </a:r>
            <a:endParaRPr lang="en-GB" dirty="0"/>
          </a:p>
          <a:p>
            <a:pPr lvl="1" hangingPunct="0"/>
            <a:r>
              <a:rPr lang="en-GB" dirty="0"/>
              <a:t>Way Forward: </a:t>
            </a:r>
          </a:p>
          <a:p>
            <a:pPr lvl="2" hangingPunct="0"/>
            <a:r>
              <a:rPr lang="en-US" dirty="0"/>
              <a:t>Discuss the definition and restriction on carriers for early measurement reporting.</a:t>
            </a:r>
            <a:endParaRPr lang="en-GB" dirty="0"/>
          </a:p>
          <a:p>
            <a:pPr lvl="2" hangingPunct="0"/>
            <a:r>
              <a:rPr lang="en-US" dirty="0"/>
              <a:t>Discuss if the LTE way of using search thresholds for limiting the UE measurements for idle mode measurements for reporting.</a:t>
            </a:r>
          </a:p>
          <a:p>
            <a:pPr lvl="2" hangingPunct="0"/>
            <a:r>
              <a:rPr lang="en-US" dirty="0"/>
              <a:t>Analyze the necessary changes and proposed requirements</a:t>
            </a:r>
            <a:endParaRPr lang="en-GB" dirty="0"/>
          </a:p>
          <a:p>
            <a:pPr lvl="2"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6112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D14C5-6D63-416E-B22D-701BF20A8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9632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MR-DC RRM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5FB2C-D1B2-4231-BF20-6350E2DAF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0961"/>
            <a:ext cx="10972800" cy="5155203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GB" u="sng" dirty="0"/>
              <a:t>Efficient and low latency serving cell configuration, activation and setup:</a:t>
            </a:r>
          </a:p>
          <a:p>
            <a:pPr lvl="1" hangingPunct="0"/>
            <a:r>
              <a:rPr lang="en-GB" dirty="0" err="1"/>
              <a:t>Bckground</a:t>
            </a:r>
            <a:r>
              <a:rPr lang="en-GB" dirty="0"/>
              <a:t>:</a:t>
            </a:r>
          </a:p>
          <a:p>
            <a:pPr lvl="2" hangingPunct="0"/>
            <a:r>
              <a:rPr lang="en-GB" dirty="0"/>
              <a:t>Agreements (RAN4#92): </a:t>
            </a:r>
          </a:p>
          <a:p>
            <a:pPr lvl="3" hangingPunct="0"/>
            <a:r>
              <a:rPr lang="en-GB" dirty="0"/>
              <a:t>RAN4 defines the related UE delay requirements for direct activated configured SCell</a:t>
            </a:r>
          </a:p>
          <a:p>
            <a:pPr lvl="3" hangingPunct="0"/>
            <a:r>
              <a:rPr lang="en-GB" dirty="0"/>
              <a:t>RAN4 defines the interruption requirements for direct SCell activation</a:t>
            </a:r>
          </a:p>
          <a:p>
            <a:pPr lvl="3" hangingPunct="0"/>
            <a:r>
              <a:rPr lang="en-CA" dirty="0"/>
              <a:t>As initial assumption, the direct NR SCell activation delay requirements are based on adapted time lines of corresponding requirements in E-UTRA:</a:t>
            </a:r>
          </a:p>
          <a:p>
            <a:pPr lvl="4" hangingPunct="0"/>
            <a:r>
              <a:rPr lang="en-CA" dirty="0"/>
              <a:t>SCell addition: </a:t>
            </a:r>
            <a:r>
              <a:rPr lang="en-CA" dirty="0" err="1"/>
              <a:t>N</a:t>
            </a:r>
            <a:r>
              <a:rPr lang="en-CA" baseline="-25000" dirty="0" err="1"/>
              <a:t>direct</a:t>
            </a:r>
            <a:r>
              <a:rPr lang="en-CA" dirty="0"/>
              <a:t> = </a:t>
            </a:r>
            <a:r>
              <a:rPr lang="en-CA" dirty="0" err="1"/>
              <a:t>T</a:t>
            </a:r>
            <a:r>
              <a:rPr lang="en-CA" baseline="-25000" dirty="0" err="1"/>
              <a:t>RRC_processing</a:t>
            </a:r>
            <a:r>
              <a:rPr lang="en-CA" dirty="0"/>
              <a:t> + [T</a:t>
            </a:r>
            <a:r>
              <a:rPr lang="en-CA" baseline="-25000" dirty="0"/>
              <a:t>1</a:t>
            </a:r>
            <a:r>
              <a:rPr lang="en-CA" dirty="0"/>
              <a:t>] + </a:t>
            </a:r>
            <a:r>
              <a:rPr lang="en-CA" dirty="0" err="1"/>
              <a:t>T</a:t>
            </a:r>
            <a:r>
              <a:rPr lang="en-CA" baseline="-25000" dirty="0" err="1"/>
              <a:t>activation_time</a:t>
            </a:r>
            <a:r>
              <a:rPr lang="en-CA" dirty="0"/>
              <a:t> + </a:t>
            </a:r>
            <a:r>
              <a:rPr lang="en-CA" dirty="0" err="1"/>
              <a:t>T</a:t>
            </a:r>
            <a:r>
              <a:rPr lang="en-CA" baseline="-25000" dirty="0" err="1"/>
              <a:t>CSI_report</a:t>
            </a:r>
            <a:endParaRPr lang="en-CA" baseline="-25000" dirty="0"/>
          </a:p>
          <a:p>
            <a:pPr lvl="4" hangingPunct="0"/>
            <a:r>
              <a:rPr lang="en-GB" dirty="0"/>
              <a:t>PCell HO: </a:t>
            </a:r>
            <a:r>
              <a:rPr lang="en-GB" dirty="0" err="1"/>
              <a:t>N</a:t>
            </a:r>
            <a:r>
              <a:rPr lang="en-GB" baseline="-25000" dirty="0" err="1"/>
              <a:t>direct</a:t>
            </a:r>
            <a:r>
              <a:rPr lang="en-GB" dirty="0"/>
              <a:t> = </a:t>
            </a:r>
            <a:r>
              <a:rPr lang="en-GB" dirty="0" err="1"/>
              <a:t>T</a:t>
            </a:r>
            <a:r>
              <a:rPr lang="en-GB" baseline="-25000" dirty="0" err="1"/>
              <a:t>RRC_processing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interrupt</a:t>
            </a:r>
            <a:r>
              <a:rPr lang="en-GB" dirty="0"/>
              <a:t> + T</a:t>
            </a:r>
            <a:r>
              <a:rPr lang="en-GB" baseline="-25000" dirty="0"/>
              <a:t>2</a:t>
            </a:r>
            <a:r>
              <a:rPr lang="en-GB" dirty="0"/>
              <a:t> + T</a:t>
            </a:r>
            <a:r>
              <a:rPr lang="en-GB" baseline="-25000" dirty="0"/>
              <a:t>3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interupt_window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activation_time</a:t>
            </a:r>
            <a:r>
              <a:rPr lang="en-GB" baseline="-25000" dirty="0"/>
              <a:t> </a:t>
            </a:r>
            <a:r>
              <a:rPr lang="en-CA" dirty="0"/>
              <a:t>+ </a:t>
            </a:r>
            <a:r>
              <a:rPr lang="en-CA" dirty="0" err="1"/>
              <a:t>T</a:t>
            </a:r>
            <a:r>
              <a:rPr lang="en-CA" baseline="-25000" dirty="0" err="1"/>
              <a:t>CSI_report</a:t>
            </a:r>
            <a:endParaRPr lang="en-CA" baseline="-25000" dirty="0"/>
          </a:p>
          <a:p>
            <a:pPr lvl="1" hangingPunct="0"/>
            <a:r>
              <a:rPr lang="en-GB" dirty="0"/>
              <a:t>Way Forward:</a:t>
            </a:r>
            <a:endParaRPr lang="en-CA" baseline="-25000" dirty="0"/>
          </a:p>
          <a:p>
            <a:pPr lvl="2" hangingPunct="0"/>
            <a:r>
              <a:rPr lang="en-GB" dirty="0"/>
              <a:t>Provide input on whether to replace </a:t>
            </a:r>
            <a:r>
              <a:rPr lang="en-GB" dirty="0" err="1"/>
              <a:t>T</a:t>
            </a:r>
            <a:r>
              <a:rPr lang="en-GB" baseline="-25000" dirty="0" err="1"/>
              <a:t>interupt_window</a:t>
            </a:r>
            <a:r>
              <a:rPr lang="en-GB" dirty="0"/>
              <a:t> to adapt it to NR requirements</a:t>
            </a:r>
          </a:p>
          <a:p>
            <a:pPr lvl="2" hangingPunct="0"/>
            <a:r>
              <a:rPr lang="en-CA" dirty="0"/>
              <a:t>Provide input on the values for </a:t>
            </a:r>
            <a:r>
              <a:rPr lang="en-CA" dirty="0" err="1"/>
              <a:t>T</a:t>
            </a:r>
            <a:r>
              <a:rPr lang="en-CA" baseline="-25000" dirty="0" err="1"/>
              <a:t>RRC_processing</a:t>
            </a:r>
            <a:r>
              <a:rPr lang="en-CA" dirty="0"/>
              <a:t>, T</a:t>
            </a:r>
            <a:r>
              <a:rPr lang="en-CA" baseline="-25000" dirty="0"/>
              <a:t>1</a:t>
            </a:r>
            <a:r>
              <a:rPr lang="en-CA" dirty="0"/>
              <a:t>, </a:t>
            </a:r>
            <a:r>
              <a:rPr lang="en-CA" dirty="0" err="1"/>
              <a:t>T</a:t>
            </a:r>
            <a:r>
              <a:rPr lang="en-CA" baseline="-25000" dirty="0" err="1"/>
              <a:t>activation_time</a:t>
            </a:r>
            <a:r>
              <a:rPr lang="en-CA" dirty="0"/>
              <a:t>,</a:t>
            </a:r>
            <a:r>
              <a:rPr lang="en-GB" dirty="0"/>
              <a:t> </a:t>
            </a:r>
            <a:r>
              <a:rPr lang="en-GB" dirty="0" err="1"/>
              <a:t>T</a:t>
            </a:r>
            <a:r>
              <a:rPr lang="en-GB" baseline="-25000" dirty="0" err="1"/>
              <a:t>interrupt</a:t>
            </a:r>
            <a:r>
              <a:rPr lang="en-GB" dirty="0"/>
              <a:t>, </a:t>
            </a:r>
            <a:r>
              <a:rPr lang="en-CA" dirty="0" err="1"/>
              <a:t>T</a:t>
            </a:r>
            <a:r>
              <a:rPr lang="en-CA" baseline="-25000" dirty="0" err="1"/>
              <a:t>CSI_report</a:t>
            </a:r>
            <a:r>
              <a:rPr lang="en-CA" dirty="0"/>
              <a:t>, T</a:t>
            </a:r>
            <a:r>
              <a:rPr lang="en-CA" baseline="-25000" dirty="0"/>
              <a:t>2</a:t>
            </a:r>
            <a:r>
              <a:rPr lang="en-CA" dirty="0"/>
              <a:t>,T</a:t>
            </a:r>
            <a:r>
              <a:rPr lang="en-CA" baseline="-25000" dirty="0"/>
              <a:t>3</a:t>
            </a:r>
            <a:endParaRPr lang="en-GB" dirty="0"/>
          </a:p>
          <a:p>
            <a:pPr lvl="2" hangingPunct="0"/>
            <a:r>
              <a:rPr lang="en-US" dirty="0"/>
              <a:t>Analyze the necessary changes and proposed requirements</a:t>
            </a:r>
            <a:endParaRPr lang="en-GB" dirty="0"/>
          </a:p>
          <a:p>
            <a:pPr lvl="1" hangingPunct="0"/>
            <a:endParaRPr lang="en-GB" dirty="0">
              <a:highlight>
                <a:srgbClr val="FFFF00"/>
              </a:highlight>
            </a:endParaRPr>
          </a:p>
          <a:p>
            <a:pPr lvl="1" hangingPunct="0"/>
            <a:endParaRPr lang="en-GB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5076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D14C5-6D63-416E-B22D-701BF20A8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9632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MR-DC RRM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5FB2C-D1B2-4231-BF20-6350E2DAF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0961"/>
            <a:ext cx="10972800" cy="5155203"/>
          </a:xfrm>
        </p:spPr>
        <p:txBody>
          <a:bodyPr>
            <a:normAutofit/>
          </a:bodyPr>
          <a:lstStyle/>
          <a:p>
            <a:pPr hangingPunct="0"/>
            <a:r>
              <a:rPr lang="en-GB" u="sng" dirty="0"/>
              <a:t>Interruption under EN-DC and NE-DC due to </a:t>
            </a:r>
            <a:r>
              <a:rPr lang="en-GB" u="sng" dirty="0" err="1"/>
              <a:t>euCA</a:t>
            </a:r>
            <a:r>
              <a:rPr lang="en-GB" u="sng" dirty="0"/>
              <a:t>:</a:t>
            </a:r>
          </a:p>
          <a:p>
            <a:pPr lvl="1" hangingPunct="0"/>
            <a:r>
              <a:rPr lang="en-GB" dirty="0"/>
              <a:t>Background:</a:t>
            </a:r>
          </a:p>
          <a:p>
            <a:pPr lvl="2" hangingPunct="0"/>
            <a:r>
              <a:rPr lang="en-GB" dirty="0"/>
              <a:t>Agreements (RAN4#92): </a:t>
            </a:r>
          </a:p>
          <a:p>
            <a:pPr lvl="3" hangingPunct="0"/>
            <a:r>
              <a:rPr lang="en-GB" dirty="0"/>
              <a:t>RAN4 defines requirements for interruptions in EN-DC and NE-DC caused by </a:t>
            </a:r>
            <a:r>
              <a:rPr lang="en-GB" dirty="0" err="1"/>
              <a:t>euCA</a:t>
            </a:r>
            <a:r>
              <a:rPr lang="en-GB" dirty="0"/>
              <a:t> dormant state and direct SCell activation</a:t>
            </a:r>
          </a:p>
          <a:p>
            <a:pPr lvl="1" hangingPunct="0"/>
            <a:r>
              <a:rPr lang="en-GB" dirty="0"/>
              <a:t>Way Forward: </a:t>
            </a:r>
          </a:p>
          <a:p>
            <a:pPr lvl="2" hangingPunct="0"/>
            <a:r>
              <a:rPr lang="en-US" dirty="0"/>
              <a:t>Analyze the necessary changes and proposed requirements</a:t>
            </a:r>
            <a:endParaRPr lang="en-GB" dirty="0"/>
          </a:p>
          <a:p>
            <a:pPr lvl="2" hangingPunct="0"/>
            <a:r>
              <a:rPr lang="en-GB" dirty="0"/>
              <a:t>Provide draft CRs</a:t>
            </a:r>
          </a:p>
        </p:txBody>
      </p:sp>
    </p:spTree>
    <p:extLst>
      <p:ext uri="{BB962C8B-B14F-4D97-AF65-F5344CB8AC3E}">
        <p14:creationId xmlns:p14="http://schemas.microsoft.com/office/powerpoint/2010/main" val="3471950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D14C5-6D63-416E-B22D-701BF20A8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696323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MR-DC RRM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5FB2C-D1B2-4231-BF20-6350E2DAF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0961"/>
            <a:ext cx="10972800" cy="5155203"/>
          </a:xfrm>
        </p:spPr>
        <p:txBody>
          <a:bodyPr>
            <a:normAutofit/>
          </a:bodyPr>
          <a:lstStyle/>
          <a:p>
            <a:pPr hangingPunct="0"/>
            <a:r>
              <a:rPr lang="en-GB" u="sng" dirty="0"/>
              <a:t>LS’s to RAN1 and RAN2:</a:t>
            </a:r>
          </a:p>
          <a:p>
            <a:pPr lvl="1" hangingPunct="0"/>
            <a:r>
              <a:rPr lang="en-GB" dirty="0"/>
              <a:t>Agreement: </a:t>
            </a:r>
          </a:p>
          <a:p>
            <a:pPr lvl="2" hangingPunct="0"/>
            <a:r>
              <a:rPr lang="en-GB" dirty="0"/>
              <a:t>Send the LS’s to RAN1 and RAN2</a:t>
            </a:r>
          </a:p>
          <a:p>
            <a:pPr lvl="2" hangingPunct="0"/>
            <a:endParaRPr lang="en-GB" dirty="0"/>
          </a:p>
          <a:p>
            <a:pPr lvl="1" hangingPunct="0"/>
            <a:r>
              <a:rPr lang="en-GB" dirty="0"/>
              <a:t>Drafts have been distributed:</a:t>
            </a:r>
          </a:p>
          <a:p>
            <a:pPr lvl="2" hangingPunct="0"/>
            <a:r>
              <a:rPr lang="en-GB" dirty="0"/>
              <a:t>R4-1909995	Reply LS on maximum allowed SCell activation delay for Rel16 CA</a:t>
            </a:r>
          </a:p>
          <a:p>
            <a:pPr lvl="2" hangingPunct="0"/>
            <a:r>
              <a:rPr lang="en-GB" dirty="0"/>
              <a:t>R4-1909996	[draft] Reply LS on NR fast SCell activation</a:t>
            </a:r>
          </a:p>
        </p:txBody>
      </p:sp>
    </p:spTree>
    <p:extLst>
      <p:ext uri="{BB962C8B-B14F-4D97-AF65-F5344CB8AC3E}">
        <p14:creationId xmlns:p14="http://schemas.microsoft.com/office/powerpoint/2010/main" val="3863398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1" ma:contentTypeDescription="Create a new document." ma:contentTypeScope="" ma:versionID="ef6b774ef188ddc835e353781c249403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6ffa66183a6d9ea6153da49623a31c87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4BD0468F-59D2-436C-B1DB-B4A5BC6BE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5F8E8D-1F71-4C5E-A72D-70F0F2B81903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749EE616-6A94-4E4F-9267-FB9527E46B41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2902F9B0-8ED2-40CF-AC24-71DC3288BC7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F35D096-6D72-4E1D-904C-5C6D50609D8B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55ae6c15-9962-46ae-a768-8deca3649a65"/>
    <ds:schemaRef ds:uri="28d22441-8343-43f8-ac6d-b59b0fa8fca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1184</TotalTime>
  <Words>476</Words>
  <Application>Microsoft Office PowerPoint</Application>
  <PresentationFormat>Widescreen</PresentationFormat>
  <Paragraphs>59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主题​​</vt:lpstr>
      <vt:lpstr>Way Forward on MR-DC RRM</vt:lpstr>
      <vt:lpstr>MR-DC RRM</vt:lpstr>
      <vt:lpstr>MR-DC RRM</vt:lpstr>
      <vt:lpstr>MR-DC RRM</vt:lpstr>
      <vt:lpstr>MR-DC RRM</vt:lpstr>
      <vt:lpstr>MR-DC RRM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MR-DC RRM</dc:title>
  <dc:creator>Nokia Networks</dc:creator>
  <cp:lastModifiedBy>Nokia Networks1</cp:lastModifiedBy>
  <cp:revision>16</cp:revision>
  <dcterms:created xsi:type="dcterms:W3CDTF">2019-08-28T16:31:30Z</dcterms:created>
  <dcterms:modified xsi:type="dcterms:W3CDTF">2019-08-30T11:40:24Z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0x0101002779548D02695F479F904726726C80A8</vt:lpwstr>
  </property>
</Properties>
</file>