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E786D4-8A55-46E9-8DC0-D952446A9A8B}" type="datetimeFigureOut">
              <a:rPr lang="en-US" smtClean="0"/>
              <a:t>8/29/2019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B290C8-0BA0-481C-A42C-7C5ED5BDEB8D}" type="slidenum">
              <a:rPr lang="en-US" smtClean="0"/>
              <a:t>‹#›</a:t>
            </a:fld>
            <a:endParaRPr lang="en-US"/>
          </a:p>
        </p:txBody>
      </p:sp>
    </p:spTree>
    <p:extLst>
      <p:ext uri="{BB962C8B-B14F-4D97-AF65-F5344CB8AC3E}">
        <p14:creationId xmlns:p14="http://schemas.microsoft.com/office/powerpoint/2010/main" val="3958196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A5AA0-E1B8-4A74-80B8-9B4148E75E6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5EA2854-5E97-4DDD-8AD7-5A33C4D057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52053D9-2EE4-4DE5-B70E-C38A81F94679}"/>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5" name="Footer Placeholder 4">
            <a:extLst>
              <a:ext uri="{FF2B5EF4-FFF2-40B4-BE49-F238E27FC236}">
                <a16:creationId xmlns:a16="http://schemas.microsoft.com/office/drawing/2014/main" id="{D7FD95A3-7F19-46B4-9AA0-4C6F5306EE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96138F-997F-495B-8E20-7D3C7A32F587}"/>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41097613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F1E7C-E766-4DF3-8849-ECB803BEBC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C7EA85E-C2A1-456D-A407-6F67B5684E0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C0145D-369E-4C33-A10C-99CE89D16A6B}"/>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5" name="Footer Placeholder 4">
            <a:extLst>
              <a:ext uri="{FF2B5EF4-FFF2-40B4-BE49-F238E27FC236}">
                <a16:creationId xmlns:a16="http://schemas.microsoft.com/office/drawing/2014/main" id="{358E2EA2-C42B-4ACE-A797-026AF9FE94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566006-C110-4578-905B-C4AB56435284}"/>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94843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6E7EA90-6254-4838-B75E-C7CDA14AA34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579986-C06F-4AEC-AD0C-9B8D192AD9A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23C2B8-B259-4DAC-9FA1-8DDAEA4EF47C}"/>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5" name="Footer Placeholder 4">
            <a:extLst>
              <a:ext uri="{FF2B5EF4-FFF2-40B4-BE49-F238E27FC236}">
                <a16:creationId xmlns:a16="http://schemas.microsoft.com/office/drawing/2014/main" id="{4F387893-6666-4055-B259-60BEB2841E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CA851E-06FB-47DE-92F0-C19B274C9D4C}"/>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750441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5EF7A-7540-40B8-BFD6-B2B3A68933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7B9AA1D-4828-4960-BFB4-6737365D09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069C8C-1308-4321-B87D-DF09A8C66580}"/>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5" name="Footer Placeholder 4">
            <a:extLst>
              <a:ext uri="{FF2B5EF4-FFF2-40B4-BE49-F238E27FC236}">
                <a16:creationId xmlns:a16="http://schemas.microsoft.com/office/drawing/2014/main" id="{20A87E3B-055A-4934-A54A-6C9EA2864C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206117-4D69-4555-88C9-679B4CB903A9}"/>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2080954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A2982-7748-4711-A166-7538592E791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C1A4835-2643-4E54-8745-3C7D8A3E784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5ECEEC-0EE4-41D4-B39E-4A26D6EE8EBB}"/>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5" name="Footer Placeholder 4">
            <a:extLst>
              <a:ext uri="{FF2B5EF4-FFF2-40B4-BE49-F238E27FC236}">
                <a16:creationId xmlns:a16="http://schemas.microsoft.com/office/drawing/2014/main" id="{7D6C8EBB-09EA-4ACD-BDB3-77187B5811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2FB8B2-F4B6-4890-B5CA-A74D3F001A11}"/>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3512188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F47FC-66B1-4DB0-A5C5-83C33E0073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F3576F-3575-4F36-A0FC-A7C6077C55A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8BA170-1D26-47C8-8BE0-97A2D006714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BE350D5-7B9F-4702-A889-670ACCFEA6A2}"/>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6" name="Footer Placeholder 5">
            <a:extLst>
              <a:ext uri="{FF2B5EF4-FFF2-40B4-BE49-F238E27FC236}">
                <a16:creationId xmlns:a16="http://schemas.microsoft.com/office/drawing/2014/main" id="{935FA75F-0473-4F8F-9FB9-4972233A9BD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50AB3B-6E8D-4BEC-A3C0-DAB5E78F0893}"/>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2379829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C36F4-41F9-4BFF-91A2-6B3C9C305D8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98D6A7-7874-4FE5-A41A-50CA60DC68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6936694-4B15-4989-80FF-EB5296E330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85565B7-A9C9-428A-8AAC-A14B1BEB92A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D8E662E-634E-463A-B9B2-313DC40C35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60CA14-150F-433B-A7E7-86727F6657C1}"/>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8" name="Footer Placeholder 7">
            <a:extLst>
              <a:ext uri="{FF2B5EF4-FFF2-40B4-BE49-F238E27FC236}">
                <a16:creationId xmlns:a16="http://schemas.microsoft.com/office/drawing/2014/main" id="{290F0BB1-78F9-4B8F-A2E7-6F2A29CFB20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5926F18-E626-4916-B343-31FA9FCCE4FD}"/>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3779007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97B363-1C2F-44A9-BE50-290181DD4B9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6538E9B-2453-4DAB-8BA5-7675660DF849}"/>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4" name="Footer Placeholder 3">
            <a:extLst>
              <a:ext uri="{FF2B5EF4-FFF2-40B4-BE49-F238E27FC236}">
                <a16:creationId xmlns:a16="http://schemas.microsoft.com/office/drawing/2014/main" id="{6EE46443-2CAF-4E1A-BBE0-D2A57CBD4F5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1DD755D-8DCD-4C1E-8D13-8348C8E9711F}"/>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618698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C8AF46-56B9-4BC2-AED8-DCE300FDEBB3}"/>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3" name="Footer Placeholder 2">
            <a:extLst>
              <a:ext uri="{FF2B5EF4-FFF2-40B4-BE49-F238E27FC236}">
                <a16:creationId xmlns:a16="http://schemas.microsoft.com/office/drawing/2014/main" id="{E944B9A3-3890-443B-9CC0-9FD6B455CD1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2729C9-7166-4FC6-99C5-1EA5F80EE4D2}"/>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1778572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1B16A-D350-44F8-9116-D010D6080F3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2893EA7-5CA7-414D-BC8F-C207BB9D91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9098E8-88C4-45A2-A5A0-ECFA9F2031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AC09E1-DE2F-4582-B025-BBA79A01608C}"/>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6" name="Footer Placeholder 5">
            <a:extLst>
              <a:ext uri="{FF2B5EF4-FFF2-40B4-BE49-F238E27FC236}">
                <a16:creationId xmlns:a16="http://schemas.microsoft.com/office/drawing/2014/main" id="{A447B031-3BD4-4A37-A987-E54128AD5F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993A2F-3062-4768-AA14-E422499B0516}"/>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40458483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26E54-A42E-4B8D-8488-7437E75370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E94281F-0BEB-4319-ABE2-DFE793E08C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D84FDF8-EAF7-4C21-B372-0B1169448BC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B7F2C6-168B-4D13-ADEB-A783CA7844F7}"/>
              </a:ext>
            </a:extLst>
          </p:cNvPr>
          <p:cNvSpPr>
            <a:spLocks noGrp="1"/>
          </p:cNvSpPr>
          <p:nvPr>
            <p:ph type="dt" sz="half" idx="10"/>
          </p:nvPr>
        </p:nvSpPr>
        <p:spPr/>
        <p:txBody>
          <a:bodyPr/>
          <a:lstStyle/>
          <a:p>
            <a:fld id="{F8097916-5B5B-4DD8-AED8-253CB1BF04BD}" type="datetimeFigureOut">
              <a:rPr lang="en-US" smtClean="0"/>
              <a:t>8/29/2019</a:t>
            </a:fld>
            <a:endParaRPr lang="en-US"/>
          </a:p>
        </p:txBody>
      </p:sp>
      <p:sp>
        <p:nvSpPr>
          <p:cNvPr id="6" name="Footer Placeholder 5">
            <a:extLst>
              <a:ext uri="{FF2B5EF4-FFF2-40B4-BE49-F238E27FC236}">
                <a16:creationId xmlns:a16="http://schemas.microsoft.com/office/drawing/2014/main" id="{B4617078-711B-4A40-9721-5CADBE463F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9805BA0-D06E-4B4F-8D7C-D752FB0BB035}"/>
              </a:ext>
            </a:extLst>
          </p:cNvPr>
          <p:cNvSpPr>
            <a:spLocks noGrp="1"/>
          </p:cNvSpPr>
          <p:nvPr>
            <p:ph type="sldNum" sz="quarter" idx="12"/>
          </p:nvPr>
        </p:nvSpPr>
        <p:spPr/>
        <p:txBody>
          <a:bodyPr/>
          <a:lstStyle/>
          <a:p>
            <a:fld id="{280C2595-F744-435F-896B-50F3C53D23A3}" type="slidenum">
              <a:rPr lang="en-US" smtClean="0"/>
              <a:t>‹#›</a:t>
            </a:fld>
            <a:endParaRPr lang="en-US"/>
          </a:p>
        </p:txBody>
      </p:sp>
    </p:spTree>
    <p:extLst>
      <p:ext uri="{BB962C8B-B14F-4D97-AF65-F5344CB8AC3E}">
        <p14:creationId xmlns:p14="http://schemas.microsoft.com/office/powerpoint/2010/main" val="949619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24A3DE-A6FA-4D3F-9B31-A83FB927C5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8058319-577E-465A-8E15-BBD221C84D2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0DDC5B-0E11-4EC9-A0D9-02E56001BB1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097916-5B5B-4DD8-AED8-253CB1BF04BD}" type="datetimeFigureOut">
              <a:rPr lang="en-US" smtClean="0"/>
              <a:t>8/29/2019</a:t>
            </a:fld>
            <a:endParaRPr lang="en-US"/>
          </a:p>
        </p:txBody>
      </p:sp>
      <p:sp>
        <p:nvSpPr>
          <p:cNvPr id="5" name="Footer Placeholder 4">
            <a:extLst>
              <a:ext uri="{FF2B5EF4-FFF2-40B4-BE49-F238E27FC236}">
                <a16:creationId xmlns:a16="http://schemas.microsoft.com/office/drawing/2014/main" id="{556307EB-34D9-4828-9CB8-5B3D9603EC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DC032FD-29D0-4F53-96FE-1EDD9ADABC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0C2595-F744-435F-896B-50F3C53D23A3}" type="slidenum">
              <a:rPr lang="en-US" smtClean="0"/>
              <a:t>‹#›</a:t>
            </a:fld>
            <a:endParaRPr lang="en-US"/>
          </a:p>
        </p:txBody>
      </p:sp>
    </p:spTree>
    <p:extLst>
      <p:ext uri="{BB962C8B-B14F-4D97-AF65-F5344CB8AC3E}">
        <p14:creationId xmlns:p14="http://schemas.microsoft.com/office/powerpoint/2010/main" val="13779625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4F677-5750-4E10-9751-A63B5B0B62D3}"/>
              </a:ext>
            </a:extLst>
          </p:cNvPr>
          <p:cNvSpPr>
            <a:spLocks noGrp="1"/>
          </p:cNvSpPr>
          <p:nvPr>
            <p:ph type="ctrTitle"/>
          </p:nvPr>
        </p:nvSpPr>
        <p:spPr/>
        <p:txBody>
          <a:bodyPr/>
          <a:lstStyle/>
          <a:p>
            <a:r>
              <a:rPr lang="en-US" dirty="0"/>
              <a:t>WF on IAB RRM Requirements</a:t>
            </a:r>
          </a:p>
        </p:txBody>
      </p:sp>
      <p:sp>
        <p:nvSpPr>
          <p:cNvPr id="3" name="Subtitle 2">
            <a:extLst>
              <a:ext uri="{FF2B5EF4-FFF2-40B4-BE49-F238E27FC236}">
                <a16:creationId xmlns:a16="http://schemas.microsoft.com/office/drawing/2014/main" id="{77930F25-7AFD-4B43-BD12-5279E3E1BFB5}"/>
              </a:ext>
            </a:extLst>
          </p:cNvPr>
          <p:cNvSpPr>
            <a:spLocks noGrp="1"/>
          </p:cNvSpPr>
          <p:nvPr>
            <p:ph type="subTitle" idx="1"/>
          </p:nvPr>
        </p:nvSpPr>
        <p:spPr/>
        <p:txBody>
          <a:bodyPr/>
          <a:lstStyle/>
          <a:p>
            <a:r>
              <a:rPr lang="en-US" dirty="0"/>
              <a:t>Qualcomm, Samsung, AT&amp;T, Verizon, CMCC, DOCOMO</a:t>
            </a:r>
          </a:p>
        </p:txBody>
      </p:sp>
      <p:sp>
        <p:nvSpPr>
          <p:cNvPr id="4" name="Rectangle 3">
            <a:extLst>
              <a:ext uri="{FF2B5EF4-FFF2-40B4-BE49-F238E27FC236}">
                <a16:creationId xmlns:a16="http://schemas.microsoft.com/office/drawing/2014/main" id="{AED1B9F8-2239-44C0-A15E-AC90EE8DAC6C}"/>
              </a:ext>
            </a:extLst>
          </p:cNvPr>
          <p:cNvSpPr/>
          <p:nvPr/>
        </p:nvSpPr>
        <p:spPr>
          <a:xfrm>
            <a:off x="355134" y="270356"/>
            <a:ext cx="6096000" cy="646331"/>
          </a:xfrm>
          <a:prstGeom prst="rect">
            <a:avLst/>
          </a:prstGeom>
        </p:spPr>
        <p:txBody>
          <a:bodyPr>
            <a:spAutoFit/>
          </a:bodyPr>
          <a:lstStyle/>
          <a:p>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#92</a:t>
            </a:r>
            <a:b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br>
            <a:r>
              <a:rPr lang="en-GB" altLang="zh-CN" dirty="0"/>
              <a:t>Ljubljana, Slovenia, Aug 26</a:t>
            </a:r>
            <a:r>
              <a:rPr lang="en-GB" altLang="zh-CN" baseline="30000" dirty="0"/>
              <a:t>th</a:t>
            </a:r>
            <a:r>
              <a:rPr lang="en-GB" altLang="zh-CN" dirty="0"/>
              <a:t> - 30</a:t>
            </a:r>
            <a:r>
              <a:rPr lang="en-GB" altLang="zh-CN" baseline="30000" dirty="0"/>
              <a:t>th</a:t>
            </a:r>
            <a:r>
              <a:rPr lang="en-GB" altLang="zh-CN" dirty="0"/>
              <a:t>, </a:t>
            </a:r>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2019</a:t>
            </a:r>
            <a:endParaRPr lang="en-US" dirty="0"/>
          </a:p>
        </p:txBody>
      </p:sp>
      <p:sp>
        <p:nvSpPr>
          <p:cNvPr id="5" name="Rectangle 4">
            <a:extLst>
              <a:ext uri="{FF2B5EF4-FFF2-40B4-BE49-F238E27FC236}">
                <a16:creationId xmlns:a16="http://schemas.microsoft.com/office/drawing/2014/main" id="{44F8B806-5BFD-441D-8CB2-88C7110B560D}"/>
              </a:ext>
            </a:extLst>
          </p:cNvPr>
          <p:cNvSpPr/>
          <p:nvPr/>
        </p:nvSpPr>
        <p:spPr>
          <a:xfrm>
            <a:off x="10519794" y="270355"/>
            <a:ext cx="1536911" cy="369332"/>
          </a:xfrm>
          <a:prstGeom prst="rect">
            <a:avLst/>
          </a:prstGeom>
        </p:spPr>
        <p:txBody>
          <a:bodyPr wrap="square">
            <a:spAutoFit/>
          </a:bodyPr>
          <a:lstStyle/>
          <a:p>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R4-1909978</a:t>
            </a:r>
            <a:endParaRPr lang="en-US" dirty="0"/>
          </a:p>
        </p:txBody>
      </p:sp>
    </p:spTree>
    <p:extLst>
      <p:ext uri="{BB962C8B-B14F-4D97-AF65-F5344CB8AC3E}">
        <p14:creationId xmlns:p14="http://schemas.microsoft.com/office/powerpoint/2010/main" val="3474990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40F0F-E871-4276-B4DE-825E8F2EC074}"/>
              </a:ext>
            </a:extLst>
          </p:cNvPr>
          <p:cNvSpPr>
            <a:spLocks noGrp="1"/>
          </p:cNvSpPr>
          <p:nvPr>
            <p:ph type="title"/>
          </p:nvPr>
        </p:nvSpPr>
        <p:spPr/>
        <p:txBody>
          <a:bodyPr/>
          <a:lstStyle/>
          <a:p>
            <a:r>
              <a:rPr lang="en-US" dirty="0"/>
              <a:t>Background - I</a:t>
            </a:r>
          </a:p>
        </p:txBody>
      </p:sp>
      <p:sp>
        <p:nvSpPr>
          <p:cNvPr id="3" name="Content Placeholder 2">
            <a:extLst>
              <a:ext uri="{FF2B5EF4-FFF2-40B4-BE49-F238E27FC236}">
                <a16:creationId xmlns:a16="http://schemas.microsoft.com/office/drawing/2014/main" id="{09757577-34ED-418A-8B34-07C72B4C02C9}"/>
              </a:ext>
            </a:extLst>
          </p:cNvPr>
          <p:cNvSpPr>
            <a:spLocks noGrp="1"/>
          </p:cNvSpPr>
          <p:nvPr>
            <p:ph idx="1"/>
          </p:nvPr>
        </p:nvSpPr>
        <p:spPr/>
        <p:txBody>
          <a:bodyPr/>
          <a:lstStyle/>
          <a:p>
            <a:r>
              <a:rPr lang="en-US" dirty="0"/>
              <a:t>RAN4 made the following agreement during the last meeting [1]</a:t>
            </a:r>
          </a:p>
          <a:p>
            <a:r>
              <a:rPr lang="en-GB" dirty="0">
                <a:highlight>
                  <a:srgbClr val="00FF00"/>
                </a:highlight>
              </a:rPr>
              <a:t>Agreement:</a:t>
            </a:r>
            <a:endParaRPr lang="en-US" dirty="0">
              <a:highlight>
                <a:srgbClr val="00FF00"/>
              </a:highlight>
            </a:endParaRPr>
          </a:p>
          <a:p>
            <a:pPr lvl="1"/>
            <a:r>
              <a:rPr lang="en-US" i="1" dirty="0"/>
              <a:t>Access Link (AL):</a:t>
            </a:r>
            <a:endParaRPr lang="en-US" dirty="0"/>
          </a:p>
          <a:p>
            <a:pPr lvl="2"/>
            <a:r>
              <a:rPr lang="en-US" i="1" dirty="0"/>
              <a:t>A UE served by an IAB node on the access link (</a:t>
            </a:r>
            <a:r>
              <a:rPr lang="en-US" i="1" dirty="0" err="1"/>
              <a:t>Uu</a:t>
            </a:r>
            <a:r>
              <a:rPr lang="en-US" i="1" dirty="0"/>
              <a:t>) shall meet existing RRM requirements for the access link (</a:t>
            </a:r>
            <a:r>
              <a:rPr lang="en-US" i="1" dirty="0" err="1"/>
              <a:t>Uu</a:t>
            </a:r>
            <a:r>
              <a:rPr lang="en-US" i="1" dirty="0"/>
              <a:t>) defined in 38.133 and 36.133 (related to EN-DC or NE-DC). </a:t>
            </a:r>
            <a:endParaRPr lang="en-US" dirty="0"/>
          </a:p>
          <a:p>
            <a:pPr lvl="2"/>
            <a:r>
              <a:rPr lang="en-US" i="1" dirty="0"/>
              <a:t>No additional requirements related to UE operation on the access link are needed.</a:t>
            </a:r>
            <a:endParaRPr lang="en-US" dirty="0"/>
          </a:p>
          <a:p>
            <a:pPr lvl="1"/>
            <a:r>
              <a:rPr lang="en-US" i="1" dirty="0"/>
              <a:t>Backhaul link (BL):</a:t>
            </a:r>
            <a:endParaRPr lang="en-US" dirty="0"/>
          </a:p>
          <a:p>
            <a:r>
              <a:rPr lang="en-US" i="1" dirty="0"/>
              <a:t>It is FFS whether any RRM requirement need to be specified for IAB node and identify type of RRM requirement(s) (if need to be specified).</a:t>
            </a:r>
            <a:endParaRPr lang="en-US" dirty="0"/>
          </a:p>
        </p:txBody>
      </p:sp>
      <p:sp>
        <p:nvSpPr>
          <p:cNvPr id="5" name="TextBox 4">
            <a:extLst>
              <a:ext uri="{FF2B5EF4-FFF2-40B4-BE49-F238E27FC236}">
                <a16:creationId xmlns:a16="http://schemas.microsoft.com/office/drawing/2014/main" id="{FE2DCA6B-66B9-43F0-8888-53ED74F4F2E2}"/>
              </a:ext>
            </a:extLst>
          </p:cNvPr>
          <p:cNvSpPr txBox="1"/>
          <p:nvPr/>
        </p:nvSpPr>
        <p:spPr>
          <a:xfrm>
            <a:off x="838200" y="6311900"/>
            <a:ext cx="6199464" cy="461665"/>
          </a:xfrm>
          <a:prstGeom prst="rect">
            <a:avLst/>
          </a:prstGeom>
          <a:noFill/>
        </p:spPr>
        <p:txBody>
          <a:bodyPr wrap="square" rtlCol="0">
            <a:spAutoFit/>
          </a:bodyPr>
          <a:lstStyle/>
          <a:p>
            <a:r>
              <a:rPr lang="en-US" sz="1200" dirty="0"/>
              <a:t>1. </a:t>
            </a:r>
            <a:r>
              <a:rPr lang="en-GB" sz="1200" dirty="0"/>
              <a:t>Chairman’s notes, 3GPP TSG RAN WG4 Meeting #91.</a:t>
            </a:r>
            <a:endParaRPr lang="en-US" sz="1200" dirty="0"/>
          </a:p>
          <a:p>
            <a:endParaRPr lang="en-US" sz="1200" dirty="0"/>
          </a:p>
        </p:txBody>
      </p:sp>
    </p:spTree>
    <p:extLst>
      <p:ext uri="{BB962C8B-B14F-4D97-AF65-F5344CB8AC3E}">
        <p14:creationId xmlns:p14="http://schemas.microsoft.com/office/powerpoint/2010/main" val="1115964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B2F7-F6D6-4C71-85D4-042D148DD76B}"/>
              </a:ext>
            </a:extLst>
          </p:cNvPr>
          <p:cNvSpPr>
            <a:spLocks noGrp="1"/>
          </p:cNvSpPr>
          <p:nvPr>
            <p:ph type="title"/>
          </p:nvPr>
        </p:nvSpPr>
        <p:spPr/>
        <p:txBody>
          <a:bodyPr/>
          <a:lstStyle/>
          <a:p>
            <a:r>
              <a:rPr lang="en-US" dirty="0"/>
              <a:t>Background - II</a:t>
            </a:r>
          </a:p>
        </p:txBody>
      </p:sp>
      <p:sp>
        <p:nvSpPr>
          <p:cNvPr id="3" name="Content Placeholder 2">
            <a:extLst>
              <a:ext uri="{FF2B5EF4-FFF2-40B4-BE49-F238E27FC236}">
                <a16:creationId xmlns:a16="http://schemas.microsoft.com/office/drawing/2014/main" id="{9BD02D5B-D374-48AB-9DA1-E27C49F6CEBE}"/>
              </a:ext>
            </a:extLst>
          </p:cNvPr>
          <p:cNvSpPr>
            <a:spLocks noGrp="1"/>
          </p:cNvSpPr>
          <p:nvPr>
            <p:ph idx="1"/>
          </p:nvPr>
        </p:nvSpPr>
        <p:spPr/>
        <p:txBody>
          <a:bodyPr/>
          <a:lstStyle/>
          <a:p>
            <a:r>
              <a:rPr lang="en-GB" dirty="0"/>
              <a:t>RAN plenary agreed to the following in the work item document of IAB for NR [2]</a:t>
            </a:r>
          </a:p>
          <a:p>
            <a:pPr lvl="1"/>
            <a:r>
              <a:rPr lang="en-GB" dirty="0"/>
              <a:t>Define RRM core requirements for both backhaul and access links of IAB node.</a:t>
            </a:r>
            <a:endParaRPr lang="en-US" dirty="0"/>
          </a:p>
          <a:p>
            <a:pPr lvl="1"/>
            <a:r>
              <a:rPr lang="en-GB" dirty="0"/>
              <a:t>Define latency requirements for switching between communication over parent backhaul link (i.e. MT) and child backhaul/access links (i.e. DU).</a:t>
            </a:r>
            <a:endParaRPr lang="en-US" dirty="0"/>
          </a:p>
          <a:p>
            <a:pPr lvl="1"/>
            <a:r>
              <a:rPr lang="en-GB" dirty="0"/>
              <a:t>Define timing requirements for IAB specific network synchronization. This may include (a) requirement for “case 1” timing (e.g. accuracy of DL transmission timing alignment between an IAB-node and its parent node), and (b) cell phase synchronization accuracy for multi-hop IAB network.</a:t>
            </a:r>
            <a:endParaRPr lang="en-US" dirty="0"/>
          </a:p>
          <a:p>
            <a:endParaRPr lang="en-US" dirty="0"/>
          </a:p>
        </p:txBody>
      </p:sp>
      <p:sp>
        <p:nvSpPr>
          <p:cNvPr id="6" name="TextBox 5">
            <a:extLst>
              <a:ext uri="{FF2B5EF4-FFF2-40B4-BE49-F238E27FC236}">
                <a16:creationId xmlns:a16="http://schemas.microsoft.com/office/drawing/2014/main" id="{C50F1155-F2AC-42A4-98A8-5EF2B96300F5}"/>
              </a:ext>
            </a:extLst>
          </p:cNvPr>
          <p:cNvSpPr txBox="1"/>
          <p:nvPr/>
        </p:nvSpPr>
        <p:spPr>
          <a:xfrm>
            <a:off x="838200" y="6311900"/>
            <a:ext cx="6913228" cy="461665"/>
          </a:xfrm>
          <a:prstGeom prst="rect">
            <a:avLst/>
          </a:prstGeom>
          <a:noFill/>
        </p:spPr>
        <p:txBody>
          <a:bodyPr wrap="square" rtlCol="0">
            <a:spAutoFit/>
          </a:bodyPr>
          <a:lstStyle/>
          <a:p>
            <a:r>
              <a:rPr lang="en-US" sz="1200" dirty="0"/>
              <a:t>2. </a:t>
            </a:r>
            <a:r>
              <a:rPr lang="en-GB" sz="1200" dirty="0"/>
              <a:t>RP-190712, Revised WID: Integrated Access and Backhaul for NR.</a:t>
            </a:r>
            <a:endParaRPr lang="en-US" sz="1200" dirty="0"/>
          </a:p>
          <a:p>
            <a:endParaRPr lang="en-US" sz="1200" dirty="0"/>
          </a:p>
        </p:txBody>
      </p:sp>
    </p:spTree>
    <p:extLst>
      <p:ext uri="{BB962C8B-B14F-4D97-AF65-F5344CB8AC3E}">
        <p14:creationId xmlns:p14="http://schemas.microsoft.com/office/powerpoint/2010/main" val="1784639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B2F7-F6D6-4C71-85D4-042D148DD76B}"/>
              </a:ext>
            </a:extLst>
          </p:cNvPr>
          <p:cNvSpPr>
            <a:spLocks noGrp="1"/>
          </p:cNvSpPr>
          <p:nvPr>
            <p:ph type="title"/>
          </p:nvPr>
        </p:nvSpPr>
        <p:spPr/>
        <p:txBody>
          <a:bodyPr/>
          <a:lstStyle/>
          <a:p>
            <a:r>
              <a:rPr lang="en-US" dirty="0"/>
              <a:t>Background - III</a:t>
            </a:r>
          </a:p>
        </p:txBody>
      </p:sp>
      <p:sp>
        <p:nvSpPr>
          <p:cNvPr id="3" name="Content Placeholder 2">
            <a:extLst>
              <a:ext uri="{FF2B5EF4-FFF2-40B4-BE49-F238E27FC236}">
                <a16:creationId xmlns:a16="http://schemas.microsoft.com/office/drawing/2014/main" id="{9BD02D5B-D374-48AB-9DA1-E27C49F6CEBE}"/>
              </a:ext>
            </a:extLst>
          </p:cNvPr>
          <p:cNvSpPr>
            <a:spLocks noGrp="1"/>
          </p:cNvSpPr>
          <p:nvPr>
            <p:ph idx="1"/>
          </p:nvPr>
        </p:nvSpPr>
        <p:spPr>
          <a:xfrm>
            <a:off x="838200" y="1825625"/>
            <a:ext cx="11353800" cy="4351338"/>
          </a:xfrm>
        </p:spPr>
        <p:txBody>
          <a:bodyPr>
            <a:normAutofit fontScale="92500"/>
          </a:bodyPr>
          <a:lstStyle/>
          <a:p>
            <a:r>
              <a:rPr lang="en-US" sz="2400" dirty="0">
                <a:solidFill>
                  <a:srgbClr val="FF0000"/>
                </a:solidFill>
              </a:rPr>
              <a:t>IAB network planning depends very much on defining some minimum RRM requirements for the IAB MTs. Without RRM requirements it is not possible for an operator to plan for an IAB network.</a:t>
            </a:r>
          </a:p>
          <a:p>
            <a:r>
              <a:rPr lang="en-GB" sz="2400" dirty="0"/>
              <a:t>Ensuring inter-operability among different IAB nodes is very important to guarantee the performance of an IAB network. Inter-operability can be achieved by defining RRM requirements for IAB nodes. </a:t>
            </a:r>
            <a:endParaRPr lang="en-US" sz="2400" dirty="0"/>
          </a:p>
          <a:p>
            <a:r>
              <a:rPr lang="en-GB" sz="2400" dirty="0"/>
              <a:t>FR2 is the main use case for Rel-16 IAB networks. Defining beam management related requirements is essential to guarantee performance in FR2 IAB network.</a:t>
            </a:r>
          </a:p>
          <a:p>
            <a:r>
              <a:rPr lang="en-GB" sz="2400" dirty="0"/>
              <a:t>Capturing timing related requirements, e.g., adjustment accuracy of the parameter </a:t>
            </a:r>
            <a:r>
              <a:rPr lang="en-GB" sz="2400" dirty="0" err="1"/>
              <a:t>T_delta</a:t>
            </a:r>
            <a:r>
              <a:rPr lang="en-GB" sz="2400" dirty="0"/>
              <a:t> and latency for switching between communication over MTs and DUs, is essential in IAB networks.</a:t>
            </a:r>
          </a:p>
          <a:p>
            <a:r>
              <a:rPr lang="en-GB" sz="2400" dirty="0"/>
              <a:t>RAN1 has agreed to allow a different number of SMTC configurations and SMTC periodicities for IAB MT nodes compared to that of UE nodes.</a:t>
            </a:r>
            <a:endParaRPr lang="en-US" sz="2400" dirty="0"/>
          </a:p>
          <a:p>
            <a:endParaRPr lang="en-US" dirty="0"/>
          </a:p>
          <a:p>
            <a:endParaRPr lang="en-US" sz="2400" dirty="0"/>
          </a:p>
          <a:p>
            <a:endParaRPr lang="en-US" sz="2400" dirty="0"/>
          </a:p>
        </p:txBody>
      </p:sp>
      <p:sp>
        <p:nvSpPr>
          <p:cNvPr id="6" name="TextBox 5">
            <a:extLst>
              <a:ext uri="{FF2B5EF4-FFF2-40B4-BE49-F238E27FC236}">
                <a16:creationId xmlns:a16="http://schemas.microsoft.com/office/drawing/2014/main" id="{C50F1155-F2AC-42A4-98A8-5EF2B96300F5}"/>
              </a:ext>
            </a:extLst>
          </p:cNvPr>
          <p:cNvSpPr txBox="1"/>
          <p:nvPr/>
        </p:nvSpPr>
        <p:spPr>
          <a:xfrm>
            <a:off x="838200" y="6555181"/>
            <a:ext cx="6913228" cy="446276"/>
          </a:xfrm>
          <a:prstGeom prst="rect">
            <a:avLst/>
          </a:prstGeom>
          <a:noFill/>
        </p:spPr>
        <p:txBody>
          <a:bodyPr wrap="square" rtlCol="0">
            <a:spAutoFit/>
          </a:bodyPr>
          <a:lstStyle/>
          <a:p>
            <a:r>
              <a:rPr lang="en-GB" sz="1100" dirty="0"/>
              <a:t>Reference:  R4-1909929, Defining RRM requirements for IAB nodes. </a:t>
            </a:r>
            <a:endParaRPr lang="en-US" sz="1100" dirty="0"/>
          </a:p>
          <a:p>
            <a:endParaRPr lang="en-US" sz="1200" dirty="0"/>
          </a:p>
        </p:txBody>
      </p:sp>
    </p:spTree>
    <p:extLst>
      <p:ext uri="{BB962C8B-B14F-4D97-AF65-F5344CB8AC3E}">
        <p14:creationId xmlns:p14="http://schemas.microsoft.com/office/powerpoint/2010/main" val="3487178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B2F7-F6D6-4C71-85D4-042D148DD76B}"/>
              </a:ext>
            </a:extLst>
          </p:cNvPr>
          <p:cNvSpPr>
            <a:spLocks noGrp="1"/>
          </p:cNvSpPr>
          <p:nvPr>
            <p:ph type="title"/>
          </p:nvPr>
        </p:nvSpPr>
        <p:spPr/>
        <p:txBody>
          <a:bodyPr/>
          <a:lstStyle/>
          <a:p>
            <a:r>
              <a:rPr lang="en-US" dirty="0"/>
              <a:t>Way Forward</a:t>
            </a:r>
          </a:p>
        </p:txBody>
      </p:sp>
      <p:sp>
        <p:nvSpPr>
          <p:cNvPr id="3" name="Content Placeholder 2">
            <a:extLst>
              <a:ext uri="{FF2B5EF4-FFF2-40B4-BE49-F238E27FC236}">
                <a16:creationId xmlns:a16="http://schemas.microsoft.com/office/drawing/2014/main" id="{9BD02D5B-D374-48AB-9DA1-E27C49F6CEBE}"/>
              </a:ext>
            </a:extLst>
          </p:cNvPr>
          <p:cNvSpPr>
            <a:spLocks noGrp="1"/>
          </p:cNvSpPr>
          <p:nvPr>
            <p:ph idx="1"/>
          </p:nvPr>
        </p:nvSpPr>
        <p:spPr>
          <a:xfrm>
            <a:off x="838200" y="1825625"/>
            <a:ext cx="11353800" cy="4351338"/>
          </a:xfrm>
        </p:spPr>
        <p:txBody>
          <a:bodyPr>
            <a:normAutofit/>
          </a:bodyPr>
          <a:lstStyle/>
          <a:p>
            <a:r>
              <a:rPr lang="en-US" sz="2400" dirty="0"/>
              <a:t>RAN4 agrees to specify RRM requirements for IAB nodes.</a:t>
            </a:r>
          </a:p>
          <a:p>
            <a:pPr lvl="1"/>
            <a:r>
              <a:rPr lang="en-US" sz="2000" dirty="0"/>
              <a:t>Companies are encouraged to provide inputs regarding necessary types of RRM requirements in the next meeting.</a:t>
            </a:r>
          </a:p>
        </p:txBody>
      </p:sp>
    </p:spTree>
    <p:extLst>
      <p:ext uri="{BB962C8B-B14F-4D97-AF65-F5344CB8AC3E}">
        <p14:creationId xmlns:p14="http://schemas.microsoft.com/office/powerpoint/2010/main" val="9453730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565</TotalTime>
  <Words>473</Words>
  <Application>Microsoft Office PowerPoint</Application>
  <PresentationFormat>Widescreen</PresentationFormat>
  <Paragraphs>30</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Unicode MS</vt:lpstr>
      <vt:lpstr>Calibri</vt:lpstr>
      <vt:lpstr>Calibri Light</vt:lpstr>
      <vt:lpstr>Office Theme</vt:lpstr>
      <vt:lpstr>WF on IAB RRM Requirements</vt:lpstr>
      <vt:lpstr>Background - I</vt:lpstr>
      <vt:lpstr>Background - II</vt:lpstr>
      <vt:lpstr>Background - III</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IAB RRM Requirements</dc:title>
  <dc:creator>Nazmul Islam</dc:creator>
  <cp:lastModifiedBy>Nazmul Islam</cp:lastModifiedBy>
  <cp:revision>11</cp:revision>
  <dcterms:created xsi:type="dcterms:W3CDTF">2019-08-29T14:17:41Z</dcterms:created>
  <dcterms:modified xsi:type="dcterms:W3CDTF">2019-08-30T06:17:45Z</dcterms:modified>
</cp:coreProperties>
</file>