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  <p:sldId id="262" r:id="rId5"/>
    <p:sldId id="263" r:id="rId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924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110C47F-6B89-4DF5-8EBB-9C96B35D80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B9B2E-3987-4FEE-81E0-C361E4B49EEC}" type="datetimeFigureOut">
              <a:rPr lang="zh-CN" altLang="en-US"/>
              <a:pPr>
                <a:defRPr/>
              </a:pPr>
              <a:t>2019/8/17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4E8F973-A40D-4E10-959A-6C3F2DA653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E5CD3E8-B9CB-48D0-B62C-97CB63664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D6D3F-FF66-480D-A3BF-A8C6018B9A3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7469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CF88EC4-3500-42F3-A844-36626FA831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E1D3F-F635-43B1-81C4-FEB8953885B7}" type="datetimeFigureOut">
              <a:rPr lang="zh-CN" altLang="en-US"/>
              <a:pPr>
                <a:defRPr/>
              </a:pPr>
              <a:t>2019/8/17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903CE3B2-3742-4133-80E3-7DC0EDB478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DE4CE46-C667-4988-B6F7-3212A494D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20634-0294-4019-ADC2-4C61E364154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1331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98BE700-990F-42F3-89F9-184040EFAA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37AE4-1CA1-4BD6-A59C-267D2926DB8B}" type="datetimeFigureOut">
              <a:rPr lang="zh-CN" altLang="en-US"/>
              <a:pPr>
                <a:defRPr/>
              </a:pPr>
              <a:t>2019/8/17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BBB8A06-2E51-49FC-975A-3AB0711A3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FB5C3BE-9303-4B29-8F4F-F5EE92436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5D381-9090-4739-BCF9-46313635755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0379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E48FF52-939E-4FDE-87E5-385503F5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41B97-ED81-43E9-ACB5-5664A230F179}" type="datetimeFigureOut">
              <a:rPr lang="zh-CN" altLang="en-US"/>
              <a:pPr>
                <a:defRPr/>
              </a:pPr>
              <a:t>2019/8/17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E5B6FFF-79BC-41BB-9B5E-C8C94A49A1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326A589-0B22-49E2-8782-C645123F9D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634E1-2BBA-45E4-B419-BF61D4D9820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807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1D4CDA8-2757-48C2-95F0-1D5190EF50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62417-7233-43F4-BB20-4D0B60A088B7}" type="datetimeFigureOut">
              <a:rPr lang="zh-CN" altLang="en-US"/>
              <a:pPr>
                <a:defRPr/>
              </a:pPr>
              <a:t>2019/8/17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6A75B80-ECA5-4777-BA5C-69790BBD36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B69A2F5-5FF9-44D8-8E08-3889E92EE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BC5DB-2B68-42A7-A2A0-BDE4FDFDDF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68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xmlns="" id="{55AFB8B6-6228-4341-BDE0-92DEF6B56E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67BB0-58C9-40A8-B91F-2FCACC913A05}" type="datetimeFigureOut">
              <a:rPr lang="zh-CN" altLang="en-US"/>
              <a:pPr>
                <a:defRPr/>
              </a:pPr>
              <a:t>2019/8/17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xmlns="" id="{6650B4C7-FA69-4214-B683-DF6ABDC9E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xmlns="" id="{6CE33585-FC11-4D5C-9A97-D6B5BFD81E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42D0E-0329-4C61-AB61-9F7C652527E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220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xmlns="" id="{1C9E93F1-9619-43E0-9EE8-E552100788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8409C-FF29-436B-8BCE-F8235D04BFCA}" type="datetimeFigureOut">
              <a:rPr lang="zh-CN" altLang="en-US"/>
              <a:pPr>
                <a:defRPr/>
              </a:pPr>
              <a:t>2019/8/17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xmlns="" id="{EC13D8FA-7E85-488D-B3DA-83DB742526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xmlns="" id="{C3304DE7-FB67-4CD9-B5E2-25561BB1F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2552FB-1F24-42BB-8002-3231BD2C179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681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xmlns="" id="{D0626586-46C0-435B-B20D-98DBFA9285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92976-D0FA-4980-B07A-53946168ACE7}" type="datetimeFigureOut">
              <a:rPr lang="zh-CN" altLang="en-US"/>
              <a:pPr>
                <a:defRPr/>
              </a:pPr>
              <a:t>2019/8/17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xmlns="" id="{7553E3D6-B8B3-4926-A44B-53660BA1A0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xmlns="" id="{FAF66CFC-A553-426E-9CBE-D346BF9AB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DE1D4-373C-4E03-857A-2F630CAF20E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949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xmlns="" id="{6412B74E-AC65-4E7B-A77C-BD3FEEB46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4AFDE-743D-4267-9A24-51E5AD85971A}" type="datetimeFigureOut">
              <a:rPr lang="zh-CN" altLang="en-US"/>
              <a:pPr>
                <a:defRPr/>
              </a:pPr>
              <a:t>2019/8/17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xmlns="" id="{6E1A172B-B8C2-4CF6-BC3A-0387B0A27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xmlns="" id="{E726501F-26A6-4DFC-9D66-493D37A0DA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F9452-ED8B-4FBC-BE5D-AE676536142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507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xmlns="" id="{335B0C30-19E8-4A46-A2B1-DAC1D4CB9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DFD58-08B9-4441-A6DC-9A63B079C63A}" type="datetimeFigureOut">
              <a:rPr lang="zh-CN" altLang="en-US"/>
              <a:pPr>
                <a:defRPr/>
              </a:pPr>
              <a:t>2019/8/17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xmlns="" id="{C37BC43F-9A76-4E8F-B72C-230F3DD19E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xmlns="" id="{CAECBE87-3337-4369-B99D-ABBCE7CCD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DA415-34A7-4A7B-AB8C-A5631C745CD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60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xmlns="" id="{4026F3CC-DE42-440B-9438-85661B0E7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08CB-7855-4E9D-9FB7-7D6EA3D916FF}" type="datetimeFigureOut">
              <a:rPr lang="zh-CN" altLang="en-US"/>
              <a:pPr>
                <a:defRPr/>
              </a:pPr>
              <a:t>2019/8/17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xmlns="" id="{FB276A53-61D0-4C42-A886-27AB1244A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xmlns="" id="{2E0B979F-84E2-48CA-94C0-728A7C79A3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71615-5787-4E5D-8E4C-FE9B7FE4222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869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xmlns="" id="{C6067352-EBC0-4314-B2F7-BD78E16AEB4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xmlns="" id="{68E4C134-0C2B-4F63-8C8B-E141694A2C6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CB4897F-276A-4AA1-A7E7-F999F71432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/>
              <a:pPr>
                <a:defRPr/>
              </a:pPr>
              <a:t>2019/8/17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D1F7188-AA10-4EB5-B408-0CA61450C2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52AF63E-D503-40C0-AB0B-693F337506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17E9CD2-D266-496F-A23B-65DDCBC48B98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>
            <a:extLst>
              <a:ext uri="{FF2B5EF4-FFF2-40B4-BE49-F238E27FC236}">
                <a16:creationId xmlns:a16="http://schemas.microsoft.com/office/drawing/2014/main" xmlns="" id="{B4E3CC63-70F9-46A6-91D9-ABDCD9CE0B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0825" y="188913"/>
            <a:ext cx="5616575" cy="1470025"/>
          </a:xfrm>
        </p:spPr>
        <p:txBody>
          <a:bodyPr/>
          <a:lstStyle/>
          <a:p>
            <a:pPr algn="l" eaLnBrk="1" hangingPunct="1"/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3GPP TSG-RAN WG4 Meeting </a:t>
            </a:r>
            <a:r>
              <a:rPr lang="en-US" altLang="zh-CN" sz="18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#92</a:t>
            </a:r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/>
            </a:r>
            <a:b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</a:br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Ljubljana, SI, 26th – 30th August </a:t>
            </a:r>
            <a:r>
              <a:rPr lang="en-US" altLang="zh-CN" sz="18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2019</a:t>
            </a:r>
            <a:endParaRPr lang="zh-CN" altLang="en-US" sz="18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2051" name="副标题 2">
            <a:extLst>
              <a:ext uri="{FF2B5EF4-FFF2-40B4-BE49-F238E27FC236}">
                <a16:creationId xmlns:a16="http://schemas.microsoft.com/office/drawing/2014/main" xmlns="" id="{732DF2D5-9D9A-4862-9C8A-329725393E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4340225"/>
            <a:ext cx="6400800" cy="1752600"/>
          </a:xfrm>
        </p:spPr>
        <p:txBody>
          <a:bodyPr/>
          <a:lstStyle/>
          <a:p>
            <a:pPr eaLnBrk="1" hangingPunct="1"/>
            <a:r>
              <a:rPr lang="en-US" altLang="zh-CN" dirty="0" smtClean="0">
                <a:solidFill>
                  <a:schemeClr val="tx1"/>
                </a:solidFill>
              </a:rPr>
              <a:t>Huawei, </a:t>
            </a:r>
            <a:r>
              <a:rPr lang="en-US" altLang="zh-CN" dirty="0" err="1" smtClean="0">
                <a:solidFill>
                  <a:schemeClr val="tx1"/>
                </a:solidFill>
              </a:rPr>
              <a:t>HiSilicon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052" name="TextBox 3">
            <a:extLst>
              <a:ext uri="{FF2B5EF4-FFF2-40B4-BE49-F238E27FC236}">
                <a16:creationId xmlns:a16="http://schemas.microsoft.com/office/drawing/2014/main" xmlns="" id="{52CDA161-FCDD-40C1-983C-4E86B038B1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2420938"/>
            <a:ext cx="864076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000" dirty="0">
                <a:latin typeface="Calibri" panose="020F0502020204030204" pitchFamily="34" charset="0"/>
              </a:rPr>
              <a:t>WF on Rel-16 </a:t>
            </a:r>
            <a:r>
              <a:rPr lang="en-US" altLang="zh-CN" sz="4000" dirty="0" err="1">
                <a:latin typeface="Calibri" panose="020F0502020204030204" pitchFamily="34" charset="0"/>
              </a:rPr>
              <a:t>eMTC</a:t>
            </a:r>
            <a:r>
              <a:rPr lang="en-US" altLang="zh-CN" sz="4000" dirty="0">
                <a:latin typeface="Calibri" panose="020F0502020204030204" pitchFamily="34" charset="0"/>
              </a:rPr>
              <a:t> RRM</a:t>
            </a:r>
            <a:endParaRPr lang="zh-CN" altLang="en-US" sz="4000" dirty="0">
              <a:latin typeface="Calibri" panose="020F0502020204030204" pitchFamily="34" charset="0"/>
            </a:endParaRPr>
          </a:p>
        </p:txBody>
      </p:sp>
      <p:sp>
        <p:nvSpPr>
          <p:cNvPr id="2053" name="TextBox 4">
            <a:extLst>
              <a:ext uri="{FF2B5EF4-FFF2-40B4-BE49-F238E27FC236}">
                <a16:creationId xmlns:a16="http://schemas.microsoft.com/office/drawing/2014/main" xmlns="" id="{C98DB138-7BC0-49B7-8DBA-0325C5B1AB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6296" y="554593"/>
            <a:ext cx="15113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R4-1909697</a:t>
            </a:r>
            <a:endParaRPr lang="zh-CN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:a16="http://schemas.microsoft.com/office/drawing/2014/main" xmlns="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/>
              <a:t>DL quality report</a:t>
            </a:r>
            <a:endParaRPr lang="zh-CN" altLang="en-US" dirty="0"/>
          </a:p>
        </p:txBody>
      </p:sp>
      <p:sp>
        <p:nvSpPr>
          <p:cNvPr id="3075" name="内容占位符 2">
            <a:extLst>
              <a:ext uri="{FF2B5EF4-FFF2-40B4-BE49-F238E27FC236}">
                <a16:creationId xmlns:a16="http://schemas.microsoft.com/office/drawing/2014/main" xmlns="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CN" sz="2000" dirty="0">
                <a:solidFill>
                  <a:prstClr val="black"/>
                </a:solidFill>
              </a:rPr>
              <a:t>The definition of measurement accuracy of DL quality report in Msg3 can re-use from </a:t>
            </a:r>
            <a:r>
              <a:rPr lang="en-US" altLang="zh-CN" sz="2000" dirty="0" smtClean="0">
                <a:solidFill>
                  <a:prstClr val="black"/>
                </a:solidFill>
              </a:rPr>
              <a:t>NB-</a:t>
            </a:r>
            <a:r>
              <a:rPr lang="en-US" altLang="zh-CN" sz="2000" dirty="0" err="1" smtClean="0">
                <a:solidFill>
                  <a:prstClr val="black"/>
                </a:solidFill>
              </a:rPr>
              <a:t>IoT</a:t>
            </a:r>
            <a:r>
              <a:rPr lang="en-US" altLang="zh-CN" sz="2000" dirty="0">
                <a:solidFill>
                  <a:prstClr val="black"/>
                </a:solidFill>
              </a:rPr>
              <a:t>.</a:t>
            </a:r>
            <a:endParaRPr lang="en-US" altLang="zh-CN" sz="2000" dirty="0" smtClean="0">
              <a:solidFill>
                <a:prstClr val="black"/>
              </a:solidFill>
            </a:endParaRPr>
          </a:p>
          <a:p>
            <a:pPr eaLnBrk="1" hangingPunct="1"/>
            <a:r>
              <a:rPr lang="en-US" altLang="zh-CN" sz="2000" dirty="0" smtClean="0">
                <a:solidFill>
                  <a:prstClr val="black"/>
                </a:solidFill>
              </a:rPr>
              <a:t>RAN4 </a:t>
            </a:r>
            <a:r>
              <a:rPr lang="en-US" altLang="zh-CN" sz="2000" dirty="0">
                <a:solidFill>
                  <a:prstClr val="black"/>
                </a:solidFill>
              </a:rPr>
              <a:t>further waits for RAN1 decision on the MPDCCH parameter for the case where the repetition number in DL quality information equals to 1.</a:t>
            </a:r>
          </a:p>
          <a:p>
            <a:pPr eaLnBrk="1" hangingPunct="1"/>
            <a:r>
              <a:rPr lang="en-US" altLang="zh-CN" sz="2000" dirty="0" smtClean="0">
                <a:solidFill>
                  <a:prstClr val="black"/>
                </a:solidFill>
              </a:rPr>
              <a:t>RAN4 </a:t>
            </a:r>
            <a:r>
              <a:rPr lang="en-US" altLang="zh-CN" sz="2000" dirty="0">
                <a:solidFill>
                  <a:prstClr val="black"/>
                </a:solidFill>
              </a:rPr>
              <a:t>further waits for RAN1 decision on where measurement for Msg3 based quality report should be done before defining measurement period.</a:t>
            </a:r>
          </a:p>
          <a:p>
            <a:pPr eaLnBrk="1" hangingPunct="1"/>
            <a:r>
              <a:rPr lang="en-US" altLang="zh-CN" sz="2000" dirty="0" smtClean="0">
                <a:solidFill>
                  <a:prstClr val="black"/>
                </a:solidFill>
              </a:rPr>
              <a:t>RAN4 </a:t>
            </a:r>
            <a:r>
              <a:rPr lang="en-US" altLang="zh-CN" sz="2000" dirty="0">
                <a:solidFill>
                  <a:prstClr val="black"/>
                </a:solidFill>
              </a:rPr>
              <a:t>further waits for RAN1 decision on the exact contents of the reporting before discussing the report mapping.</a:t>
            </a:r>
          </a:p>
          <a:p>
            <a:pPr eaLnBrk="1" hangingPunct="1"/>
            <a:endParaRPr lang="en-US" altLang="zh-CN" sz="2000" dirty="0">
              <a:solidFill>
                <a:prstClr val="black"/>
              </a:solidFill>
            </a:endParaRPr>
          </a:p>
          <a:p>
            <a:pPr eaLnBrk="1" hangingPunct="1"/>
            <a:endParaRPr lang="en-US" altLang="zh-CN" sz="2000" dirty="0">
              <a:solidFill>
                <a:prstClr val="black"/>
              </a:solidFill>
            </a:endParaRPr>
          </a:p>
          <a:p>
            <a:pPr eaLnBrk="1" hangingPunct="1"/>
            <a:endParaRPr lang="en-US" altLang="zh-CN" sz="20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7104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:a16="http://schemas.microsoft.com/office/drawing/2014/main" xmlns="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/>
              <a:t>WUS</a:t>
            </a:r>
            <a:endParaRPr lang="zh-CN" altLang="en-US" dirty="0"/>
          </a:p>
        </p:txBody>
      </p:sp>
      <p:sp>
        <p:nvSpPr>
          <p:cNvPr id="3075" name="内容占位符 2">
            <a:extLst>
              <a:ext uri="{FF2B5EF4-FFF2-40B4-BE49-F238E27FC236}">
                <a16:creationId xmlns:a16="http://schemas.microsoft.com/office/drawing/2014/main" xmlns="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CN" sz="2000" dirty="0" smtClean="0">
                <a:solidFill>
                  <a:prstClr val="black"/>
                </a:solidFill>
              </a:rPr>
              <a:t>Rel-15 </a:t>
            </a:r>
            <a:r>
              <a:rPr lang="en-US" altLang="zh-CN" sz="2000" dirty="0">
                <a:solidFill>
                  <a:prstClr val="black"/>
                </a:solidFill>
              </a:rPr>
              <a:t>WUS requirement metric can be re-used, except that </a:t>
            </a:r>
            <a:endParaRPr lang="en-US" altLang="zh-CN" sz="2000" dirty="0" smtClean="0">
              <a:solidFill>
                <a:prstClr val="black"/>
              </a:solidFill>
            </a:endParaRPr>
          </a:p>
          <a:p>
            <a:pPr lvl="1" eaLnBrk="1" hangingPunct="1"/>
            <a:r>
              <a:rPr lang="en-US" altLang="zh-CN" sz="1600" dirty="0" smtClean="0">
                <a:solidFill>
                  <a:prstClr val="black"/>
                </a:solidFill>
              </a:rPr>
              <a:t>99</a:t>
            </a:r>
            <a:r>
              <a:rPr lang="en-US" altLang="zh-CN" sz="1600" dirty="0">
                <a:solidFill>
                  <a:prstClr val="black"/>
                </a:solidFill>
              </a:rPr>
              <a:t>% detection probability applies for each of the WUS sequence UE is monitoring, </a:t>
            </a:r>
            <a:r>
              <a:rPr lang="en-US" altLang="zh-CN" sz="1600" dirty="0" smtClean="0">
                <a:solidFill>
                  <a:prstClr val="black"/>
                </a:solidFill>
              </a:rPr>
              <a:t>and</a:t>
            </a:r>
          </a:p>
          <a:p>
            <a:pPr lvl="1" eaLnBrk="1" hangingPunct="1"/>
            <a:r>
              <a:rPr lang="en-US" altLang="zh-CN" sz="1600" dirty="0">
                <a:solidFill>
                  <a:prstClr val="black"/>
                </a:solidFill>
              </a:rPr>
              <a:t>1% / N false detection probability applies for each of the WUS sequence UE is monitoring.</a:t>
            </a:r>
          </a:p>
          <a:p>
            <a:pPr eaLnBrk="1" hangingPunct="1"/>
            <a:r>
              <a:rPr lang="en-US" altLang="zh-CN" sz="2000" dirty="0" smtClean="0">
                <a:solidFill>
                  <a:prstClr val="black"/>
                </a:solidFill>
              </a:rPr>
              <a:t>RAN4 </a:t>
            </a:r>
            <a:r>
              <a:rPr lang="en-US" altLang="zh-CN" sz="2000" dirty="0">
                <a:solidFill>
                  <a:prstClr val="black"/>
                </a:solidFill>
              </a:rPr>
              <a:t>to discuss and decide the assumptions for Rel-16 UE requirements in terms of number of WUS sequences to monitor and the existence of other WUS sequences. </a:t>
            </a:r>
          </a:p>
          <a:p>
            <a:pPr eaLnBrk="1" hangingPunct="1"/>
            <a:endParaRPr lang="en-US" altLang="zh-CN" sz="2000" dirty="0" smtClean="0">
              <a:solidFill>
                <a:prstClr val="black"/>
              </a:solidFill>
            </a:endParaRPr>
          </a:p>
          <a:p>
            <a:pPr eaLnBrk="1" hangingPunct="1"/>
            <a:endParaRPr lang="en-US" altLang="zh-CN" sz="2000" dirty="0" smtClean="0">
              <a:solidFill>
                <a:prstClr val="black"/>
              </a:solidFill>
            </a:endParaRPr>
          </a:p>
          <a:p>
            <a:pPr eaLnBrk="1" hangingPunct="1"/>
            <a:endParaRPr lang="en-US" altLang="zh-CN" sz="20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39133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:a16="http://schemas.microsoft.com/office/drawing/2014/main" xmlns="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/>
              <a:t>PUR</a:t>
            </a:r>
            <a:endParaRPr lang="zh-CN" altLang="en-US" dirty="0"/>
          </a:p>
        </p:txBody>
      </p:sp>
      <p:sp>
        <p:nvSpPr>
          <p:cNvPr id="3075" name="内容占位符 2">
            <a:extLst>
              <a:ext uri="{FF2B5EF4-FFF2-40B4-BE49-F238E27FC236}">
                <a16:creationId xmlns:a16="http://schemas.microsoft.com/office/drawing/2014/main" xmlns="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CN" sz="2000" dirty="0" smtClean="0">
                <a:solidFill>
                  <a:prstClr val="black"/>
                </a:solidFill>
              </a:rPr>
              <a:t>It </a:t>
            </a:r>
            <a:r>
              <a:rPr lang="en-US" altLang="zh-CN" sz="2000" dirty="0">
                <a:solidFill>
                  <a:prstClr val="black"/>
                </a:solidFill>
              </a:rPr>
              <a:t>is up to network implementation to use 1 or 2 threshold(s) for RSRP change based TA validation. </a:t>
            </a:r>
          </a:p>
          <a:p>
            <a:pPr eaLnBrk="1" hangingPunct="1"/>
            <a:r>
              <a:rPr lang="en-US" altLang="zh-CN" sz="2000" dirty="0" smtClean="0">
                <a:solidFill>
                  <a:prstClr val="black"/>
                </a:solidFill>
              </a:rPr>
              <a:t>Relaxed </a:t>
            </a:r>
            <a:r>
              <a:rPr lang="en-US" altLang="zh-CN" sz="2000" dirty="0">
                <a:solidFill>
                  <a:prstClr val="black"/>
                </a:solidFill>
              </a:rPr>
              <a:t>serving monitoring is allowed when serving cell RSRP change based TA validation is used.</a:t>
            </a:r>
          </a:p>
          <a:p>
            <a:pPr eaLnBrk="1" hangingPunct="1"/>
            <a:r>
              <a:rPr lang="en-US" altLang="zh-CN" sz="2000" dirty="0" smtClean="0">
                <a:solidFill>
                  <a:prstClr val="black"/>
                </a:solidFill>
              </a:rPr>
              <a:t>RAN4 </a:t>
            </a:r>
            <a:r>
              <a:rPr lang="en-US" altLang="zh-CN" sz="2000" dirty="0">
                <a:solidFill>
                  <a:prstClr val="black"/>
                </a:solidFill>
              </a:rPr>
              <a:t>should specify the </a:t>
            </a:r>
            <a:r>
              <a:rPr lang="en-US" altLang="zh-CN" sz="2000" dirty="0" err="1">
                <a:solidFill>
                  <a:prstClr val="black"/>
                </a:solidFill>
              </a:rPr>
              <a:t>Tx</a:t>
            </a:r>
            <a:r>
              <a:rPr lang="en-US" altLang="zh-CN" sz="2000" dirty="0">
                <a:solidFill>
                  <a:prstClr val="black"/>
                </a:solidFill>
              </a:rPr>
              <a:t> timing requirement for PUR transmission, which should be same as PUSCH transmission in connected mode. RAN4 not to define any synchronization requirement (time to achieve synchronization) related to PUR transmission.</a:t>
            </a:r>
          </a:p>
          <a:p>
            <a:pPr eaLnBrk="1" hangingPunct="1"/>
            <a:endParaRPr lang="en-US" altLang="zh-CN" sz="2000" dirty="0">
              <a:solidFill>
                <a:prstClr val="black"/>
              </a:solidFill>
            </a:endParaRPr>
          </a:p>
          <a:p>
            <a:pPr eaLnBrk="1" hangingPunct="1"/>
            <a:endParaRPr lang="en-US" altLang="zh-CN" sz="2000" dirty="0">
              <a:solidFill>
                <a:prstClr val="black"/>
              </a:solidFill>
            </a:endParaRPr>
          </a:p>
          <a:p>
            <a:pPr eaLnBrk="1" hangingPunct="1"/>
            <a:endParaRPr lang="en-US" altLang="zh-CN" sz="2000" dirty="0" smtClean="0">
              <a:solidFill>
                <a:prstClr val="black"/>
              </a:solidFill>
            </a:endParaRPr>
          </a:p>
          <a:p>
            <a:pPr eaLnBrk="1" hangingPunct="1"/>
            <a:endParaRPr lang="en-US" altLang="zh-CN" sz="2000" dirty="0" smtClean="0">
              <a:solidFill>
                <a:prstClr val="black"/>
              </a:solidFill>
            </a:endParaRPr>
          </a:p>
          <a:p>
            <a:pPr eaLnBrk="1" hangingPunct="1"/>
            <a:endParaRPr lang="en-US" altLang="zh-CN" sz="20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9867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:a16="http://schemas.microsoft.com/office/drawing/2014/main" xmlns="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/>
              <a:t>Mobility enhancement</a:t>
            </a:r>
            <a:endParaRPr lang="zh-CN" altLang="en-US" dirty="0"/>
          </a:p>
        </p:txBody>
      </p:sp>
      <p:sp>
        <p:nvSpPr>
          <p:cNvPr id="3075" name="内容占位符 2">
            <a:extLst>
              <a:ext uri="{FF2B5EF4-FFF2-40B4-BE49-F238E27FC236}">
                <a16:creationId xmlns:a16="http://schemas.microsoft.com/office/drawing/2014/main" xmlns="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CN" sz="2000" dirty="0" smtClean="0">
                <a:solidFill>
                  <a:prstClr val="black"/>
                </a:solidFill>
              </a:rPr>
              <a:t>For RSS based measurement, </a:t>
            </a:r>
            <a:r>
              <a:rPr lang="en-US" altLang="zh-CN" sz="2000" dirty="0">
                <a:solidFill>
                  <a:prstClr val="black"/>
                </a:solidFill>
              </a:rPr>
              <a:t>if requirements are defined, </a:t>
            </a:r>
            <a:endParaRPr lang="en-US" altLang="zh-CN" sz="2000" dirty="0" smtClean="0">
              <a:solidFill>
                <a:prstClr val="black"/>
              </a:solidFill>
            </a:endParaRPr>
          </a:p>
          <a:p>
            <a:pPr lvl="1" eaLnBrk="1" hangingPunct="1"/>
            <a:r>
              <a:rPr lang="en-US" altLang="zh-CN" sz="1600" dirty="0" smtClean="0">
                <a:solidFill>
                  <a:prstClr val="black"/>
                </a:solidFill>
              </a:rPr>
              <a:t>measurement period is [5] RSS periods</a:t>
            </a:r>
          </a:p>
          <a:p>
            <a:pPr lvl="1" eaLnBrk="1" hangingPunct="1"/>
            <a:r>
              <a:rPr lang="en-US" altLang="zh-CN" sz="1600" dirty="0" smtClean="0">
                <a:solidFill>
                  <a:prstClr val="black"/>
                </a:solidFill>
              </a:rPr>
              <a:t>requirements are derived based on assumption of 1 or 2 RSS </a:t>
            </a:r>
            <a:r>
              <a:rPr lang="en-US" altLang="zh-CN" sz="1600" dirty="0" err="1" smtClean="0">
                <a:solidFill>
                  <a:prstClr val="black"/>
                </a:solidFill>
              </a:rPr>
              <a:t>subframe</a:t>
            </a:r>
            <a:r>
              <a:rPr lang="en-US" altLang="zh-CN" sz="1600" dirty="0" smtClean="0">
                <a:solidFill>
                  <a:prstClr val="black"/>
                </a:solidFill>
              </a:rPr>
              <a:t> per RSS period</a:t>
            </a:r>
          </a:p>
          <a:p>
            <a:pPr lvl="1" eaLnBrk="1" hangingPunct="1"/>
            <a:r>
              <a:rPr lang="en-US" altLang="zh-CN" sz="1600" dirty="0" smtClean="0">
                <a:solidFill>
                  <a:prstClr val="black"/>
                </a:solidFill>
              </a:rPr>
              <a:t>RAN4 to further discuss the SNR side conditions at which requirements are defined </a:t>
            </a:r>
            <a:endParaRPr lang="en-US" altLang="zh-CN" sz="1600" dirty="0">
              <a:solidFill>
                <a:prstClr val="black"/>
              </a:solidFill>
            </a:endParaRPr>
          </a:p>
          <a:p>
            <a:pPr eaLnBrk="1" hangingPunct="1"/>
            <a:r>
              <a:rPr lang="en-US" altLang="zh-CN" sz="2000" dirty="0" smtClean="0">
                <a:solidFill>
                  <a:prstClr val="black"/>
                </a:solidFill>
              </a:rPr>
              <a:t>For relaxed </a:t>
            </a:r>
            <a:r>
              <a:rPr lang="en-US" altLang="zh-CN" sz="2000" dirty="0">
                <a:solidFill>
                  <a:prstClr val="black"/>
                </a:solidFill>
              </a:rPr>
              <a:t>serving monitoring </a:t>
            </a:r>
            <a:endParaRPr lang="en-US" altLang="zh-CN" sz="2000" dirty="0" smtClean="0">
              <a:solidFill>
                <a:prstClr val="black"/>
              </a:solidFill>
            </a:endParaRPr>
          </a:p>
          <a:p>
            <a:pPr lvl="1" eaLnBrk="1" hangingPunct="1"/>
            <a:r>
              <a:rPr lang="en-US" altLang="zh-CN" sz="1600" dirty="0" smtClean="0">
                <a:solidFill>
                  <a:prstClr val="black"/>
                </a:solidFill>
              </a:rPr>
              <a:t>when UE is in DRX, the effective interval for serving cell measurement is up to 10.24s</a:t>
            </a:r>
            <a:endParaRPr lang="en-US" altLang="zh-CN" sz="1600" dirty="0">
              <a:solidFill>
                <a:prstClr val="black"/>
              </a:solidFill>
            </a:endParaRPr>
          </a:p>
          <a:p>
            <a:pPr lvl="1" eaLnBrk="1" hangingPunct="1"/>
            <a:r>
              <a:rPr lang="en-US" altLang="zh-CN" sz="1600" dirty="0" smtClean="0">
                <a:solidFill>
                  <a:prstClr val="black"/>
                </a:solidFill>
              </a:rPr>
              <a:t>when UE is in </a:t>
            </a:r>
            <a:r>
              <a:rPr lang="en-US" altLang="zh-CN" sz="1600" dirty="0" err="1" smtClean="0">
                <a:solidFill>
                  <a:prstClr val="black"/>
                </a:solidFill>
              </a:rPr>
              <a:t>eDRX</a:t>
            </a:r>
            <a:r>
              <a:rPr lang="en-US" altLang="zh-CN" sz="1600" dirty="0" smtClean="0">
                <a:solidFill>
                  <a:prstClr val="black"/>
                </a:solidFill>
              </a:rPr>
              <a:t>, </a:t>
            </a:r>
            <a:r>
              <a:rPr lang="en-US" altLang="zh-CN" sz="1600" dirty="0">
                <a:solidFill>
                  <a:prstClr val="black"/>
                </a:solidFill>
              </a:rPr>
              <a:t>the effective interval for serving cell measurement is </a:t>
            </a:r>
            <a:r>
              <a:rPr lang="en-US" altLang="zh-CN" sz="1600" dirty="0" smtClean="0">
                <a:solidFill>
                  <a:prstClr val="black"/>
                </a:solidFill>
              </a:rPr>
              <a:t>defined such that UE can complete serving cell monitoring within a PTW</a:t>
            </a:r>
            <a:endParaRPr lang="en-US" altLang="zh-CN" sz="2000" dirty="0">
              <a:solidFill>
                <a:prstClr val="black"/>
              </a:solidFill>
            </a:endParaRPr>
          </a:p>
          <a:p>
            <a:pPr eaLnBrk="1" hangingPunct="1"/>
            <a:endParaRPr lang="en-US" altLang="zh-CN" sz="2000" dirty="0">
              <a:solidFill>
                <a:prstClr val="black"/>
              </a:solidFill>
            </a:endParaRPr>
          </a:p>
          <a:p>
            <a:pPr eaLnBrk="1" hangingPunct="1"/>
            <a:endParaRPr lang="en-US" altLang="zh-CN" sz="2000" dirty="0" smtClean="0">
              <a:solidFill>
                <a:prstClr val="black"/>
              </a:solidFill>
            </a:endParaRPr>
          </a:p>
          <a:p>
            <a:pPr eaLnBrk="1" hangingPunct="1"/>
            <a:endParaRPr lang="en-US" altLang="zh-CN" sz="2000" dirty="0" smtClean="0">
              <a:solidFill>
                <a:prstClr val="black"/>
              </a:solidFill>
            </a:endParaRPr>
          </a:p>
          <a:p>
            <a:pPr eaLnBrk="1" hangingPunct="1"/>
            <a:endParaRPr lang="en-US" altLang="zh-CN" sz="20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61630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1379</TotalTime>
  <Words>345</Words>
  <Application>Microsoft Office PowerPoint</Application>
  <PresentationFormat>全屏显示(4:3)</PresentationFormat>
  <Paragraphs>33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0" baseType="lpstr">
      <vt:lpstr>Arial Unicode MS</vt:lpstr>
      <vt:lpstr>宋体</vt:lpstr>
      <vt:lpstr>Arial</vt:lpstr>
      <vt:lpstr>Calibri</vt:lpstr>
      <vt:lpstr>Office 主题</vt:lpstr>
      <vt:lpstr>3GPP TSG-RAN WG4 Meeting #92 Ljubljana, SI, 26th – 30th August 2019</vt:lpstr>
      <vt:lpstr>DL quality report</vt:lpstr>
      <vt:lpstr>WUS</vt:lpstr>
      <vt:lpstr>PUR</vt:lpstr>
      <vt:lpstr>Mobility enhancement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Huawei</cp:lastModifiedBy>
  <cp:revision>110</cp:revision>
  <dcterms:created xsi:type="dcterms:W3CDTF">2016-01-12T08:39:50Z</dcterms:created>
  <dcterms:modified xsi:type="dcterms:W3CDTF">2019-08-16T16:57:03Z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(3)Kq620RD5K/lbw4gnmiTp1akK3/Az7k9FWVsZk9YpKf8tRD0+jEiYGGUyg4omn5gYSjdo7rGy
ELmLwWLBnNaEC2nYEQgZdsgz5K+NQRE5H1WsVGfOn6aVDqfbkAi/Bbth7KbJ1j54EFkKQdNM
i/wEohzd4pskZoBNmGmjbZPyChpUOP31fdldh5Aa330ahtI4MeoVy54ifT0iRTHbLb7UnpQN
lBskX/WucMQijBK0A6</vt:lpwstr>
  </property>
  <property fmtid="{D5CDD505-2E9C-101B-9397-08002B2CF9AE}" pid="3" name="_2015_ms_pID_7253431">
    <vt:lpwstr>vVVDAbFFUFz3BYTjCpWuL806Ox4TrHV6UsoEmNFTO4wlLHckY6fYU4
G2blIQHD3TPnRBdLTxaoR5iOSD9vy2011XE7/jpukWmXYP+32NV+hDRcDRaT3M9JEF/JCUml
tTANB1QX7F1JEi7QtOLUa/W0eUJIkize1IgV8DRp07Ysh6rZbHk/Y8bjNnIdk8OOJhAKyz/i
9IfPkU7W703aw3Gn9V3NQDg4XvvLHWt0FcOR</vt:lpwstr>
  </property>
  <property fmtid="{D5CDD505-2E9C-101B-9397-08002B2CF9AE}" pid="4" name="_2015_ms_pID_7253432">
    <vt:lpwstr>mxjk7F+bbCTOhvi2lXFa+Muz3f0famdUFRbk
alLxo4ShvlUIej+matR3O+ZLB5L47w1orVffrYQuRLIhQgPdwI0=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1556886907</vt:lpwstr>
  </property>
</Properties>
</file>