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87" r:id="rId3"/>
    <p:sldId id="283" r:id="rId4"/>
    <p:sldId id="285" r:id="rId5"/>
    <p:sldId id="288" r:id="rId6"/>
    <p:sldId id="289" r:id="rId7"/>
    <p:sldId id="290" r:id="rId8"/>
    <p:sldId id="291" r:id="rId9"/>
    <p:sldId id="304" r:id="rId10"/>
    <p:sldId id="292" r:id="rId11"/>
    <p:sldId id="293" r:id="rId12"/>
    <p:sldId id="294" r:id="rId13"/>
    <p:sldId id="295" r:id="rId14"/>
    <p:sldId id="296" r:id="rId15"/>
    <p:sldId id="297" r:id="rId16"/>
    <p:sldId id="298" r:id="rId17"/>
    <p:sldId id="299" r:id="rId18"/>
    <p:sldId id="300" r:id="rId19"/>
    <p:sldId id="301" r:id="rId20"/>
    <p:sldId id="302" r:id="rId21"/>
    <p:sldId id="28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8/16/2019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8/16/2019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8/16/2019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8/16/2019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8/16/2019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8/16/2019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8/16/2019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8/16/2019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RRM Requirements for NR-U</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#92	                                                                                                                        R4-1909463</a:t>
            </a:r>
            <a:endParaRPr lang="en-GB" b="1" dirty="0">
              <a:solidFill>
                <a:srgbClr val="FF0000"/>
              </a:solidFill>
            </a:endParaRPr>
          </a:p>
          <a:p>
            <a:pPr hangingPunct="0"/>
            <a:r>
              <a:rPr lang="en-GB" b="1" dirty="0"/>
              <a:t>Ljubljana, Slovenia, 26th – 30th August 2019</a:t>
            </a:r>
            <a:endParaRPr lang="sv-SE" dirty="0"/>
          </a:p>
          <a:p>
            <a:pPr hangingPunct="0"/>
            <a:r>
              <a:rPr lang="en-GB" b="1" dirty="0"/>
              <a:t>Agenda Item: 9.1.5</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Measurement Gaps: Applicability</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US" dirty="0"/>
              <a:t>Gap patterns with MGL=6ms are suitable for measurements based on DRS</a:t>
            </a:r>
            <a:endParaRPr lang="sv-SE" dirty="0"/>
          </a:p>
          <a:p>
            <a:r>
              <a:rPr lang="en-US" dirty="0"/>
              <a:t>Applicability of MG patterns #0,#1, #4 and #5 for measurements based on DRS is confirmed</a:t>
            </a:r>
            <a:endParaRPr lang="sv-SE" dirty="0"/>
          </a:p>
          <a:p>
            <a:r>
              <a:rPr lang="en-US" dirty="0"/>
              <a:t>Applicability of MG patterns #2,#3 and #6-#11 for measurements based on DRS depends on the possibility of shorter than 5ms DRS transmission window.</a:t>
            </a:r>
            <a:endParaRPr lang="sv-SE" dirty="0"/>
          </a:p>
          <a:p>
            <a:r>
              <a:rPr lang="en-US" dirty="0"/>
              <a:t>No new MG pattern needs to be introduced for DRS based measurements</a:t>
            </a:r>
          </a:p>
          <a:p>
            <a:endParaRPr lang="sv-SE" dirty="0"/>
          </a:p>
          <a:p>
            <a:endParaRPr lang="sv-SE" dirty="0"/>
          </a:p>
          <a:p>
            <a:pPr lvl="0"/>
            <a:endParaRPr lang="sv-SE" dirty="0"/>
          </a:p>
          <a:p>
            <a:pPr lvl="0" hangingPunct="0"/>
            <a:endParaRPr lang="sv-SE" dirty="0"/>
          </a:p>
          <a:p>
            <a:pPr lvl="0"/>
            <a:endParaRPr lang="sv-SE" dirty="0"/>
          </a:p>
        </p:txBody>
      </p:sp>
    </p:spTree>
    <p:extLst>
      <p:ext uri="{BB962C8B-B14F-4D97-AF65-F5344CB8AC3E}">
        <p14:creationId xmlns:p14="http://schemas.microsoft.com/office/powerpoint/2010/main" val="495806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Measurement Gaps: Scaling Factor</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US" dirty="0"/>
              <a:t>RAN4 discusses feasibility of a capability to measure NR-U bands with an independent gap pattern</a:t>
            </a:r>
            <a:endParaRPr lang="sv-SE" dirty="0"/>
          </a:p>
          <a:p>
            <a:r>
              <a:rPr lang="en-US" dirty="0"/>
              <a:t>Discussion of the capability to measure NR-U bands with an independent gap pattern can be done under the assumption that gap based FR2 measurements do not need to be performed in the same configuration as gap based DRS measurements</a:t>
            </a:r>
            <a:endParaRPr lang="sv-SE" dirty="0"/>
          </a:p>
          <a:p>
            <a:r>
              <a:rPr lang="en-US" dirty="0" err="1"/>
              <a:t>CSSF</a:t>
            </a:r>
            <a:r>
              <a:rPr lang="en-US" i="1" dirty="0" err="1"/>
              <a:t>within_gap,i</a:t>
            </a:r>
            <a:r>
              <a:rPr lang="en-US" dirty="0"/>
              <a:t> definition can be reused, both for DRS gap based measurements, and to account for the impact of DRS gap based measurements to other measurements</a:t>
            </a:r>
            <a:endParaRPr lang="sv-SE" dirty="0"/>
          </a:p>
          <a:p>
            <a:endParaRPr lang="en-US" dirty="0"/>
          </a:p>
          <a:p>
            <a:endParaRPr lang="sv-SE" dirty="0"/>
          </a:p>
          <a:p>
            <a:endParaRPr lang="sv-SE" dirty="0"/>
          </a:p>
          <a:p>
            <a:pPr lvl="0"/>
            <a:endParaRPr lang="sv-SE" dirty="0"/>
          </a:p>
          <a:p>
            <a:pPr lvl="0" hangingPunct="0"/>
            <a:endParaRPr lang="sv-SE" dirty="0"/>
          </a:p>
          <a:p>
            <a:pPr lvl="0"/>
            <a:endParaRPr lang="sv-SE" dirty="0"/>
          </a:p>
        </p:txBody>
      </p:sp>
    </p:spTree>
    <p:extLst>
      <p:ext uri="{BB962C8B-B14F-4D97-AF65-F5344CB8AC3E}">
        <p14:creationId xmlns:p14="http://schemas.microsoft.com/office/powerpoint/2010/main" val="341164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Interruptions</a:t>
            </a:r>
            <a:endParaRPr lang="en-GB" strike="sngStrike" dirty="0"/>
          </a:p>
        </p:txBody>
      </p:sp>
      <p:sp>
        <p:nvSpPr>
          <p:cNvPr id="3" name="Content Placeholder 2"/>
          <p:cNvSpPr>
            <a:spLocks noGrp="1"/>
          </p:cNvSpPr>
          <p:nvPr>
            <p:ph idx="1"/>
          </p:nvPr>
        </p:nvSpPr>
        <p:spPr>
          <a:xfrm>
            <a:off x="118280" y="1553687"/>
            <a:ext cx="12073720" cy="5047138"/>
          </a:xfrm>
        </p:spPr>
        <p:txBody>
          <a:bodyPr>
            <a:normAutofit fontScale="62500" lnSpcReduction="20000"/>
          </a:bodyPr>
          <a:lstStyle/>
          <a:p>
            <a:r>
              <a:rPr lang="en-US" dirty="0"/>
              <a:t>The interruption due to  transitions between active and non-active during DRX applies in scenario B</a:t>
            </a:r>
            <a:endParaRPr lang="sv-SE" dirty="0"/>
          </a:p>
          <a:p>
            <a:r>
              <a:rPr lang="en-US" dirty="0"/>
              <a:t>The EN-DC interruption due to transitions between active and non-active during DRX is reused in scenario B</a:t>
            </a:r>
            <a:endParaRPr lang="sv-SE" dirty="0"/>
          </a:p>
          <a:p>
            <a:r>
              <a:rPr lang="en-US" dirty="0"/>
              <a:t>The interruption due to </a:t>
            </a:r>
            <a:r>
              <a:rPr lang="en-US" dirty="0" err="1"/>
              <a:t>PCell</a:t>
            </a:r>
            <a:r>
              <a:rPr lang="en-US" dirty="0"/>
              <a:t> transitions from non-DRX to DRX applies in scenario B</a:t>
            </a:r>
            <a:endParaRPr lang="sv-SE" dirty="0"/>
          </a:p>
          <a:p>
            <a:r>
              <a:rPr lang="en-US" dirty="0"/>
              <a:t>The EN-DC interruption due to </a:t>
            </a:r>
            <a:r>
              <a:rPr lang="en-US" dirty="0" err="1"/>
              <a:t>PCell</a:t>
            </a:r>
            <a:r>
              <a:rPr lang="en-US" dirty="0"/>
              <a:t> transitions from non-DRX to DRX is reused in scenario B</a:t>
            </a:r>
            <a:endParaRPr lang="sv-SE" dirty="0"/>
          </a:p>
          <a:p>
            <a:r>
              <a:rPr lang="en-US" dirty="0"/>
              <a:t>The interruption due to </a:t>
            </a:r>
            <a:r>
              <a:rPr lang="en-US" dirty="0" err="1"/>
              <a:t>Scell</a:t>
            </a:r>
            <a:r>
              <a:rPr lang="en-US" dirty="0"/>
              <a:t> addition or release applies in all scenarios A-C</a:t>
            </a:r>
            <a:endParaRPr lang="sv-SE" dirty="0"/>
          </a:p>
          <a:p>
            <a:r>
              <a:rPr lang="en-US" dirty="0"/>
              <a:t>The interruption due to </a:t>
            </a:r>
            <a:r>
              <a:rPr lang="en-US" dirty="0" err="1"/>
              <a:t>Scell</a:t>
            </a:r>
            <a:r>
              <a:rPr lang="en-US" dirty="0"/>
              <a:t> addition or release for an NR-U aggressor cell can reuse the requirements for release 15 NR </a:t>
            </a:r>
            <a:r>
              <a:rPr lang="en-US" dirty="0" err="1"/>
              <a:t>Scell</a:t>
            </a:r>
            <a:r>
              <a:rPr lang="en-US" dirty="0"/>
              <a:t> addition or release</a:t>
            </a:r>
            <a:endParaRPr lang="sv-SE" dirty="0"/>
          </a:p>
          <a:p>
            <a:r>
              <a:rPr lang="en-US" dirty="0"/>
              <a:t>The interruption due to </a:t>
            </a:r>
            <a:r>
              <a:rPr lang="en-US" dirty="0" err="1"/>
              <a:t>Scell</a:t>
            </a:r>
            <a:r>
              <a:rPr lang="en-US" dirty="0"/>
              <a:t> addition or release for an NR-U victim cell can reuse the requirements for release 15 NR </a:t>
            </a:r>
            <a:r>
              <a:rPr lang="en-US" dirty="0" err="1"/>
              <a:t>Scell</a:t>
            </a:r>
            <a:r>
              <a:rPr lang="en-US" dirty="0"/>
              <a:t> addition or release</a:t>
            </a:r>
            <a:endParaRPr lang="sv-SE" dirty="0"/>
          </a:p>
          <a:p>
            <a:r>
              <a:rPr lang="en-US" dirty="0"/>
              <a:t>The interruption due to </a:t>
            </a:r>
            <a:r>
              <a:rPr lang="en-US" dirty="0" err="1"/>
              <a:t>Scell</a:t>
            </a:r>
            <a:r>
              <a:rPr lang="en-US" dirty="0"/>
              <a:t> activation or deactivation applies in all scenarios A-C</a:t>
            </a:r>
            <a:endParaRPr lang="sv-SE" dirty="0"/>
          </a:p>
          <a:p>
            <a:r>
              <a:rPr lang="en-US" dirty="0"/>
              <a:t>The interruption due to </a:t>
            </a:r>
            <a:r>
              <a:rPr lang="en-US" dirty="0" err="1"/>
              <a:t>Scell</a:t>
            </a:r>
            <a:r>
              <a:rPr lang="en-US" dirty="0"/>
              <a:t> activation or deactivation for an NR-U aggressor cell can reuse the requirements for release 15 NR </a:t>
            </a:r>
            <a:r>
              <a:rPr lang="en-US" dirty="0" err="1"/>
              <a:t>Scell</a:t>
            </a:r>
            <a:r>
              <a:rPr lang="en-US" dirty="0"/>
              <a:t> addition or release</a:t>
            </a:r>
            <a:endParaRPr lang="sv-SE" dirty="0"/>
          </a:p>
          <a:p>
            <a:r>
              <a:rPr lang="en-US" dirty="0"/>
              <a:t>The interruption due to </a:t>
            </a:r>
            <a:r>
              <a:rPr lang="en-US" dirty="0" err="1"/>
              <a:t>Scell</a:t>
            </a:r>
            <a:r>
              <a:rPr lang="en-US" dirty="0"/>
              <a:t> activation or deactivation for an NR-U victim cell can reuse the requirements for release 15 NR </a:t>
            </a:r>
            <a:r>
              <a:rPr lang="en-US" dirty="0" err="1"/>
              <a:t>Scell</a:t>
            </a:r>
            <a:r>
              <a:rPr lang="en-US" dirty="0"/>
              <a:t> addition or release</a:t>
            </a:r>
            <a:endParaRPr lang="sv-SE" dirty="0"/>
          </a:p>
          <a:p>
            <a:r>
              <a:rPr lang="en-US" dirty="0"/>
              <a:t>The interruption due to supplementary UL carrier or an UL carrier is configured or de-configured can reuse the requirements for release 15 NR SUL/UL configuration/deconfiguration</a:t>
            </a:r>
            <a:endParaRPr lang="sv-SE" dirty="0"/>
          </a:p>
          <a:p>
            <a:r>
              <a:rPr lang="en-US" dirty="0"/>
              <a:t>If UEs support measurements of NR-U bands with an independent gap pattern, then NR-U operations do not cause interruption to licensed NR cells, nor to LTE cells and vice versa</a:t>
            </a:r>
            <a:endParaRPr lang="sv-SE" dirty="0"/>
          </a:p>
        </p:txBody>
      </p:sp>
    </p:spTree>
    <p:extLst>
      <p:ext uri="{BB962C8B-B14F-4D97-AF65-F5344CB8AC3E}">
        <p14:creationId xmlns:p14="http://schemas.microsoft.com/office/powerpoint/2010/main" val="4198596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Intra-Frequency Measurements Requirements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fontScale="77500" lnSpcReduction="20000"/>
          </a:bodyPr>
          <a:lstStyle/>
          <a:p>
            <a:pPr lvl="0"/>
            <a:r>
              <a:rPr lang="en-US" dirty="0"/>
              <a:t>RAN4 develops NR-U measurements requirements based on NR FR1 requirements which are modified when needed, e.g., to capture the LBT impact</a:t>
            </a:r>
            <a:endParaRPr lang="sv-SE" dirty="0"/>
          </a:p>
          <a:p>
            <a:r>
              <a:rPr lang="en-US" dirty="0"/>
              <a:t>No need in separate scaling factors due to the overlap with measurement gaps or DRS occasions on other intra-frequency NR-U carrier frequencies; the corresponding effects can be captured in </a:t>
            </a:r>
            <a:r>
              <a:rPr lang="en-US" dirty="0" err="1"/>
              <a:t>CSSF´</a:t>
            </a:r>
            <a:r>
              <a:rPr lang="en-US" baseline="-25000" dirty="0" err="1"/>
              <a:t>intra</a:t>
            </a:r>
            <a:r>
              <a:rPr lang="en-US" dirty="0"/>
              <a:t> to be defined for NR-U</a:t>
            </a:r>
            <a:endParaRPr lang="sv-SE" dirty="0"/>
          </a:p>
          <a:p>
            <a:pPr lvl="0"/>
            <a:r>
              <a:rPr lang="en-US" dirty="0"/>
              <a:t>The time periods T</a:t>
            </a:r>
            <a:r>
              <a:rPr lang="en-US" baseline="-25000" dirty="0"/>
              <a:t>PSS/</a:t>
            </a:r>
            <a:r>
              <a:rPr lang="en-US" baseline="-25000" dirty="0" err="1"/>
              <a:t>SSS_sync_intra</a:t>
            </a:r>
            <a:r>
              <a:rPr lang="en-US" baseline="-25000" dirty="0"/>
              <a:t> </a:t>
            </a:r>
            <a:r>
              <a:rPr lang="en-US" dirty="0"/>
              <a:t>, </a:t>
            </a:r>
            <a:r>
              <a:rPr lang="en-US" dirty="0" err="1"/>
              <a:t>T</a:t>
            </a:r>
            <a:r>
              <a:rPr lang="en-US" baseline="-25000" dirty="0" err="1"/>
              <a:t>SSB_time_index_intra</a:t>
            </a:r>
            <a:r>
              <a:rPr lang="en-US" dirty="0"/>
              <a:t> , and </a:t>
            </a:r>
            <a:r>
              <a:rPr lang="en-US" dirty="0" err="1"/>
              <a:t>T</a:t>
            </a:r>
            <a:r>
              <a:rPr lang="en-US" baseline="-25000" dirty="0" err="1"/>
              <a:t>SSB_measurement_period_intra</a:t>
            </a:r>
            <a:r>
              <a:rPr lang="en-US" dirty="0"/>
              <a:t> need to be extended for NR-U to account for L1, L2, and L3 missed DRS occasions, respectively, due to DL LBT, e.g., for non-DRX case on </a:t>
            </a:r>
            <a:r>
              <a:rPr lang="en-US" dirty="0" err="1"/>
              <a:t>PCell</a:t>
            </a:r>
            <a:r>
              <a:rPr lang="en-US" dirty="0"/>
              <a:t>, </a:t>
            </a:r>
            <a:r>
              <a:rPr lang="en-US" dirty="0" err="1"/>
              <a:t>PSCell</a:t>
            </a:r>
            <a:r>
              <a:rPr lang="en-US" dirty="0"/>
              <a:t>, or activated </a:t>
            </a:r>
            <a:r>
              <a:rPr lang="en-US" dirty="0" err="1"/>
              <a:t>SCell</a:t>
            </a:r>
            <a:r>
              <a:rPr lang="en-US" dirty="0"/>
              <a:t>:</a:t>
            </a:r>
            <a:endParaRPr lang="sv-SE" dirty="0"/>
          </a:p>
          <a:p>
            <a:pPr marL="0" indent="0">
              <a:buNone/>
            </a:pPr>
            <a:r>
              <a:rPr lang="en-US" dirty="0"/>
              <a:t>	T´</a:t>
            </a:r>
            <a:r>
              <a:rPr lang="en-US" baseline="-25000" dirty="0"/>
              <a:t>PSS/</a:t>
            </a:r>
            <a:r>
              <a:rPr lang="en-US" baseline="-25000" dirty="0" err="1"/>
              <a:t>SSS_sync_intra</a:t>
            </a:r>
            <a:r>
              <a:rPr lang="en-US" baseline="-25000" dirty="0"/>
              <a:t> </a:t>
            </a:r>
            <a:r>
              <a:rPr lang="en-US" dirty="0"/>
              <a:t>=max(600 ms, ceil( (5+L1) x </a:t>
            </a:r>
            <a:r>
              <a:rPr lang="en-US" dirty="0" err="1"/>
              <a:t>K</a:t>
            </a:r>
            <a:r>
              <a:rPr lang="en-US" baseline="-25000" dirty="0" err="1"/>
              <a:t>p</a:t>
            </a:r>
            <a:r>
              <a:rPr lang="en-US" dirty="0"/>
              <a:t>) x DRS period ) x </a:t>
            </a:r>
            <a:r>
              <a:rPr lang="en-US" dirty="0" err="1"/>
              <a:t>CSSF´</a:t>
            </a:r>
            <a:r>
              <a:rPr lang="en-US" baseline="-25000" dirty="0" err="1"/>
              <a:t>intra</a:t>
            </a:r>
            <a:r>
              <a:rPr lang="en-US" dirty="0"/>
              <a:t>,</a:t>
            </a:r>
            <a:endParaRPr lang="sv-SE" dirty="0"/>
          </a:p>
          <a:p>
            <a:pPr marL="0" indent="0">
              <a:buNone/>
            </a:pPr>
            <a:r>
              <a:rPr lang="en-US" dirty="0"/>
              <a:t>	</a:t>
            </a:r>
            <a:r>
              <a:rPr lang="en-US" dirty="0" err="1"/>
              <a:t>T´</a:t>
            </a:r>
            <a:r>
              <a:rPr lang="en-US" baseline="-25000" dirty="0" err="1"/>
              <a:t>SSB_time_index_intra</a:t>
            </a:r>
            <a:r>
              <a:rPr lang="en-US" dirty="0"/>
              <a:t> =max(120 ms, ceil( (3+L2) x </a:t>
            </a:r>
            <a:r>
              <a:rPr lang="en-US" dirty="0" err="1"/>
              <a:t>K</a:t>
            </a:r>
            <a:r>
              <a:rPr lang="en-US" baseline="-25000" dirty="0" err="1"/>
              <a:t>p</a:t>
            </a:r>
            <a:r>
              <a:rPr lang="en-US" baseline="-25000" dirty="0"/>
              <a:t> </a:t>
            </a:r>
            <a:r>
              <a:rPr lang="en-US" dirty="0"/>
              <a:t>)</a:t>
            </a:r>
            <a:r>
              <a:rPr lang="en-US" baseline="-25000" dirty="0"/>
              <a:t> </a:t>
            </a:r>
            <a:r>
              <a:rPr lang="en-US" dirty="0"/>
              <a:t>x DRS period) x </a:t>
            </a:r>
            <a:r>
              <a:rPr lang="en-US" dirty="0" err="1"/>
              <a:t>CSSF´</a:t>
            </a:r>
            <a:r>
              <a:rPr lang="en-US" baseline="-25000" dirty="0" err="1"/>
              <a:t>intra</a:t>
            </a:r>
            <a:r>
              <a:rPr lang="en-US" dirty="0"/>
              <a:t> ,</a:t>
            </a:r>
            <a:endParaRPr lang="sv-SE" dirty="0"/>
          </a:p>
          <a:p>
            <a:pPr marL="0" indent="0">
              <a:buNone/>
            </a:pPr>
            <a:r>
              <a:rPr lang="en-US" dirty="0"/>
              <a:t>	</a:t>
            </a:r>
            <a:r>
              <a:rPr lang="en-US" dirty="0" err="1"/>
              <a:t>T´</a:t>
            </a:r>
            <a:r>
              <a:rPr lang="en-US" baseline="-25000" dirty="0" err="1"/>
              <a:t>SSB_measurement_period_intra</a:t>
            </a:r>
            <a:r>
              <a:rPr lang="en-US" baseline="-25000" dirty="0"/>
              <a:t> </a:t>
            </a:r>
            <a:r>
              <a:rPr lang="en-US" dirty="0"/>
              <a:t>=max(200 ms, ceil( (5+L3) x </a:t>
            </a:r>
            <a:r>
              <a:rPr lang="en-US" dirty="0" err="1"/>
              <a:t>K</a:t>
            </a:r>
            <a:r>
              <a:rPr lang="en-US" baseline="-25000" dirty="0" err="1"/>
              <a:t>p</a:t>
            </a:r>
            <a:r>
              <a:rPr lang="en-US" dirty="0"/>
              <a:t>) x DRS period) x </a:t>
            </a:r>
            <a:r>
              <a:rPr lang="en-US" dirty="0" err="1"/>
              <a:t>CSSF´</a:t>
            </a:r>
            <a:r>
              <a:rPr lang="en-US" baseline="-25000" dirty="0" err="1"/>
              <a:t>intra</a:t>
            </a:r>
            <a:r>
              <a:rPr lang="en-US" dirty="0"/>
              <a:t> .</a:t>
            </a:r>
            <a:endParaRPr lang="sv-SE" dirty="0"/>
          </a:p>
          <a:p>
            <a:pPr lvl="0"/>
            <a:r>
              <a:rPr lang="en-US" dirty="0"/>
              <a:t>Maximum allowed values for L1, L2, and L3 are TBD</a:t>
            </a:r>
            <a:endParaRPr lang="sv-SE" dirty="0"/>
          </a:p>
          <a:p>
            <a:pPr lvl="0"/>
            <a:r>
              <a:rPr lang="en-US" dirty="0"/>
              <a:t>The requirements shall not apply when the number of consecutively missing DRS occasions is too large. The maximum value is TBD</a:t>
            </a:r>
            <a:endParaRPr lang="sv-SE" dirty="0"/>
          </a:p>
          <a:p>
            <a:pPr lvl="0"/>
            <a:r>
              <a:rPr lang="en-US" dirty="0"/>
              <a:t>The intra-frequency cell identification and measurement requirements are defined at least for Es/</a:t>
            </a:r>
            <a:r>
              <a:rPr lang="en-US" dirty="0" err="1"/>
              <a:t>Iot</a:t>
            </a:r>
            <a:r>
              <a:rPr lang="en-US" dirty="0"/>
              <a:t>≥-6 dB</a:t>
            </a:r>
          </a:p>
        </p:txBody>
      </p:sp>
    </p:spTree>
    <p:extLst>
      <p:ext uri="{BB962C8B-B14F-4D97-AF65-F5344CB8AC3E}">
        <p14:creationId xmlns:p14="http://schemas.microsoft.com/office/powerpoint/2010/main" val="794243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RLM</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US" dirty="0"/>
              <a:t>RAN4 starts developing NR-U RLM requirements for SSB RLM resources within the DRS window</a:t>
            </a:r>
          </a:p>
          <a:p>
            <a:pPr lvl="0"/>
            <a:r>
              <a:rPr lang="en-US" dirty="0"/>
              <a:t>RLM evaluation periods for NR-U are extended by the number of missing DRS occasions (Lout and Lin for out-of-sync and in-sync, respectively) due to DL LBT failure, e.g., for SSB-based RLM in non-DRX:</a:t>
            </a:r>
          </a:p>
          <a:p>
            <a:pPr lvl="1"/>
            <a:r>
              <a:rPr lang="en-US" dirty="0" err="1"/>
              <a:t>Tevaluate_out</a:t>
            </a:r>
            <a:r>
              <a:rPr lang="en-US" dirty="0"/>
              <a:t> = max(200,ceil((10+Lout)*P)*</a:t>
            </a:r>
            <a:r>
              <a:rPr lang="en-US" dirty="0" err="1"/>
              <a:t>Tssb</a:t>
            </a:r>
            <a:endParaRPr lang="en-US" dirty="0"/>
          </a:p>
          <a:p>
            <a:pPr lvl="1"/>
            <a:r>
              <a:rPr lang="en-US" dirty="0" err="1"/>
              <a:t>Tevaluate_in</a:t>
            </a:r>
            <a:r>
              <a:rPr lang="en-US" dirty="0"/>
              <a:t> = max(200,ceil((5+Lin)*P)*</a:t>
            </a:r>
            <a:r>
              <a:rPr lang="en-US" dirty="0" err="1"/>
              <a:t>Tssb</a:t>
            </a:r>
            <a:endParaRPr lang="en-US" dirty="0"/>
          </a:p>
          <a:p>
            <a:pPr lvl="0"/>
            <a:r>
              <a:rPr lang="en-US" dirty="0"/>
              <a:t>Maximum values for L</a:t>
            </a:r>
            <a:r>
              <a:rPr lang="en-US" baseline="-25000" dirty="0"/>
              <a:t>out</a:t>
            </a:r>
            <a:r>
              <a:rPr lang="en-US" dirty="0"/>
              <a:t> and L</a:t>
            </a:r>
            <a:r>
              <a:rPr lang="en-US" baseline="-25000" dirty="0"/>
              <a:t>in</a:t>
            </a:r>
            <a:r>
              <a:rPr lang="en-US" dirty="0"/>
              <a:t> for which the requirements shall apply are TBD</a:t>
            </a:r>
          </a:p>
          <a:p>
            <a:pPr lvl="0"/>
            <a:r>
              <a:rPr lang="en-US" dirty="0"/>
              <a:t>The same target BLER levels are used as a baseline for NR-U and for Rel-15 NR</a:t>
            </a:r>
          </a:p>
          <a:p>
            <a:pPr lvl="0"/>
            <a:endParaRPr lang="en-US" dirty="0"/>
          </a:p>
          <a:p>
            <a:pPr lvl="0"/>
            <a:endParaRPr lang="en-US" dirty="0"/>
          </a:p>
        </p:txBody>
      </p:sp>
    </p:spTree>
    <p:extLst>
      <p:ext uri="{BB962C8B-B14F-4D97-AF65-F5344CB8AC3E}">
        <p14:creationId xmlns:p14="http://schemas.microsoft.com/office/powerpoint/2010/main" val="32294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RSSI and Channel Occupancy Measurements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fontScale="92500" lnSpcReduction="10000"/>
          </a:bodyPr>
          <a:lstStyle/>
          <a:p>
            <a:r>
              <a:rPr lang="en-US" dirty="0"/>
              <a:t>The UE needs to be aware of the RSSI and channel occupancy bandwidth, which should preferably be configurable</a:t>
            </a:r>
          </a:p>
          <a:p>
            <a:r>
              <a:rPr lang="en-US" dirty="0"/>
              <a:t>Configuring the measurement duration and bandwidth shall be independent of the SCS used in the measurement resources, e.g., as fractions or multiples of a subframe and in MHz, respectively, or configured with respect to a reference SCS which may be different from the SCS of the measurement resources</a:t>
            </a:r>
          </a:p>
          <a:p>
            <a:r>
              <a:rPr lang="en-US" dirty="0"/>
              <a:t>RSSI and channel occupancy measurement resources shall not be limited to SSB time resources or SSB frequencies</a:t>
            </a:r>
          </a:p>
          <a:p>
            <a:pPr lvl="0"/>
            <a:r>
              <a:rPr lang="en-US" dirty="0"/>
              <a:t>Out of the options below, Option 1 (same in LTE) may be used, provided the measured bandwidth is known to the network:</a:t>
            </a:r>
            <a:endParaRPr lang="sv-SE" sz="2000" dirty="0"/>
          </a:p>
          <a:p>
            <a:pPr lvl="1"/>
            <a:r>
              <a:rPr lang="en-US" dirty="0"/>
              <a:t>Option 1: UE reports the measured value, e.g., in dBm (like in LTE)</a:t>
            </a:r>
            <a:endParaRPr lang="sv-SE" sz="1800" dirty="0"/>
          </a:p>
          <a:p>
            <a:pPr lvl="1"/>
            <a:r>
              <a:rPr lang="en-US" dirty="0"/>
              <a:t>Option 2: UE reports a normalized measured value independent on SCS, e.g., dBm per MHz</a:t>
            </a:r>
            <a:endParaRPr lang="sv-SE" sz="1800" dirty="0"/>
          </a:p>
          <a:p>
            <a:pPr lvl="1"/>
            <a:r>
              <a:rPr lang="en-US" dirty="0"/>
              <a:t>Option 3: UE reports a normalized measured value based on SCS, e.g., dBm per SCS or per RB</a:t>
            </a:r>
            <a:endParaRPr lang="sv-SE" sz="1800" dirty="0"/>
          </a:p>
          <a:p>
            <a:endParaRPr lang="en-US" dirty="0"/>
          </a:p>
          <a:p>
            <a:pPr lvl="0"/>
            <a:endParaRPr lang="en-US" dirty="0"/>
          </a:p>
          <a:p>
            <a:pPr lvl="0"/>
            <a:endParaRPr lang="en-US" dirty="0"/>
          </a:p>
        </p:txBody>
      </p:sp>
    </p:spTree>
    <p:extLst>
      <p:ext uri="{BB962C8B-B14F-4D97-AF65-F5344CB8AC3E}">
        <p14:creationId xmlns:p14="http://schemas.microsoft.com/office/powerpoint/2010/main" val="407592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err="1"/>
              <a:t>SCell</a:t>
            </a:r>
            <a:r>
              <a:rPr lang="en-GB" dirty="0"/>
              <a:t> Activation Delay</a:t>
            </a:r>
            <a:endParaRPr lang="en-GB" strike="sngStrike" dirty="0"/>
          </a:p>
        </p:txBody>
      </p:sp>
      <p:sp>
        <p:nvSpPr>
          <p:cNvPr id="3" name="Content Placeholder 2"/>
          <p:cNvSpPr>
            <a:spLocks noGrp="1"/>
          </p:cNvSpPr>
          <p:nvPr>
            <p:ph idx="1"/>
          </p:nvPr>
        </p:nvSpPr>
        <p:spPr>
          <a:xfrm>
            <a:off x="118280" y="1553687"/>
            <a:ext cx="12073720" cy="5047138"/>
          </a:xfrm>
        </p:spPr>
        <p:txBody>
          <a:bodyPr>
            <a:normAutofit lnSpcReduction="10000"/>
          </a:bodyPr>
          <a:lstStyle/>
          <a:p>
            <a:pPr lvl="0"/>
            <a:r>
              <a:rPr lang="en-US" dirty="0"/>
              <a:t>The </a:t>
            </a:r>
            <a:r>
              <a:rPr lang="en-US" dirty="0" err="1"/>
              <a:t>SCell</a:t>
            </a:r>
            <a:r>
              <a:rPr lang="en-US" dirty="0"/>
              <a:t> activation delay in NR-U needs to be extended by accounting for the number of missed SSBs at the UE due to DL LBT failures during </a:t>
            </a:r>
            <a:r>
              <a:rPr lang="en-US" dirty="0" err="1"/>
              <a:t>T</a:t>
            </a:r>
            <a:r>
              <a:rPr lang="en-US" baseline="-25000" dirty="0" err="1"/>
              <a:t>activation_time</a:t>
            </a:r>
            <a:r>
              <a:rPr lang="en-US" dirty="0"/>
              <a:t> and </a:t>
            </a:r>
            <a:r>
              <a:rPr lang="en-US" dirty="0" err="1"/>
              <a:t>T</a:t>
            </a:r>
            <a:r>
              <a:rPr lang="en-US" baseline="-25000" dirty="0" err="1"/>
              <a:t>CSI_reporting</a:t>
            </a:r>
            <a:r>
              <a:rPr lang="en-US" dirty="0"/>
              <a:t>. The maximum acceptable number of such missed SSBs may be limited</a:t>
            </a:r>
            <a:endParaRPr lang="sv-SE" dirty="0"/>
          </a:p>
          <a:p>
            <a:pPr lvl="0"/>
            <a:r>
              <a:rPr lang="en-US" dirty="0"/>
              <a:t>The </a:t>
            </a:r>
            <a:r>
              <a:rPr lang="en-US" dirty="0" err="1"/>
              <a:t>SCell</a:t>
            </a:r>
            <a:r>
              <a:rPr lang="en-US" dirty="0"/>
              <a:t> activation delay need to be further extended, by the time reflecting the number of UL LBT failures, if the UE needs to perform UL LBT prior to sending ACK</a:t>
            </a:r>
            <a:endParaRPr lang="sv-SE" dirty="0"/>
          </a:p>
          <a:p>
            <a:pPr lvl="0"/>
            <a:r>
              <a:rPr lang="en-US" dirty="0"/>
              <a:t>The known </a:t>
            </a:r>
            <a:r>
              <a:rPr lang="en-US" dirty="0" err="1"/>
              <a:t>SCell</a:t>
            </a:r>
            <a:r>
              <a:rPr lang="en-US" dirty="0"/>
              <a:t> conditions need to be adapted for NR-U by extending the corresponding time periods and imposing the signal level conditions only to the occasions with the present SSBs</a:t>
            </a:r>
            <a:endParaRPr lang="sv-SE" dirty="0"/>
          </a:p>
          <a:p>
            <a:pPr lvl="0"/>
            <a:r>
              <a:rPr lang="en-US" dirty="0"/>
              <a:t>The </a:t>
            </a:r>
            <a:r>
              <a:rPr lang="en-US" dirty="0" err="1"/>
              <a:t>SCell</a:t>
            </a:r>
            <a:r>
              <a:rPr lang="en-US" dirty="0"/>
              <a:t> deactivation delay is not impacted by DL LBT failure but may still be impacted by the UE’s UL LBT failure and thus may need to be extended for NR-U compared to NR</a:t>
            </a:r>
            <a:endParaRPr lang="sv-SE" sz="1800"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75375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Active TCI State Switching and List Update</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The known TCI state definition needs to be updated for NR-U</a:t>
            </a:r>
          </a:p>
          <a:p>
            <a:pPr lvl="0"/>
            <a:r>
              <a:rPr lang="en-US" dirty="0"/>
              <a:t>Failure to transmit ACK due to UL LBT failure may result in disregarding the switching/update command and continuing using the old active TCI state or alternatively in a longer procedure delay (applies to scenarios where the UE transmits ACK on an unlicensed carrier)</a:t>
            </a:r>
          </a:p>
          <a:p>
            <a:pPr lvl="0"/>
            <a:r>
              <a:rPr lang="en-US" dirty="0"/>
              <a:t>Failure to receive DRS due to DL LBT failure, may result in a longer time necessary to complete the active TCI state switching, while extending the procedure by too many DL LBT failures may not be desirable either</a:t>
            </a:r>
            <a:endParaRPr lang="sv-SE" sz="1800"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1445099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Number of Cells and Beams</a:t>
            </a:r>
            <a:endParaRPr lang="en-GB" strike="sngStrike" dirty="0"/>
          </a:p>
        </p:txBody>
      </p:sp>
      <p:sp>
        <p:nvSpPr>
          <p:cNvPr id="3" name="Content Placeholder 2"/>
          <p:cNvSpPr>
            <a:spLocks noGrp="1"/>
          </p:cNvSpPr>
          <p:nvPr>
            <p:ph idx="1"/>
          </p:nvPr>
        </p:nvSpPr>
        <p:spPr>
          <a:xfrm>
            <a:off x="118280" y="1553687"/>
            <a:ext cx="12073720" cy="5047138"/>
          </a:xfrm>
        </p:spPr>
        <p:txBody>
          <a:bodyPr>
            <a:normAutofit lnSpcReduction="10000"/>
          </a:bodyPr>
          <a:lstStyle/>
          <a:p>
            <a:pPr lvl="0"/>
            <a:r>
              <a:rPr lang="en-US" dirty="0"/>
              <a:t>On an NR-U intra-frequency carrier frequency, the UE shall be capable of performing intra-frequency measurements for at least the same number of cells and the same number of SSBs as specified for FR1 (TS 38.133)</a:t>
            </a:r>
            <a:endParaRPr lang="sv-SE" dirty="0"/>
          </a:p>
          <a:p>
            <a:pPr lvl="0"/>
            <a:r>
              <a:rPr lang="en-US" dirty="0"/>
              <a:t>On an NR-U inter-frequency carrier frequency, the UE shall be capable of performing inter-frequency measurements for at least the same number of cells and the same number of SSBs as specified for FR1 (TS 38.133)</a:t>
            </a:r>
            <a:endParaRPr lang="sv-SE" dirty="0"/>
          </a:p>
          <a:p>
            <a:pPr lvl="0"/>
            <a:r>
              <a:rPr lang="en-US" dirty="0"/>
              <a:t>On an NR-U inter-RAT carrier frequency, the UE shall be capable of performing inter-RAT E-UTRAN</a:t>
            </a:r>
            <a:r>
              <a:rPr lang="en-US" dirty="0">
                <a:sym typeface="Symbol" panose="05050102010706020507" pitchFamily="18" charset="2"/>
              </a:rPr>
              <a:t></a:t>
            </a:r>
            <a:r>
              <a:rPr lang="en-US" dirty="0"/>
              <a:t>NR measurements for at least the same number of cells and the same number of SSBs as specified for FR1 (TS 36.133)</a:t>
            </a:r>
            <a:endParaRPr lang="sv-SE" dirty="0"/>
          </a:p>
          <a:p>
            <a:pPr lvl="0"/>
            <a:r>
              <a:rPr lang="en-US" dirty="0"/>
              <a:t>For UE, which is NR-U capable UE or performing NR-U measurements and which is also performing NR measurements, the existing FR1 and FR2 requirements apply for the measurements on NR (non-NR-U) carriers</a:t>
            </a: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6171422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UE Measurement Reporting Criteria</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For NR-U intra-frequency RSSI and channel occupancy measurements, </a:t>
            </a:r>
            <a:r>
              <a:rPr lang="en-US" dirty="0" err="1"/>
              <a:t>Ecat</a:t>
            </a:r>
            <a:r>
              <a:rPr lang="en-US" dirty="0"/>
              <a:t>=1 (to be added in TS 38.133)</a:t>
            </a:r>
            <a:endParaRPr lang="sv-SE" dirty="0"/>
          </a:p>
          <a:p>
            <a:pPr lvl="0"/>
            <a:r>
              <a:rPr lang="en-US" dirty="0"/>
              <a:t>For NR-U inter-frequency RSSI and channel occupancy measurements, </a:t>
            </a:r>
            <a:r>
              <a:rPr lang="en-US" dirty="0" err="1"/>
              <a:t>Ecat</a:t>
            </a:r>
            <a:r>
              <a:rPr lang="en-US" dirty="0"/>
              <a:t>=1 (to be added in TS 38.133)</a:t>
            </a:r>
            <a:endParaRPr lang="sv-SE" dirty="0"/>
          </a:p>
          <a:p>
            <a:pPr lvl="0"/>
            <a:r>
              <a:rPr lang="en-US" dirty="0"/>
              <a:t>For NR-U inter-RAT (E-UTRAN</a:t>
            </a:r>
            <a:r>
              <a:rPr lang="en-US" dirty="0">
                <a:sym typeface="Symbol" panose="05050102010706020507" pitchFamily="18" charset="2"/>
              </a:rPr>
              <a:t></a:t>
            </a:r>
            <a:r>
              <a:rPr lang="en-US" dirty="0"/>
              <a:t>NR) RSSI and channel occupancy measurements, </a:t>
            </a:r>
            <a:r>
              <a:rPr lang="en-US" dirty="0" err="1"/>
              <a:t>Ecat</a:t>
            </a:r>
            <a:r>
              <a:rPr lang="en-US" dirty="0"/>
              <a:t>=1 (to be added in TS 36.133)</a:t>
            </a: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968177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Serving Cell Evaluation</a:t>
            </a:r>
            <a:endParaRPr lang="en-GB" strike="sngStrike" dirty="0"/>
          </a:p>
        </p:txBody>
      </p:sp>
      <p:sp>
        <p:nvSpPr>
          <p:cNvPr id="3" name="Content Placeholder 2"/>
          <p:cNvSpPr>
            <a:spLocks noGrp="1"/>
          </p:cNvSpPr>
          <p:nvPr>
            <p:ph idx="1"/>
          </p:nvPr>
        </p:nvSpPr>
        <p:spPr>
          <a:xfrm>
            <a:off x="118280" y="1553686"/>
            <a:ext cx="11955439" cy="5224187"/>
          </a:xfrm>
        </p:spPr>
        <p:txBody>
          <a:bodyPr>
            <a:normAutofit fontScale="70000" lnSpcReduction="20000"/>
          </a:bodyPr>
          <a:lstStyle/>
          <a:p>
            <a:pPr lvl="0" hangingPunct="0"/>
            <a:r>
              <a:rPr lang="en-GB" dirty="0"/>
              <a:t>The NR-U standalone UE shall measure and evaluate the cell selection criterion S for the serving cell at least once every (1+Ms)*M1*N1 DRX cycles in </a:t>
            </a:r>
            <a:r>
              <a:rPr lang="en-GB" dirty="0" err="1"/>
              <a:t>N</a:t>
            </a:r>
            <a:r>
              <a:rPr lang="en-GB" baseline="-25000" dirty="0" err="1"/>
              <a:t>serv</a:t>
            </a:r>
            <a:r>
              <a:rPr lang="en-GB" dirty="0"/>
              <a:t> consecutive DRX, where </a:t>
            </a:r>
            <a:endParaRPr lang="sv-SE" dirty="0"/>
          </a:p>
          <a:p>
            <a:pPr lvl="1" hangingPunct="0"/>
            <a:r>
              <a:rPr lang="en-GB" dirty="0"/>
              <a:t>M1=2 if DMTC periodicity (T</a:t>
            </a:r>
            <a:r>
              <a:rPr lang="en-GB" baseline="-25000" dirty="0"/>
              <a:t>DMTC</a:t>
            </a:r>
            <a:r>
              <a:rPr lang="en-GB" dirty="0"/>
              <a:t>) &gt; 20 ms and DRX cycle ≤ 0.64 second, otherwise M1=1</a:t>
            </a:r>
            <a:endParaRPr lang="sv-SE" dirty="0"/>
          </a:p>
          <a:p>
            <a:pPr lvl="1" hangingPunct="0"/>
            <a:r>
              <a:rPr lang="en-GB" dirty="0" err="1"/>
              <a:t>N</a:t>
            </a:r>
            <a:r>
              <a:rPr lang="en-GB" baseline="-25000" dirty="0" err="1"/>
              <a:t>serv</a:t>
            </a:r>
            <a:r>
              <a:rPr lang="en-GB" dirty="0"/>
              <a:t> is as below</a:t>
            </a:r>
            <a:endParaRPr lang="sv-SE" dirty="0"/>
          </a:p>
          <a:p>
            <a:pPr lvl="1" hangingPunct="0"/>
            <a:r>
              <a:rPr lang="en-GB" dirty="0"/>
              <a:t>N1 = </a:t>
            </a:r>
            <a:r>
              <a:rPr lang="en-GB" dirty="0" err="1"/>
              <a:t>rx</a:t>
            </a:r>
            <a:r>
              <a:rPr lang="en-GB" dirty="0"/>
              <a:t> beam related scaling as in existing requirements</a:t>
            </a:r>
            <a:endParaRPr lang="sv-SE" dirty="0"/>
          </a:p>
          <a:p>
            <a:pPr lvl="1" hangingPunct="0"/>
            <a:r>
              <a:rPr lang="en-GB" dirty="0"/>
              <a:t>Maximum value of Ms is TBD</a:t>
            </a:r>
            <a:endParaRPr lang="sv-SE" dirty="0"/>
          </a:p>
          <a:p>
            <a:pPr lvl="1" hangingPunct="0"/>
            <a:endParaRPr lang="sv-SE" dirty="0"/>
          </a:p>
          <a:p>
            <a:pPr lvl="1" hangingPunct="0"/>
            <a:endParaRPr lang="sv-SE" dirty="0"/>
          </a:p>
          <a:p>
            <a:pPr lvl="0"/>
            <a:endParaRPr lang="en-GB" b="1" dirty="0"/>
          </a:p>
          <a:p>
            <a:pPr lvl="0"/>
            <a:endParaRPr lang="en-GB" b="1" dirty="0"/>
          </a:p>
          <a:p>
            <a:pPr lvl="0"/>
            <a:endParaRPr lang="en-GB" b="1" dirty="0"/>
          </a:p>
          <a:p>
            <a:pPr lvl="0"/>
            <a:endParaRPr lang="en-GB" b="1" dirty="0"/>
          </a:p>
          <a:p>
            <a:pPr lvl="0"/>
            <a:r>
              <a:rPr lang="en-GB" dirty="0"/>
              <a:t>UE shall restart the measurements used for serving cell evaluation if it cannot fulfil the conditions on maximum number of DRS occasions (K) not available during the evaluation time, where the value of K is TBD</a:t>
            </a:r>
            <a:endParaRPr lang="sv-SE" dirty="0"/>
          </a:p>
          <a:p>
            <a:pPr lvl="0" hangingPunct="0"/>
            <a:r>
              <a:rPr lang="en-GB" dirty="0"/>
              <a:t>UE shall initiate measurements</a:t>
            </a:r>
          </a:p>
          <a:p>
            <a:pPr lvl="1" hangingPunct="0"/>
            <a:r>
              <a:rPr lang="en-GB" dirty="0"/>
              <a:t>on neighbour cells indicated by the serving cell if it is unable to measure on the serving cell for at least M number of DRX cycles due to LBT failure, where the value of M is TBD</a:t>
            </a:r>
            <a:endParaRPr lang="sv-SE" dirty="0"/>
          </a:p>
          <a:p>
            <a:pPr lvl="1" hangingPunct="0"/>
            <a:r>
              <a:rPr lang="en-GB" dirty="0"/>
              <a:t>on neighbour cells of any intra-frequency or inter-frequency if it is unable to measure on serving cell during at least M number of DRX cycles due to LBT failure regardless of any condition of </a:t>
            </a:r>
            <a:r>
              <a:rPr lang="en-GB" dirty="0" err="1"/>
              <a:t>SnonIntraSearchP</a:t>
            </a:r>
            <a:r>
              <a:rPr lang="en-GB" dirty="0"/>
              <a:t> and </a:t>
            </a:r>
            <a:r>
              <a:rPr lang="en-GB" dirty="0" err="1"/>
              <a:t>SnonIntraSearchQ</a:t>
            </a:r>
            <a:endParaRPr lang="sv-SE" dirty="0"/>
          </a:p>
          <a:p>
            <a:pPr lvl="0"/>
            <a:endParaRPr lang="sv-SE" dirty="0"/>
          </a:p>
        </p:txBody>
      </p:sp>
      <p:graphicFrame>
        <p:nvGraphicFramePr>
          <p:cNvPr id="4" name="Table 3">
            <a:extLst>
              <a:ext uri="{FF2B5EF4-FFF2-40B4-BE49-F238E27FC236}">
                <a16:creationId xmlns:a16="http://schemas.microsoft.com/office/drawing/2014/main" id="{6A7D004D-15F8-4521-8AFD-812966EF1ED6}"/>
              </a:ext>
            </a:extLst>
          </p:cNvPr>
          <p:cNvGraphicFramePr>
            <a:graphicFrameLocks noGrp="1"/>
          </p:cNvGraphicFramePr>
          <p:nvPr>
            <p:extLst>
              <p:ext uri="{D42A27DB-BD31-4B8C-83A1-F6EECF244321}">
                <p14:modId xmlns:p14="http://schemas.microsoft.com/office/powerpoint/2010/main" val="1481595633"/>
              </p:ext>
            </p:extLst>
          </p:nvPr>
        </p:nvGraphicFramePr>
        <p:xfrm>
          <a:off x="801806" y="3169385"/>
          <a:ext cx="10515600" cy="1493520"/>
        </p:xfrm>
        <a:graphic>
          <a:graphicData uri="http://schemas.openxmlformats.org/drawingml/2006/table">
            <a:tbl>
              <a:tblPr firstRow="1" firstCol="1" bandRow="1">
                <a:tableStyleId>{5C22544A-7EE6-4342-B048-85BDC9FD1C3A}</a:tableStyleId>
              </a:tblPr>
              <a:tblGrid>
                <a:gridCol w="3165196">
                  <a:extLst>
                    <a:ext uri="{9D8B030D-6E8A-4147-A177-3AD203B41FA5}">
                      <a16:colId xmlns:a16="http://schemas.microsoft.com/office/drawing/2014/main" val="1806714104"/>
                    </a:ext>
                  </a:extLst>
                </a:gridCol>
                <a:gridCol w="1842333">
                  <a:extLst>
                    <a:ext uri="{9D8B030D-6E8A-4147-A177-3AD203B41FA5}">
                      <a16:colId xmlns:a16="http://schemas.microsoft.com/office/drawing/2014/main" val="3999530813"/>
                    </a:ext>
                  </a:extLst>
                </a:gridCol>
                <a:gridCol w="1842333">
                  <a:extLst>
                    <a:ext uri="{9D8B030D-6E8A-4147-A177-3AD203B41FA5}">
                      <a16:colId xmlns:a16="http://schemas.microsoft.com/office/drawing/2014/main" val="4009584841"/>
                    </a:ext>
                  </a:extLst>
                </a:gridCol>
                <a:gridCol w="3665738">
                  <a:extLst>
                    <a:ext uri="{9D8B030D-6E8A-4147-A177-3AD203B41FA5}">
                      <a16:colId xmlns:a16="http://schemas.microsoft.com/office/drawing/2014/main" val="365051915"/>
                    </a:ext>
                  </a:extLst>
                </a:gridCol>
              </a:tblGrid>
              <a:tr h="131445">
                <a:tc rowSpan="2">
                  <a:txBody>
                    <a:bodyPr/>
                    <a:lstStyle/>
                    <a:p>
                      <a:pPr algn="ctr" hangingPunct="0">
                        <a:spcAft>
                          <a:spcPts val="900"/>
                        </a:spcAft>
                      </a:pPr>
                      <a:r>
                        <a:rPr lang="en-GB" sz="1400" dirty="0">
                          <a:effectLst/>
                        </a:rPr>
                        <a:t>DRX cycle length [s]</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gridSpan="2">
                  <a:txBody>
                    <a:bodyPr/>
                    <a:lstStyle/>
                    <a:p>
                      <a:pPr algn="ctr" hangingPunct="0">
                        <a:spcAft>
                          <a:spcPts val="900"/>
                        </a:spcAft>
                      </a:pPr>
                      <a:r>
                        <a:rPr lang="en-GB" sz="1400" dirty="0">
                          <a:effectLst/>
                        </a:rPr>
                        <a:t>Scaling Factor (N1)</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sv-SE"/>
                    </a:p>
                  </a:txBody>
                  <a:tcPr/>
                </a:tc>
                <a:tc rowSpan="2">
                  <a:txBody>
                    <a:bodyPr/>
                    <a:lstStyle/>
                    <a:p>
                      <a:pPr algn="ctr" hangingPunct="0">
                        <a:spcAft>
                          <a:spcPts val="900"/>
                        </a:spcAft>
                      </a:pPr>
                      <a:r>
                        <a:rPr lang="en-GB" sz="1400">
                          <a:effectLst/>
                        </a:rPr>
                        <a:t>N</a:t>
                      </a:r>
                      <a:r>
                        <a:rPr lang="en-GB" sz="1400" baseline="-25000">
                          <a:effectLst/>
                        </a:rPr>
                        <a:t>serv </a:t>
                      </a:r>
                      <a:r>
                        <a:rPr lang="en-GB" sz="1400">
                          <a:effectLst/>
                        </a:rPr>
                        <a:t>[number of DRX cycles]</a:t>
                      </a:r>
                      <a:endParaRPr lang="sv-SE"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57606245"/>
                  </a:ext>
                </a:extLst>
              </a:tr>
              <a:tr h="131445">
                <a:tc vMerge="1">
                  <a:txBody>
                    <a:bodyPr/>
                    <a:lstStyle/>
                    <a:p>
                      <a:endParaRPr lang="sv-SE"/>
                    </a:p>
                  </a:txBody>
                  <a:tcPr/>
                </a:tc>
                <a:tc>
                  <a:txBody>
                    <a:bodyPr/>
                    <a:lstStyle/>
                    <a:p>
                      <a:pPr algn="ctr" hangingPunct="0">
                        <a:spcAft>
                          <a:spcPts val="900"/>
                        </a:spcAft>
                      </a:pPr>
                      <a:r>
                        <a:rPr lang="en-GB" sz="1400" dirty="0">
                          <a:effectLst/>
                        </a:rPr>
                        <a:t>FR1</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900"/>
                        </a:spcAft>
                      </a:pPr>
                      <a:r>
                        <a:rPr lang="en-GB" sz="1400">
                          <a:effectLst/>
                        </a:rPr>
                        <a:t>FR2</a:t>
                      </a:r>
                      <a:r>
                        <a:rPr lang="en-GB" sz="1400" baseline="30000">
                          <a:effectLst/>
                        </a:rPr>
                        <a:t>Note1</a:t>
                      </a:r>
                      <a:endParaRPr lang="sv-SE" sz="14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extLst>
                  <a:ext uri="{0D108BD9-81ED-4DB2-BD59-A6C34878D82A}">
                    <a16:rowId xmlns:a16="http://schemas.microsoft.com/office/drawing/2014/main" val="3668536311"/>
                  </a:ext>
                </a:extLst>
              </a:tr>
              <a:tr h="0">
                <a:tc>
                  <a:txBody>
                    <a:bodyPr/>
                    <a:lstStyle/>
                    <a:p>
                      <a:pPr algn="ctr" hangingPunct="0">
                        <a:spcAft>
                          <a:spcPts val="900"/>
                        </a:spcAft>
                      </a:pPr>
                      <a:r>
                        <a:rPr lang="en-GB" sz="1400" dirty="0">
                          <a:effectLst/>
                        </a:rPr>
                        <a:t>0.32</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rowSpan="4">
                  <a:txBody>
                    <a:bodyPr/>
                    <a:lstStyle/>
                    <a:p>
                      <a:pPr algn="ctr" hangingPunct="0">
                        <a:spcAft>
                          <a:spcPts val="900"/>
                        </a:spcAft>
                      </a:pPr>
                      <a:r>
                        <a:rPr lang="en-GB" sz="1400" dirty="0">
                          <a:effectLst/>
                        </a:rPr>
                        <a:t>1</a:t>
                      </a:r>
                      <a:endParaRPr lang="sv-SE" sz="14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Aft>
                          <a:spcPts val="900"/>
                        </a:spcAft>
                      </a:pPr>
                      <a:r>
                        <a:rPr lang="en-GB" sz="1400">
                          <a:effectLst/>
                        </a:rPr>
                        <a:t>8</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900"/>
                        </a:spcAft>
                      </a:pPr>
                      <a:r>
                        <a:rPr lang="en-GB" sz="1400" spc="10">
                          <a:effectLst/>
                        </a:rPr>
                        <a:t>(1+Ms)*</a:t>
                      </a:r>
                      <a:r>
                        <a:rPr lang="en-GB" sz="1400">
                          <a:effectLst/>
                        </a:rPr>
                        <a:t>M1*N1*4</a:t>
                      </a:r>
                      <a:endParaRPr lang="sv-SE"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69029320"/>
                  </a:ext>
                </a:extLst>
              </a:tr>
              <a:tr h="0">
                <a:tc>
                  <a:txBody>
                    <a:bodyPr/>
                    <a:lstStyle/>
                    <a:p>
                      <a:pPr algn="ctr" hangingPunct="0">
                        <a:spcAft>
                          <a:spcPts val="900"/>
                        </a:spcAft>
                      </a:pPr>
                      <a:r>
                        <a:rPr lang="en-GB" sz="1400" dirty="0">
                          <a:effectLst/>
                        </a:rPr>
                        <a:t>0.64</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tc>
                  <a:txBody>
                    <a:bodyPr/>
                    <a:lstStyle/>
                    <a:p>
                      <a:pPr algn="ctr" hangingPunct="0">
                        <a:spcAft>
                          <a:spcPts val="900"/>
                        </a:spcAft>
                      </a:pPr>
                      <a:r>
                        <a:rPr lang="en-GB" sz="1400">
                          <a:effectLst/>
                        </a:rPr>
                        <a:t>5</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900"/>
                        </a:spcAft>
                      </a:pPr>
                      <a:r>
                        <a:rPr lang="en-GB" sz="1400" spc="10">
                          <a:effectLst/>
                        </a:rPr>
                        <a:t>(1+Ms)*</a:t>
                      </a:r>
                      <a:r>
                        <a:rPr lang="en-GB" sz="1400">
                          <a:effectLst/>
                        </a:rPr>
                        <a:t>M1*N1*4</a:t>
                      </a:r>
                      <a:endParaRPr lang="sv-SE"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0693006"/>
                  </a:ext>
                </a:extLst>
              </a:tr>
              <a:tr h="0">
                <a:tc>
                  <a:txBody>
                    <a:bodyPr/>
                    <a:lstStyle/>
                    <a:p>
                      <a:pPr algn="ctr" hangingPunct="0">
                        <a:spcAft>
                          <a:spcPts val="900"/>
                        </a:spcAft>
                      </a:pPr>
                      <a:r>
                        <a:rPr lang="en-GB" sz="1400" dirty="0">
                          <a:effectLst/>
                        </a:rPr>
                        <a:t>1.28</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tc>
                  <a:txBody>
                    <a:bodyPr/>
                    <a:lstStyle/>
                    <a:p>
                      <a:pPr algn="ctr" hangingPunct="0">
                        <a:spcAft>
                          <a:spcPts val="900"/>
                        </a:spcAft>
                      </a:pPr>
                      <a:r>
                        <a:rPr lang="en-GB" sz="1400">
                          <a:effectLst/>
                        </a:rPr>
                        <a:t>4</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900"/>
                        </a:spcAft>
                      </a:pPr>
                      <a:r>
                        <a:rPr lang="en-GB" sz="1400" spc="10">
                          <a:effectLst/>
                        </a:rPr>
                        <a:t>(1+Ms)*</a:t>
                      </a:r>
                      <a:r>
                        <a:rPr lang="en-GB" sz="1400">
                          <a:effectLst/>
                        </a:rPr>
                        <a:t>N1*2</a:t>
                      </a:r>
                      <a:endParaRPr lang="sv-SE"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37762251"/>
                  </a:ext>
                </a:extLst>
              </a:tr>
              <a:tr h="0">
                <a:tc>
                  <a:txBody>
                    <a:bodyPr/>
                    <a:lstStyle/>
                    <a:p>
                      <a:pPr algn="ctr" hangingPunct="0">
                        <a:spcAft>
                          <a:spcPts val="900"/>
                        </a:spcAft>
                      </a:pPr>
                      <a:r>
                        <a:rPr lang="en-GB" sz="1400" dirty="0">
                          <a:effectLst/>
                        </a:rPr>
                        <a:t>2.56</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tc>
                  <a:txBody>
                    <a:bodyPr/>
                    <a:lstStyle/>
                    <a:p>
                      <a:pPr algn="ctr" hangingPunct="0">
                        <a:spcAft>
                          <a:spcPts val="900"/>
                        </a:spcAft>
                      </a:pPr>
                      <a:r>
                        <a:rPr lang="en-GB" sz="1400">
                          <a:effectLst/>
                        </a:rPr>
                        <a:t>3</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900"/>
                        </a:spcAft>
                      </a:pPr>
                      <a:r>
                        <a:rPr lang="en-GB" sz="1400" spc="10">
                          <a:effectLst/>
                        </a:rPr>
                        <a:t>(1+Ms)*</a:t>
                      </a:r>
                      <a:r>
                        <a:rPr lang="en-GB" sz="1400">
                          <a:effectLst/>
                        </a:rPr>
                        <a:t>N1*2</a:t>
                      </a:r>
                      <a:endParaRPr lang="sv-SE"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092975306"/>
                  </a:ext>
                </a:extLst>
              </a:tr>
              <a:tr h="0">
                <a:tc gridSpan="4">
                  <a:txBody>
                    <a:bodyPr/>
                    <a:lstStyle/>
                    <a:p>
                      <a:pPr marL="540385" indent="-540385" hangingPunct="0">
                        <a:spcAft>
                          <a:spcPts val="900"/>
                        </a:spcAft>
                      </a:pPr>
                      <a:r>
                        <a:rPr lang="en-GB" sz="1400" dirty="0">
                          <a:effectLst/>
                        </a:rPr>
                        <a:t>Note 1:	Applies for UE supporting power class 2&amp;3&amp;4. For UE supporting power class 1, N1 = 8 for all DRX cycle length.</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839870452"/>
                  </a:ext>
                </a:extLst>
              </a:tr>
            </a:tbl>
          </a:graphicData>
        </a:graphic>
      </p:graphicFrame>
    </p:spTree>
    <p:extLst>
      <p:ext uri="{BB962C8B-B14F-4D97-AF65-F5344CB8AC3E}">
        <p14:creationId xmlns:p14="http://schemas.microsoft.com/office/powerpoint/2010/main" val="1349950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Transmit Timing Reference</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LAA approach for defining the timing reference within a TAG is not applicable for NR-U</a:t>
            </a:r>
            <a:endParaRPr lang="sv-SE" dirty="0"/>
          </a:p>
          <a:p>
            <a:pPr lvl="0"/>
            <a:r>
              <a:rPr lang="en-US" dirty="0"/>
              <a:t>NR-U UE shall support using an activated </a:t>
            </a:r>
            <a:r>
              <a:rPr lang="en-US" dirty="0" err="1"/>
              <a:t>SCell</a:t>
            </a:r>
            <a:r>
              <a:rPr lang="en-US" dirty="0"/>
              <a:t> performing DL LBT as a timing reference for other cells in an </a:t>
            </a:r>
            <a:r>
              <a:rPr lang="en-US" dirty="0" err="1"/>
              <a:t>sTAG</a:t>
            </a:r>
            <a:r>
              <a:rPr lang="en-US" dirty="0"/>
              <a:t>, at least when the </a:t>
            </a:r>
            <a:r>
              <a:rPr lang="en-US" dirty="0" err="1"/>
              <a:t>sTAG</a:t>
            </a:r>
            <a:r>
              <a:rPr lang="en-US" dirty="0"/>
              <a:t> does not contain any </a:t>
            </a:r>
            <a:r>
              <a:rPr lang="en-US" dirty="0" err="1"/>
              <a:t>SCell</a:t>
            </a:r>
            <a:r>
              <a:rPr lang="en-US" dirty="0"/>
              <a:t> not performing DL LBT</a:t>
            </a:r>
            <a:endParaRPr lang="sv-SE" dirty="0"/>
          </a:p>
          <a:p>
            <a:pPr lvl="0"/>
            <a:r>
              <a:rPr lang="en-US" dirty="0"/>
              <a:t>NR-U UE shall support using an activated </a:t>
            </a:r>
            <a:r>
              <a:rPr lang="en-US" dirty="0" err="1"/>
              <a:t>SCell</a:t>
            </a:r>
            <a:r>
              <a:rPr lang="en-US" dirty="0"/>
              <a:t> performing DL LBT as a timing reference for other cells in the </a:t>
            </a:r>
            <a:r>
              <a:rPr lang="en-US" dirty="0" err="1"/>
              <a:t>pTAG</a:t>
            </a:r>
            <a:r>
              <a:rPr lang="en-US" dirty="0"/>
              <a:t>, at least in some cases</a:t>
            </a:r>
            <a:endParaRPr lang="sv-SE" dirty="0"/>
          </a:p>
          <a:p>
            <a:pPr lvl="0"/>
            <a:r>
              <a:rPr lang="en-US" dirty="0"/>
              <a:t>NR-U UE shall support using an activated </a:t>
            </a:r>
            <a:r>
              <a:rPr lang="en-US" dirty="0" err="1"/>
              <a:t>SCell</a:t>
            </a:r>
            <a:r>
              <a:rPr lang="en-US" dirty="0"/>
              <a:t> performing DL LBT as a timing reference for other cells in the </a:t>
            </a:r>
            <a:r>
              <a:rPr lang="en-US" dirty="0" err="1"/>
              <a:t>psTAG</a:t>
            </a:r>
            <a:r>
              <a:rPr lang="en-US" dirty="0"/>
              <a:t>, at least in some cases</a:t>
            </a: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129201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Other</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r>
              <a:rPr lang="sv-SE" dirty="0"/>
              <a:t>Discuss whether there is any impact of COT category/configuration on RRM requirements</a:t>
            </a:r>
          </a:p>
        </p:txBody>
      </p:sp>
    </p:spTree>
    <p:extLst>
      <p:ext uri="{BB962C8B-B14F-4D97-AF65-F5344CB8AC3E}">
        <p14:creationId xmlns:p14="http://schemas.microsoft.com/office/powerpoint/2010/main" val="3245641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Cell Reselection</a:t>
            </a:r>
            <a:endParaRPr lang="en-GB" strike="sngStrike" dirty="0"/>
          </a:p>
        </p:txBody>
      </p:sp>
      <p:sp>
        <p:nvSpPr>
          <p:cNvPr id="3" name="Content Placeholder 2"/>
          <p:cNvSpPr>
            <a:spLocks noGrp="1"/>
          </p:cNvSpPr>
          <p:nvPr>
            <p:ph idx="1"/>
          </p:nvPr>
        </p:nvSpPr>
        <p:spPr>
          <a:xfrm>
            <a:off x="118280" y="1553686"/>
            <a:ext cx="11955439" cy="5224187"/>
          </a:xfrm>
        </p:spPr>
        <p:txBody>
          <a:bodyPr>
            <a:normAutofit fontScale="85000" lnSpcReduction="20000"/>
          </a:bodyPr>
          <a:lstStyle/>
          <a:p>
            <a:pPr lvl="0"/>
            <a:r>
              <a:rPr lang="en-GB" dirty="0"/>
              <a:t>Requirements are defined as below and accounting for the number of configured DRS occasions in the target cell which are not available due to LBT</a:t>
            </a:r>
          </a:p>
          <a:p>
            <a:pPr marL="0" lvl="0" indent="0">
              <a:buNone/>
            </a:pPr>
            <a:endParaRPr lang="sv-SE" dirty="0"/>
          </a:p>
          <a:p>
            <a:pPr marL="0" lvl="0" indent="0">
              <a:buNone/>
            </a:pPr>
            <a:endParaRPr lang="sv-SE" dirty="0"/>
          </a:p>
          <a:p>
            <a:pPr marL="0" lvl="0" indent="0">
              <a:buNone/>
            </a:pPr>
            <a:endParaRPr lang="sv-SE" dirty="0"/>
          </a:p>
          <a:p>
            <a:pPr marL="0" lvl="0" indent="0">
              <a:buNone/>
            </a:pPr>
            <a:endParaRPr lang="sv-SE" dirty="0"/>
          </a:p>
          <a:p>
            <a:pPr marL="0" lvl="0" indent="0">
              <a:buNone/>
            </a:pPr>
            <a:endParaRPr lang="sv-SE" dirty="0"/>
          </a:p>
          <a:p>
            <a:pPr marL="0" lvl="0" indent="0">
              <a:buNone/>
            </a:pPr>
            <a:endParaRPr lang="sv-SE" dirty="0"/>
          </a:p>
          <a:p>
            <a:pPr marL="0" lvl="0" indent="0">
              <a:buNone/>
            </a:pPr>
            <a:endParaRPr lang="sv-SE" dirty="0"/>
          </a:p>
          <a:p>
            <a:pPr lvl="0"/>
            <a:r>
              <a:rPr lang="en-GB" dirty="0"/>
              <a:t>The maximum values of Md, Mm and Me are TBD</a:t>
            </a:r>
            <a:endParaRPr lang="sv-SE" dirty="0"/>
          </a:p>
          <a:p>
            <a:pPr lvl="0"/>
            <a:r>
              <a:rPr lang="en-GB" dirty="0"/>
              <a:t>The UE shall restart the measurements if it cannot fulfil the conditions on maximum number of DRS occasions not available during the measurement time</a:t>
            </a:r>
            <a:endParaRPr lang="sv-SE" dirty="0"/>
          </a:p>
          <a:p>
            <a:pPr lvl="0"/>
            <a:r>
              <a:rPr lang="en-GB" dirty="0"/>
              <a:t>The UE shall filter the measurement (e.g. SS-RSRP/SS-RSRQ) using at least 2 measurements which are separated in time by at least DRX/2 but not separated in time by more than Mn</a:t>
            </a:r>
            <a:endParaRPr lang="sv-SE" dirty="0"/>
          </a:p>
        </p:txBody>
      </p:sp>
      <p:graphicFrame>
        <p:nvGraphicFramePr>
          <p:cNvPr id="4" name="Table 3">
            <a:extLst>
              <a:ext uri="{FF2B5EF4-FFF2-40B4-BE49-F238E27FC236}">
                <a16:creationId xmlns:a16="http://schemas.microsoft.com/office/drawing/2014/main" id="{85304CB3-150A-46F6-A64C-00A7AC45081F}"/>
              </a:ext>
            </a:extLst>
          </p:cNvPr>
          <p:cNvGraphicFramePr>
            <a:graphicFrameLocks noGrp="1"/>
          </p:cNvGraphicFramePr>
          <p:nvPr>
            <p:extLst>
              <p:ext uri="{D42A27DB-BD31-4B8C-83A1-F6EECF244321}">
                <p14:modId xmlns:p14="http://schemas.microsoft.com/office/powerpoint/2010/main" val="3236290149"/>
              </p:ext>
            </p:extLst>
          </p:nvPr>
        </p:nvGraphicFramePr>
        <p:xfrm>
          <a:off x="809626" y="2117249"/>
          <a:ext cx="10810874" cy="2560320"/>
        </p:xfrm>
        <a:graphic>
          <a:graphicData uri="http://schemas.openxmlformats.org/drawingml/2006/table">
            <a:tbl>
              <a:tblPr firstRow="1" firstCol="1" bandRow="1">
                <a:tableStyleId>{5C22544A-7EE6-4342-B048-85BDC9FD1C3A}</a:tableStyleId>
              </a:tblPr>
              <a:tblGrid>
                <a:gridCol w="1278671">
                  <a:extLst>
                    <a:ext uri="{9D8B030D-6E8A-4147-A177-3AD203B41FA5}">
                      <a16:colId xmlns:a16="http://schemas.microsoft.com/office/drawing/2014/main" val="910359267"/>
                    </a:ext>
                  </a:extLst>
                </a:gridCol>
                <a:gridCol w="993225">
                  <a:extLst>
                    <a:ext uri="{9D8B030D-6E8A-4147-A177-3AD203B41FA5}">
                      <a16:colId xmlns:a16="http://schemas.microsoft.com/office/drawing/2014/main" val="1284176107"/>
                    </a:ext>
                  </a:extLst>
                </a:gridCol>
                <a:gridCol w="993225">
                  <a:extLst>
                    <a:ext uri="{9D8B030D-6E8A-4147-A177-3AD203B41FA5}">
                      <a16:colId xmlns:a16="http://schemas.microsoft.com/office/drawing/2014/main" val="3276695524"/>
                    </a:ext>
                  </a:extLst>
                </a:gridCol>
                <a:gridCol w="2807771">
                  <a:extLst>
                    <a:ext uri="{9D8B030D-6E8A-4147-A177-3AD203B41FA5}">
                      <a16:colId xmlns:a16="http://schemas.microsoft.com/office/drawing/2014/main" val="1480367538"/>
                    </a:ext>
                  </a:extLst>
                </a:gridCol>
                <a:gridCol w="2637989">
                  <a:extLst>
                    <a:ext uri="{9D8B030D-6E8A-4147-A177-3AD203B41FA5}">
                      <a16:colId xmlns:a16="http://schemas.microsoft.com/office/drawing/2014/main" val="2686289335"/>
                    </a:ext>
                  </a:extLst>
                </a:gridCol>
                <a:gridCol w="2099993">
                  <a:extLst>
                    <a:ext uri="{9D8B030D-6E8A-4147-A177-3AD203B41FA5}">
                      <a16:colId xmlns:a16="http://schemas.microsoft.com/office/drawing/2014/main" val="1025248508"/>
                    </a:ext>
                  </a:extLst>
                </a:gridCol>
              </a:tblGrid>
              <a:tr h="195580">
                <a:tc rowSpan="2">
                  <a:txBody>
                    <a:bodyPr/>
                    <a:lstStyle/>
                    <a:p>
                      <a:pPr algn="ctr" hangingPunct="0">
                        <a:spcAft>
                          <a:spcPts val="0"/>
                        </a:spcAft>
                      </a:pPr>
                      <a:r>
                        <a:rPr lang="en-GB" sz="1400" dirty="0">
                          <a:effectLst/>
                        </a:rPr>
                        <a:t>DRX cycle length [s]</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gridSpan="2">
                  <a:txBody>
                    <a:bodyPr/>
                    <a:lstStyle/>
                    <a:p>
                      <a:pPr algn="ctr" hangingPunct="0">
                        <a:spcAft>
                          <a:spcPts val="0"/>
                        </a:spcAft>
                      </a:pPr>
                      <a:r>
                        <a:rPr lang="en-GB" sz="1400" dirty="0">
                          <a:effectLst/>
                        </a:rPr>
                        <a:t>Scaling Factor (N1)</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sv-SE"/>
                    </a:p>
                  </a:txBody>
                  <a:tcPr/>
                </a:tc>
                <a:tc rowSpan="2">
                  <a:txBody>
                    <a:bodyPr/>
                    <a:lstStyle/>
                    <a:p>
                      <a:pPr algn="ctr" hangingPunct="0">
                        <a:spcAft>
                          <a:spcPts val="0"/>
                        </a:spcAft>
                      </a:pPr>
                      <a:r>
                        <a:rPr lang="en-GB" sz="1400" dirty="0" err="1">
                          <a:effectLst/>
                        </a:rPr>
                        <a:t>T</a:t>
                      </a:r>
                      <a:r>
                        <a:rPr lang="en-GB" sz="1400" baseline="-25000" dirty="0" err="1">
                          <a:effectLst/>
                        </a:rPr>
                        <a:t>detect,NR_Intra</a:t>
                      </a:r>
                      <a:r>
                        <a:rPr lang="en-GB" sz="1400" dirty="0">
                          <a:effectLst/>
                        </a:rPr>
                        <a:t> [s] {number of DRX cycles}</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spcAft>
                          <a:spcPts val="0"/>
                        </a:spcAft>
                      </a:pPr>
                      <a:r>
                        <a:rPr lang="en-GB" sz="1400" dirty="0" err="1">
                          <a:effectLst/>
                        </a:rPr>
                        <a:t>T</a:t>
                      </a:r>
                      <a:r>
                        <a:rPr lang="en-GB" sz="1400" baseline="-25000" dirty="0" err="1">
                          <a:effectLst/>
                        </a:rPr>
                        <a:t>measure,NR_Intra</a:t>
                      </a:r>
                      <a:r>
                        <a:rPr lang="en-GB" sz="1400" dirty="0">
                          <a:effectLst/>
                        </a:rPr>
                        <a:t> [s] {number of DRX cycles}</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spcAft>
                          <a:spcPts val="0"/>
                        </a:spcAft>
                      </a:pPr>
                      <a:r>
                        <a:rPr lang="en-GB" sz="1400" dirty="0" err="1">
                          <a:effectLst/>
                        </a:rPr>
                        <a:t>T</a:t>
                      </a:r>
                      <a:r>
                        <a:rPr lang="en-GB" sz="1400" baseline="-25000" dirty="0" err="1">
                          <a:effectLst/>
                        </a:rPr>
                        <a:t>evaluate,NR_Intra</a:t>
                      </a:r>
                      <a:endParaRPr lang="sv-SE" sz="1400" dirty="0">
                        <a:effectLst/>
                      </a:endParaRPr>
                    </a:p>
                    <a:p>
                      <a:pPr algn="ctr" hangingPunct="0">
                        <a:spcAft>
                          <a:spcPts val="0"/>
                        </a:spcAft>
                      </a:pPr>
                      <a:r>
                        <a:rPr lang="en-GB" sz="1400" dirty="0">
                          <a:effectLst/>
                        </a:rPr>
                        <a:t>[s] {number of DRX cycles}</a:t>
                      </a:r>
                      <a:endParaRPr lang="sv-SE"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92470701"/>
                  </a:ext>
                </a:extLst>
              </a:tr>
              <a:tr h="195580">
                <a:tc vMerge="1">
                  <a:txBody>
                    <a:bodyPr/>
                    <a:lstStyle/>
                    <a:p>
                      <a:endParaRPr lang="sv-SE"/>
                    </a:p>
                  </a:txBody>
                  <a:tcPr/>
                </a:tc>
                <a:tc>
                  <a:txBody>
                    <a:bodyPr/>
                    <a:lstStyle/>
                    <a:p>
                      <a:pPr algn="ctr" hangingPunct="0">
                        <a:spcAft>
                          <a:spcPts val="0"/>
                        </a:spcAft>
                      </a:pPr>
                      <a:r>
                        <a:rPr lang="en-GB" sz="1400">
                          <a:effectLst/>
                        </a:rPr>
                        <a:t>FR1</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a:effectLst/>
                        </a:rPr>
                        <a:t>FR2</a:t>
                      </a:r>
                      <a:r>
                        <a:rPr lang="en-GB" sz="1400" baseline="30000">
                          <a:effectLst/>
                        </a:rPr>
                        <a:t>Note1</a:t>
                      </a:r>
                      <a:endParaRPr lang="sv-SE" sz="14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tc vMerge="1">
                  <a:txBody>
                    <a:bodyPr/>
                    <a:lstStyle/>
                    <a:p>
                      <a:endParaRPr lang="sv-SE"/>
                    </a:p>
                  </a:txBody>
                  <a:tcPr/>
                </a:tc>
                <a:tc vMerge="1">
                  <a:txBody>
                    <a:bodyPr/>
                    <a:lstStyle/>
                    <a:p>
                      <a:endParaRPr lang="sv-SE"/>
                    </a:p>
                  </a:txBody>
                  <a:tcPr/>
                </a:tc>
                <a:extLst>
                  <a:ext uri="{0D108BD9-81ED-4DB2-BD59-A6C34878D82A}">
                    <a16:rowId xmlns:a16="http://schemas.microsoft.com/office/drawing/2014/main" val="2007586631"/>
                  </a:ext>
                </a:extLst>
              </a:tr>
              <a:tr h="0">
                <a:tc>
                  <a:txBody>
                    <a:bodyPr/>
                    <a:lstStyle/>
                    <a:p>
                      <a:pPr algn="ctr" hangingPunct="0">
                        <a:spcAft>
                          <a:spcPts val="0"/>
                        </a:spcAft>
                      </a:pPr>
                      <a:r>
                        <a:rPr lang="en-GB" sz="1400">
                          <a:effectLst/>
                        </a:rPr>
                        <a:t>0.32</a:t>
                      </a:r>
                      <a:endParaRPr lang="sv-SE" sz="1400">
                        <a:effectLst/>
                        <a:latin typeface="Times New Roman" panose="02020603050405020304" pitchFamily="18" charset="0"/>
                        <a:ea typeface="Times New Roman" panose="02020603050405020304" pitchFamily="18" charset="0"/>
                      </a:endParaRPr>
                    </a:p>
                  </a:txBody>
                  <a:tcPr marL="68580" marR="68580" marT="0" marB="0"/>
                </a:tc>
                <a:tc rowSpan="4">
                  <a:txBody>
                    <a:bodyPr/>
                    <a:lstStyle/>
                    <a:p>
                      <a:pPr algn="ctr" hangingPunct="0">
                        <a:spcAft>
                          <a:spcPts val="0"/>
                        </a:spcAft>
                      </a:pPr>
                      <a:r>
                        <a:rPr lang="en-GB" sz="1400">
                          <a:effectLst/>
                        </a:rPr>
                        <a:t>1</a:t>
                      </a:r>
                      <a:endParaRPr lang="sv-SE" sz="14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spcAft>
                          <a:spcPts val="0"/>
                        </a:spcAft>
                      </a:pPr>
                      <a:r>
                        <a:rPr lang="en-GB" sz="1400">
                          <a:effectLst/>
                        </a:rPr>
                        <a:t>8</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a:effectLst/>
                        </a:rPr>
                        <a:t> 0.32x(36+Md)xN1xM2 {(36+Md)xN1xN2}</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a:effectLst/>
                        </a:rPr>
                        <a:t>0.32x(4+Mm) xN1xM2</a:t>
                      </a:r>
                      <a:endParaRPr lang="sv-SE" sz="1400">
                        <a:effectLst/>
                      </a:endParaRPr>
                    </a:p>
                    <a:p>
                      <a:pPr algn="ctr" hangingPunct="0">
                        <a:spcAft>
                          <a:spcPts val="0"/>
                        </a:spcAft>
                      </a:pPr>
                      <a:r>
                        <a:rPr lang="en-GB" sz="1400">
                          <a:effectLst/>
                        </a:rPr>
                        <a:t>{(4+Mm)xN1xM2}</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dirty="0">
                          <a:effectLst/>
                        </a:rPr>
                        <a:t>0.32x(16+Me) x N1 x M2</a:t>
                      </a:r>
                    </a:p>
                    <a:p>
                      <a:pPr algn="ctr" hangingPunct="0">
                        <a:spcAft>
                          <a:spcPts val="0"/>
                        </a:spcAft>
                      </a:pPr>
                      <a:r>
                        <a:rPr lang="en-GB" sz="1400" dirty="0">
                          <a:effectLst/>
                        </a:rPr>
                        <a:t>{(16+Me)xN1xM2}</a:t>
                      </a:r>
                      <a:endParaRPr lang="sv-SE"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75105643"/>
                  </a:ext>
                </a:extLst>
              </a:tr>
              <a:tr h="0">
                <a:tc>
                  <a:txBody>
                    <a:bodyPr/>
                    <a:lstStyle/>
                    <a:p>
                      <a:pPr algn="ctr" hangingPunct="0">
                        <a:spcAft>
                          <a:spcPts val="0"/>
                        </a:spcAft>
                      </a:pPr>
                      <a:r>
                        <a:rPr lang="en-GB" sz="1400">
                          <a:effectLst/>
                        </a:rPr>
                        <a:t>0.64</a:t>
                      </a:r>
                      <a:endParaRPr lang="sv-SE" sz="14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tc>
                  <a:txBody>
                    <a:bodyPr/>
                    <a:lstStyle/>
                    <a:p>
                      <a:pPr algn="ctr" hangingPunct="0">
                        <a:spcAft>
                          <a:spcPts val="0"/>
                        </a:spcAft>
                      </a:pPr>
                      <a:r>
                        <a:rPr lang="en-GB" sz="1400">
                          <a:effectLst/>
                        </a:rPr>
                        <a:t>5</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a:effectLst/>
                        </a:rPr>
                        <a:t> 0.64x(28+Md) x N1 {(28+Md)xN1}</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sv-SE" sz="1400">
                          <a:effectLst/>
                        </a:rPr>
                        <a:t>0.64x(2+Mm) x </a:t>
                      </a:r>
                      <a:r>
                        <a:rPr lang="en-GB" sz="1400">
                          <a:effectLst/>
                        </a:rPr>
                        <a:t>N1</a:t>
                      </a:r>
                      <a:endParaRPr lang="sv-SE" sz="1400">
                        <a:effectLst/>
                      </a:endParaRPr>
                    </a:p>
                    <a:p>
                      <a:pPr algn="ctr" hangingPunct="0">
                        <a:spcAft>
                          <a:spcPts val="0"/>
                        </a:spcAft>
                      </a:pPr>
                      <a:r>
                        <a:rPr lang="en-GB" sz="1400">
                          <a:effectLst/>
                        </a:rPr>
                        <a:t>{(2+Mm)xN1}</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dirty="0">
                          <a:effectLst/>
                        </a:rPr>
                        <a:t>0.64x(8+Me) x N1</a:t>
                      </a:r>
                      <a:endParaRPr lang="sv-SE" sz="1400" dirty="0">
                        <a:effectLst/>
                      </a:endParaRPr>
                    </a:p>
                    <a:p>
                      <a:pPr algn="ctr" hangingPunct="0">
                        <a:spcAft>
                          <a:spcPts val="0"/>
                        </a:spcAft>
                      </a:pPr>
                      <a:r>
                        <a:rPr lang="en-GB" sz="1400" dirty="0">
                          <a:effectLst/>
                        </a:rPr>
                        <a:t>{(8+Me)xN1}</a:t>
                      </a:r>
                      <a:endParaRPr lang="sv-SE"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46262585"/>
                  </a:ext>
                </a:extLst>
              </a:tr>
              <a:tr h="0">
                <a:tc>
                  <a:txBody>
                    <a:bodyPr/>
                    <a:lstStyle/>
                    <a:p>
                      <a:pPr algn="ctr" hangingPunct="0">
                        <a:spcAft>
                          <a:spcPts val="0"/>
                        </a:spcAft>
                      </a:pPr>
                      <a:r>
                        <a:rPr lang="en-GB" sz="1400">
                          <a:effectLst/>
                        </a:rPr>
                        <a:t>1.28</a:t>
                      </a:r>
                      <a:endParaRPr lang="sv-SE" sz="14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tc>
                  <a:txBody>
                    <a:bodyPr/>
                    <a:lstStyle/>
                    <a:p>
                      <a:pPr algn="ctr" hangingPunct="0">
                        <a:spcAft>
                          <a:spcPts val="0"/>
                        </a:spcAft>
                      </a:pPr>
                      <a:r>
                        <a:rPr lang="en-GB" sz="1400">
                          <a:effectLst/>
                        </a:rPr>
                        <a:t>4</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a:effectLst/>
                        </a:rPr>
                        <a:t> 1.28x(25+Md) x N1</a:t>
                      </a:r>
                      <a:endParaRPr lang="sv-SE" sz="1400">
                        <a:effectLst/>
                      </a:endParaRPr>
                    </a:p>
                    <a:p>
                      <a:pPr algn="ctr" hangingPunct="0">
                        <a:spcAft>
                          <a:spcPts val="0"/>
                        </a:spcAft>
                      </a:pPr>
                      <a:r>
                        <a:rPr lang="en-GB" sz="1400">
                          <a:effectLst/>
                        </a:rPr>
                        <a:t>{(25+Md)xN1}</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sv-SE" sz="1400">
                          <a:effectLst/>
                        </a:rPr>
                        <a:t>1.28x(1+Mm) x </a:t>
                      </a:r>
                      <a:r>
                        <a:rPr lang="en-GB" sz="1400">
                          <a:effectLst/>
                        </a:rPr>
                        <a:t>N1</a:t>
                      </a:r>
                      <a:endParaRPr lang="sv-SE" sz="1400">
                        <a:effectLst/>
                      </a:endParaRPr>
                    </a:p>
                    <a:p>
                      <a:pPr algn="ctr" hangingPunct="0">
                        <a:spcAft>
                          <a:spcPts val="0"/>
                        </a:spcAft>
                      </a:pPr>
                      <a:r>
                        <a:rPr lang="en-GB" sz="1400">
                          <a:effectLst/>
                        </a:rPr>
                        <a:t>{(1+Mm)xN1}</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dirty="0">
                          <a:effectLst/>
                        </a:rPr>
                        <a:t>1.28x(5+Me) x N1</a:t>
                      </a:r>
                      <a:endParaRPr lang="sv-SE" sz="1400" dirty="0">
                        <a:effectLst/>
                      </a:endParaRPr>
                    </a:p>
                    <a:p>
                      <a:pPr algn="ctr" hangingPunct="0">
                        <a:spcAft>
                          <a:spcPts val="0"/>
                        </a:spcAft>
                      </a:pPr>
                      <a:r>
                        <a:rPr lang="en-GB" sz="1400" dirty="0">
                          <a:effectLst/>
                        </a:rPr>
                        <a:t>{(5+Me)xN1}</a:t>
                      </a:r>
                      <a:endParaRPr lang="sv-SE"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36415865"/>
                  </a:ext>
                </a:extLst>
              </a:tr>
              <a:tr h="0">
                <a:tc>
                  <a:txBody>
                    <a:bodyPr/>
                    <a:lstStyle/>
                    <a:p>
                      <a:pPr algn="ctr" hangingPunct="0">
                        <a:spcAft>
                          <a:spcPts val="0"/>
                        </a:spcAft>
                      </a:pPr>
                      <a:r>
                        <a:rPr lang="en-GB" sz="1400">
                          <a:effectLst/>
                        </a:rPr>
                        <a:t>2.56</a:t>
                      </a:r>
                      <a:endParaRPr lang="sv-SE" sz="140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sv-SE"/>
                    </a:p>
                  </a:txBody>
                  <a:tcPr/>
                </a:tc>
                <a:tc>
                  <a:txBody>
                    <a:bodyPr/>
                    <a:lstStyle/>
                    <a:p>
                      <a:pPr algn="ctr" hangingPunct="0">
                        <a:spcAft>
                          <a:spcPts val="0"/>
                        </a:spcAft>
                      </a:pPr>
                      <a:r>
                        <a:rPr lang="en-GB" sz="1400">
                          <a:effectLst/>
                        </a:rPr>
                        <a:t>3</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a:effectLst/>
                        </a:rPr>
                        <a:t>2.56x(23+Md) x N1</a:t>
                      </a:r>
                      <a:endParaRPr lang="sv-SE" sz="1400">
                        <a:effectLst/>
                      </a:endParaRPr>
                    </a:p>
                    <a:p>
                      <a:pPr algn="ctr" hangingPunct="0">
                        <a:spcAft>
                          <a:spcPts val="0"/>
                        </a:spcAft>
                      </a:pPr>
                      <a:r>
                        <a:rPr lang="en-GB" sz="1400">
                          <a:effectLst/>
                        </a:rPr>
                        <a:t>{(23+Md)xN1}</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sv-SE" sz="1400">
                          <a:effectLst/>
                        </a:rPr>
                        <a:t>2.56x(1+Mm) x</a:t>
                      </a:r>
                      <a:r>
                        <a:rPr lang="en-GB" sz="1400">
                          <a:effectLst/>
                        </a:rPr>
                        <a:t>N1</a:t>
                      </a:r>
                      <a:endParaRPr lang="sv-SE" sz="1400">
                        <a:effectLst/>
                      </a:endParaRPr>
                    </a:p>
                    <a:p>
                      <a:pPr algn="ctr" hangingPunct="0">
                        <a:spcAft>
                          <a:spcPts val="0"/>
                        </a:spcAft>
                      </a:pPr>
                      <a:r>
                        <a:rPr lang="en-GB" sz="1400">
                          <a:effectLst/>
                        </a:rPr>
                        <a:t>{(1+Mm)xN1}</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400" dirty="0">
                          <a:effectLst/>
                        </a:rPr>
                        <a:t>2.56x(3+Me) x N1</a:t>
                      </a:r>
                      <a:endParaRPr lang="sv-SE" sz="1400" dirty="0">
                        <a:effectLst/>
                      </a:endParaRPr>
                    </a:p>
                    <a:p>
                      <a:pPr algn="ctr" hangingPunct="0">
                        <a:spcAft>
                          <a:spcPts val="0"/>
                        </a:spcAft>
                      </a:pPr>
                      <a:r>
                        <a:rPr lang="en-GB" sz="1400" dirty="0">
                          <a:effectLst/>
                        </a:rPr>
                        <a:t>{(3+Me)xN1}</a:t>
                      </a:r>
                      <a:endParaRPr lang="sv-SE" sz="1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49601498"/>
                  </a:ext>
                </a:extLst>
              </a:tr>
              <a:tr h="0">
                <a:tc gridSpan="6">
                  <a:txBody>
                    <a:bodyPr/>
                    <a:lstStyle/>
                    <a:p>
                      <a:pPr marL="540385" indent="-540385" hangingPunct="0">
                        <a:spcAft>
                          <a:spcPts val="0"/>
                        </a:spcAft>
                      </a:pPr>
                      <a:r>
                        <a:rPr lang="en-GB" sz="1400" dirty="0">
                          <a:effectLst/>
                        </a:rPr>
                        <a:t>Note 1:	Applies for UE supporting power class 2&amp;3&amp;4. For UE supporting power class 1, N1 = 8 for all DRX cycle length.</a:t>
                      </a:r>
                      <a:endParaRPr lang="sv-SE" sz="1400" dirty="0">
                        <a:effectLst/>
                      </a:endParaRPr>
                    </a:p>
                    <a:p>
                      <a:pPr marL="540385" indent="-540385" hangingPunct="0">
                        <a:spcAft>
                          <a:spcPts val="0"/>
                        </a:spcAft>
                      </a:pPr>
                      <a:r>
                        <a:rPr lang="en-GB" sz="1400" dirty="0">
                          <a:effectLst/>
                        </a:rPr>
                        <a:t>Note 2:	M2 = 1.5 if DMTC periodicity of measured intra-frequency cell &gt; 20 ms; otherwise M2=1.</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4129143368"/>
                  </a:ext>
                </a:extLst>
              </a:tr>
            </a:tbl>
          </a:graphicData>
        </a:graphic>
      </p:graphicFrame>
    </p:spTree>
    <p:extLst>
      <p:ext uri="{BB962C8B-B14F-4D97-AF65-F5344CB8AC3E}">
        <p14:creationId xmlns:p14="http://schemas.microsoft.com/office/powerpoint/2010/main" val="3413945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Handover</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hangingPunct="0"/>
            <a:r>
              <a:rPr lang="en-GB" dirty="0"/>
              <a:t>The interruption time during handover procedure can be defined as:</a:t>
            </a:r>
            <a:endParaRPr lang="sv-SE" dirty="0"/>
          </a:p>
          <a:p>
            <a:pPr lvl="1" hangingPunct="0"/>
            <a:r>
              <a:rPr lang="en-GB" dirty="0" err="1"/>
              <a:t>T</a:t>
            </a:r>
            <a:r>
              <a:rPr lang="en-GB" baseline="-25000" dirty="0" err="1"/>
              <a:t>interrupt</a:t>
            </a:r>
            <a:r>
              <a:rPr lang="en-GB" dirty="0"/>
              <a:t> = </a:t>
            </a:r>
            <a:r>
              <a:rPr lang="en-GB" dirty="0" err="1"/>
              <a:t>T</a:t>
            </a:r>
            <a:r>
              <a:rPr lang="en-GB" baseline="-25000" dirty="0" err="1"/>
              <a:t>search</a:t>
            </a:r>
            <a:r>
              <a:rPr lang="en-GB" dirty="0"/>
              <a:t>*(1+ M</a:t>
            </a:r>
            <a:r>
              <a:rPr lang="en-GB" baseline="-25000" dirty="0"/>
              <a:t>d</a:t>
            </a:r>
            <a:r>
              <a:rPr lang="en-GB" dirty="0"/>
              <a:t>) + T</a:t>
            </a:r>
            <a:r>
              <a:rPr lang="en-GB" baseline="-25000" dirty="0"/>
              <a:t>IU</a:t>
            </a:r>
            <a:r>
              <a:rPr lang="en-GB" dirty="0"/>
              <a:t>*(1+ M</a:t>
            </a:r>
            <a:r>
              <a:rPr lang="en-GB" baseline="-25000" dirty="0"/>
              <a:t>i</a:t>
            </a:r>
            <a:r>
              <a:rPr lang="en-GB" dirty="0"/>
              <a:t>) + 20+ T</a:t>
            </a:r>
            <a:r>
              <a:rPr lang="en-GB" baseline="-25000" dirty="0"/>
              <a:t>∆</a:t>
            </a:r>
            <a:r>
              <a:rPr lang="en-GB" dirty="0"/>
              <a:t>*(1+ M</a:t>
            </a:r>
            <a:r>
              <a:rPr lang="en-GB" baseline="-25000" dirty="0"/>
              <a:t>∆</a:t>
            </a:r>
            <a:r>
              <a:rPr lang="en-GB" dirty="0"/>
              <a:t>) ms</a:t>
            </a:r>
            <a:endParaRPr lang="sv-SE" dirty="0"/>
          </a:p>
          <a:p>
            <a:pPr lvl="1" hangingPunct="0"/>
            <a:r>
              <a:rPr lang="en-GB" dirty="0"/>
              <a:t>Where M</a:t>
            </a:r>
            <a:r>
              <a:rPr lang="en-GB" baseline="-25000" dirty="0"/>
              <a:t>d</a:t>
            </a:r>
            <a:r>
              <a:rPr lang="en-GB" dirty="0"/>
              <a:t> ≤ K1, M</a:t>
            </a:r>
            <a:r>
              <a:rPr lang="en-GB" baseline="-25000" dirty="0"/>
              <a:t>i</a:t>
            </a:r>
            <a:r>
              <a:rPr lang="en-GB" dirty="0"/>
              <a:t> ≤K2 and M</a:t>
            </a:r>
            <a:r>
              <a:rPr lang="en-GB" baseline="-25000" dirty="0"/>
              <a:t>∆</a:t>
            </a:r>
            <a:r>
              <a:rPr lang="en-GB" dirty="0"/>
              <a:t>≤ K3 and values of K1, K2 and K3 are FFS.</a:t>
            </a:r>
            <a:endParaRPr lang="sv-SE" dirty="0"/>
          </a:p>
          <a:p>
            <a:pPr lvl="0"/>
            <a:endParaRPr lang="sv-SE" dirty="0"/>
          </a:p>
        </p:txBody>
      </p:sp>
    </p:spTree>
    <p:extLst>
      <p:ext uri="{BB962C8B-B14F-4D97-AF65-F5344CB8AC3E}">
        <p14:creationId xmlns:p14="http://schemas.microsoft.com/office/powerpoint/2010/main" val="2672244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Active BWP Switching</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r>
              <a:rPr lang="en-GB" dirty="0"/>
              <a:t>The PDSCH reception and/or PUSCH transmission on the new BWP may be delayed due to LBT failures in DL and/or in UL respectively</a:t>
            </a:r>
            <a:endParaRPr lang="en-US" dirty="0"/>
          </a:p>
          <a:p>
            <a:pPr lvl="0"/>
            <a:r>
              <a:rPr lang="en-US" dirty="0"/>
              <a:t>The basic time period over which the BWP switching occurs shall be the same as defined in the existing requirements</a:t>
            </a:r>
            <a:endParaRPr lang="sv-SE" dirty="0"/>
          </a:p>
          <a:p>
            <a:pPr lvl="0"/>
            <a:r>
              <a:rPr lang="en-US" dirty="0"/>
              <a:t>The impact of LBT failures on PDSCH reception or PUSCH transmission after the BWP switching needs further investigation</a:t>
            </a:r>
          </a:p>
          <a:p>
            <a:pPr lvl="0"/>
            <a:r>
              <a:rPr lang="en-GB" dirty="0"/>
              <a:t>The duration of interruption on a serving cell in licensed band or unlicensed band or due to BWP switching on a licensed or unlicensed band can be based on the existing interruption requirements</a:t>
            </a:r>
            <a:endParaRPr lang="en-US" dirty="0"/>
          </a:p>
          <a:p>
            <a:pPr lvl="0"/>
            <a:endParaRPr lang="sv-SE" dirty="0"/>
          </a:p>
          <a:p>
            <a:pPr lvl="0" hangingPunct="0"/>
            <a:endParaRPr lang="sv-SE" dirty="0"/>
          </a:p>
          <a:p>
            <a:pPr lvl="0"/>
            <a:endParaRPr lang="sv-SE" dirty="0"/>
          </a:p>
        </p:txBody>
      </p:sp>
    </p:spTree>
    <p:extLst>
      <p:ext uri="{BB962C8B-B14F-4D97-AF65-F5344CB8AC3E}">
        <p14:creationId xmlns:p14="http://schemas.microsoft.com/office/powerpoint/2010/main" val="3151722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Release with Redirection</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r>
              <a:rPr lang="en-GB" dirty="0"/>
              <a:t>The RRC release with redirection delay requirements when the NR target cell operates on a carrier in unlicensed band may be extended due to LBT failures in DL and/or in UL in the target cell</a:t>
            </a:r>
          </a:p>
          <a:p>
            <a:pPr lvl="0"/>
            <a:r>
              <a:rPr lang="en-GB" dirty="0"/>
              <a:t>The RRC release with redirection delay for RRC redirection to the NR target cell on a carrier in unlicensed band can be derived by including the impact of LBT failures in DL and UL in the existing RRC release with redirection delay requirement in section 6.2.3.2.1, TS 38.133</a:t>
            </a:r>
          </a:p>
          <a:p>
            <a:pPr lvl="0"/>
            <a:r>
              <a:rPr lang="en-GB" dirty="0"/>
              <a:t>The cell search time for target cell (on a carrier in unlicensed band) within the RRC release with redirection delay is shown below</a:t>
            </a:r>
            <a:endParaRPr lang="en-US" dirty="0"/>
          </a:p>
          <a:p>
            <a:pPr lvl="0"/>
            <a:endParaRPr lang="sv-SE" dirty="0"/>
          </a:p>
          <a:p>
            <a:pPr lvl="0" hangingPunct="0"/>
            <a:endParaRPr lang="sv-SE" dirty="0"/>
          </a:p>
          <a:p>
            <a:pPr lvl="0"/>
            <a:endParaRPr lang="sv-SE" dirty="0"/>
          </a:p>
        </p:txBody>
      </p:sp>
      <p:graphicFrame>
        <p:nvGraphicFramePr>
          <p:cNvPr id="4" name="Table 3">
            <a:extLst>
              <a:ext uri="{FF2B5EF4-FFF2-40B4-BE49-F238E27FC236}">
                <a16:creationId xmlns:a16="http://schemas.microsoft.com/office/drawing/2014/main" id="{E3B7A3D7-1D2C-4115-AA09-0CF59ED18939}"/>
              </a:ext>
            </a:extLst>
          </p:cNvPr>
          <p:cNvGraphicFramePr>
            <a:graphicFrameLocks noGrp="1"/>
          </p:cNvGraphicFramePr>
          <p:nvPr>
            <p:extLst>
              <p:ext uri="{D42A27DB-BD31-4B8C-83A1-F6EECF244321}">
                <p14:modId xmlns:p14="http://schemas.microsoft.com/office/powerpoint/2010/main" val="1032587110"/>
              </p:ext>
            </p:extLst>
          </p:nvPr>
        </p:nvGraphicFramePr>
        <p:xfrm>
          <a:off x="1787643" y="5433854"/>
          <a:ext cx="8543925" cy="914400"/>
        </p:xfrm>
        <a:graphic>
          <a:graphicData uri="http://schemas.openxmlformats.org/drawingml/2006/table">
            <a:tbl>
              <a:tblPr firstRow="1" firstCol="1" bandRow="1">
                <a:tableStyleId>{5C22544A-7EE6-4342-B048-85BDC9FD1C3A}</a:tableStyleId>
              </a:tblPr>
              <a:tblGrid>
                <a:gridCol w="3409024">
                  <a:extLst>
                    <a:ext uri="{9D8B030D-6E8A-4147-A177-3AD203B41FA5}">
                      <a16:colId xmlns:a16="http://schemas.microsoft.com/office/drawing/2014/main" val="85580542"/>
                    </a:ext>
                  </a:extLst>
                </a:gridCol>
                <a:gridCol w="5134901">
                  <a:extLst>
                    <a:ext uri="{9D8B030D-6E8A-4147-A177-3AD203B41FA5}">
                      <a16:colId xmlns:a16="http://schemas.microsoft.com/office/drawing/2014/main" val="536853962"/>
                    </a:ext>
                  </a:extLst>
                </a:gridCol>
              </a:tblGrid>
              <a:tr h="0">
                <a:tc>
                  <a:txBody>
                    <a:bodyPr/>
                    <a:lstStyle/>
                    <a:p>
                      <a:pPr algn="l">
                        <a:spcAft>
                          <a:spcPts val="0"/>
                        </a:spcAft>
                      </a:pPr>
                      <a:r>
                        <a:rPr lang="en-GB" sz="1600">
                          <a:effectLst/>
                        </a:rPr>
                        <a:t>Frequency range (FR) of target NR cell</a:t>
                      </a:r>
                      <a:endParaRPr lang="sv-SE" sz="16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600">
                          <a:effectLst/>
                        </a:rPr>
                        <a:t>T</a:t>
                      </a:r>
                      <a:r>
                        <a:rPr lang="en-GB" sz="1600" baseline="-25000">
                          <a:effectLst/>
                        </a:rPr>
                        <a:t>identify-NR</a:t>
                      </a:r>
                      <a:endParaRPr lang="sv-SE" sz="16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79702909"/>
                  </a:ext>
                </a:extLst>
              </a:tr>
              <a:tr h="0">
                <a:tc>
                  <a:txBody>
                    <a:bodyPr/>
                    <a:lstStyle/>
                    <a:p>
                      <a:pPr>
                        <a:spcAft>
                          <a:spcPts val="0"/>
                        </a:spcAft>
                      </a:pPr>
                      <a:r>
                        <a:rPr lang="en-GB" sz="1600">
                          <a:effectLst/>
                        </a:rPr>
                        <a:t>FR1</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1600">
                          <a:effectLst/>
                        </a:rPr>
                        <a:t>MAX (680 ms, ([11] + L</a:t>
                      </a:r>
                      <a:r>
                        <a:rPr lang="en-GB" sz="1600" baseline="-25000">
                          <a:effectLst/>
                        </a:rPr>
                        <a:t>1</a:t>
                      </a:r>
                      <a:r>
                        <a:rPr lang="en-GB" sz="1600">
                          <a:effectLst/>
                        </a:rPr>
                        <a:t>) x T</a:t>
                      </a:r>
                      <a:r>
                        <a:rPr lang="en-GB" sz="1600" baseline="-25000">
                          <a:effectLst/>
                        </a:rPr>
                        <a:t>DMTC</a:t>
                      </a:r>
                      <a:r>
                        <a:rPr lang="en-GB" sz="1600">
                          <a:effectLst/>
                        </a:rPr>
                        <a:t>)</a:t>
                      </a:r>
                      <a:endParaRPr lang="sv-SE"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47074561"/>
                  </a:ext>
                </a:extLst>
              </a:tr>
              <a:tr h="0">
                <a:tc gridSpan="2">
                  <a:txBody>
                    <a:bodyPr/>
                    <a:lstStyle/>
                    <a:p>
                      <a:pPr algn="l">
                        <a:spcAft>
                          <a:spcPts val="0"/>
                        </a:spcAft>
                      </a:pPr>
                      <a:r>
                        <a:rPr lang="en-GB" sz="1400" dirty="0">
                          <a:effectLst/>
                        </a:rPr>
                        <a:t>L</a:t>
                      </a:r>
                      <a:r>
                        <a:rPr lang="en-GB" sz="1400" baseline="-25000" dirty="0">
                          <a:effectLst/>
                        </a:rPr>
                        <a:t>1</a:t>
                      </a:r>
                      <a:r>
                        <a:rPr lang="en-GB" sz="1400" dirty="0">
                          <a:effectLst/>
                        </a:rPr>
                        <a:t> is the number of DMTC occasions unavailable at the UE during the cell search period due to DL LBT failure in the target cell on a carrier belonging to an unlicensed band.</a:t>
                      </a:r>
                      <a:endParaRPr lang="sv-SE"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sv-SE"/>
                    </a:p>
                  </a:txBody>
                  <a:tcPr/>
                </a:tc>
                <a:extLst>
                  <a:ext uri="{0D108BD9-81ED-4DB2-BD59-A6C34878D82A}">
                    <a16:rowId xmlns:a16="http://schemas.microsoft.com/office/drawing/2014/main" val="2226583627"/>
                  </a:ext>
                </a:extLst>
              </a:tr>
            </a:tbl>
          </a:graphicData>
        </a:graphic>
      </p:graphicFrame>
    </p:spTree>
    <p:extLst>
      <p:ext uri="{BB962C8B-B14F-4D97-AF65-F5344CB8AC3E}">
        <p14:creationId xmlns:p14="http://schemas.microsoft.com/office/powerpoint/2010/main" val="1889652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Re-Establishment</a:t>
            </a:r>
            <a:endParaRPr lang="en-GB" strike="sngStrike" dirty="0"/>
          </a:p>
        </p:txBody>
      </p:sp>
      <p:sp>
        <p:nvSpPr>
          <p:cNvPr id="3" name="Content Placeholder 2"/>
          <p:cNvSpPr>
            <a:spLocks noGrp="1"/>
          </p:cNvSpPr>
          <p:nvPr>
            <p:ph idx="1"/>
          </p:nvPr>
        </p:nvSpPr>
        <p:spPr>
          <a:xfrm>
            <a:off x="118280" y="1553687"/>
            <a:ext cx="12073720" cy="2665888"/>
          </a:xfrm>
        </p:spPr>
        <p:txBody>
          <a:bodyPr>
            <a:normAutofit fontScale="62500" lnSpcReduction="20000"/>
          </a:bodyPr>
          <a:lstStyle/>
          <a:p>
            <a:pPr lvl="0" fontAlgn="base" hangingPunct="0"/>
            <a:r>
              <a:rPr lang="en-US" dirty="0"/>
              <a:t>RRC re-establishment delay for RRC re-establishment on the target cell on a carrier in unlicensed band may be extended due to LBT failures in DL and/or in UL in the target cell</a:t>
            </a:r>
            <a:endParaRPr lang="sv-SE" dirty="0"/>
          </a:p>
          <a:p>
            <a:pPr lvl="0" fontAlgn="base" hangingPunct="0"/>
            <a:r>
              <a:rPr lang="en-US" dirty="0"/>
              <a:t>RRC re-establishment delay for RRC re-establishment to the target cell on a carrier in unlicensed band can be derived by including the impact of LBT failures in DL and UL in the existing RRC re-establishment delay requirements in section 6.2.1 of TS 38.133 </a:t>
            </a:r>
            <a:endParaRPr lang="sv-SE" dirty="0"/>
          </a:p>
          <a:p>
            <a:pPr lvl="0"/>
            <a:r>
              <a:rPr lang="en-US" dirty="0"/>
              <a:t>The cell search times for intra-frequency target cell and inter-frequency target cell on carriers in unlicensed band within the RRC re-establishment delay are shown in table 1 and table 2 respectively below, where </a:t>
            </a:r>
          </a:p>
          <a:p>
            <a:pPr lvl="1"/>
            <a:r>
              <a:rPr lang="en-GB" dirty="0"/>
              <a:t>K</a:t>
            </a:r>
            <a:r>
              <a:rPr lang="en-GB" baseline="-25000" dirty="0"/>
              <a:t>1</a:t>
            </a:r>
            <a:r>
              <a:rPr lang="en-GB" dirty="0"/>
              <a:t> = number of DMTC occasions unavailable at the UE during the intra-frequency cell search period due to DL LBT failure in the target cell</a:t>
            </a:r>
            <a:endParaRPr lang="sv-SE" dirty="0"/>
          </a:p>
          <a:p>
            <a:pPr lvl="1"/>
            <a:r>
              <a:rPr lang="en-GB" dirty="0"/>
              <a:t>K</a:t>
            </a:r>
            <a:r>
              <a:rPr lang="en-GB" baseline="-25000" dirty="0"/>
              <a:t>2,i</a:t>
            </a:r>
            <a:r>
              <a:rPr lang="en-GB" dirty="0"/>
              <a:t> = number of DMTC occasions unavailable at the UE during the inter-freq. cell search period due to DL LBT failure in the target cell of carrier i </a:t>
            </a:r>
            <a:endParaRPr lang="sv-SE" dirty="0"/>
          </a:p>
          <a:p>
            <a:pPr lvl="0" fontAlgn="base" hangingPunct="0"/>
            <a:endParaRPr lang="sv-SE" dirty="0"/>
          </a:p>
          <a:p>
            <a:pPr lvl="0"/>
            <a:endParaRPr lang="sv-SE" dirty="0"/>
          </a:p>
          <a:p>
            <a:pPr lvl="0" hangingPunct="0"/>
            <a:endParaRPr lang="sv-SE" dirty="0"/>
          </a:p>
          <a:p>
            <a:pPr lvl="0"/>
            <a:endParaRPr lang="sv-SE" dirty="0"/>
          </a:p>
        </p:txBody>
      </p:sp>
      <p:graphicFrame>
        <p:nvGraphicFramePr>
          <p:cNvPr id="5" name="Table 4">
            <a:extLst>
              <a:ext uri="{FF2B5EF4-FFF2-40B4-BE49-F238E27FC236}">
                <a16:creationId xmlns:a16="http://schemas.microsoft.com/office/drawing/2014/main" id="{19FDC63A-7AA2-4F87-BA73-0569B7343974}"/>
              </a:ext>
            </a:extLst>
          </p:cNvPr>
          <p:cNvGraphicFramePr>
            <a:graphicFrameLocks noGrp="1"/>
          </p:cNvGraphicFramePr>
          <p:nvPr>
            <p:extLst>
              <p:ext uri="{D42A27DB-BD31-4B8C-83A1-F6EECF244321}">
                <p14:modId xmlns:p14="http://schemas.microsoft.com/office/powerpoint/2010/main" val="3382071465"/>
              </p:ext>
            </p:extLst>
          </p:nvPr>
        </p:nvGraphicFramePr>
        <p:xfrm>
          <a:off x="482718" y="3987959"/>
          <a:ext cx="11153775" cy="1188720"/>
        </p:xfrm>
        <a:graphic>
          <a:graphicData uri="http://schemas.openxmlformats.org/drawingml/2006/table">
            <a:tbl>
              <a:tblPr firstRow="1" firstCol="1" bandRow="1">
                <a:tableStyleId>{5C22544A-7EE6-4342-B048-85BDC9FD1C3A}</a:tableStyleId>
              </a:tblPr>
              <a:tblGrid>
                <a:gridCol w="2146182">
                  <a:extLst>
                    <a:ext uri="{9D8B030D-6E8A-4147-A177-3AD203B41FA5}">
                      <a16:colId xmlns:a16="http://schemas.microsoft.com/office/drawing/2014/main" val="951727494"/>
                    </a:ext>
                  </a:extLst>
                </a:gridCol>
                <a:gridCol w="2396425">
                  <a:extLst>
                    <a:ext uri="{9D8B030D-6E8A-4147-A177-3AD203B41FA5}">
                      <a16:colId xmlns:a16="http://schemas.microsoft.com/office/drawing/2014/main" val="1362574012"/>
                    </a:ext>
                  </a:extLst>
                </a:gridCol>
                <a:gridCol w="3305584">
                  <a:extLst>
                    <a:ext uri="{9D8B030D-6E8A-4147-A177-3AD203B41FA5}">
                      <a16:colId xmlns:a16="http://schemas.microsoft.com/office/drawing/2014/main" val="407388014"/>
                    </a:ext>
                  </a:extLst>
                </a:gridCol>
                <a:gridCol w="3305584">
                  <a:extLst>
                    <a:ext uri="{9D8B030D-6E8A-4147-A177-3AD203B41FA5}">
                      <a16:colId xmlns:a16="http://schemas.microsoft.com/office/drawing/2014/main" val="1187951837"/>
                    </a:ext>
                  </a:extLst>
                </a:gridCol>
              </a:tblGrid>
              <a:tr h="0">
                <a:tc rowSpan="2">
                  <a:txBody>
                    <a:bodyPr/>
                    <a:lstStyle/>
                    <a:p>
                      <a:pPr algn="ctr">
                        <a:spcAft>
                          <a:spcPts val="0"/>
                        </a:spcAft>
                      </a:pPr>
                      <a:r>
                        <a:rPr lang="en-GB" sz="1600">
                          <a:effectLst/>
                          <a:latin typeface="+mn-lt"/>
                        </a:rPr>
                        <a:t>Serving cell SSB </a:t>
                      </a:r>
                      <a:r>
                        <a:rPr lang="en-US" sz="1600">
                          <a:effectLst/>
                          <a:latin typeface="+mn-lt"/>
                        </a:rPr>
                        <a:t>Ês/Iot (dB)</a:t>
                      </a:r>
                      <a:endParaRPr lang="sv-SE" sz="1600">
                        <a:effectLst/>
                        <a:latin typeface="+mn-lt"/>
                        <a:ea typeface="Times New Roman" panose="02020603050405020304" pitchFamily="18" charset="0"/>
                      </a:endParaRPr>
                    </a:p>
                  </a:txBody>
                  <a:tcPr marL="68580" marR="68580" marT="0" marB="0"/>
                </a:tc>
                <a:tc rowSpan="2">
                  <a:txBody>
                    <a:bodyPr/>
                    <a:lstStyle/>
                    <a:p>
                      <a:pPr algn="ctr">
                        <a:spcAft>
                          <a:spcPts val="0"/>
                        </a:spcAft>
                      </a:pPr>
                      <a:r>
                        <a:rPr lang="en-GB" sz="1600">
                          <a:effectLst/>
                          <a:latin typeface="+mn-lt"/>
                        </a:rPr>
                        <a:t>Frequency range (FR) of target NR cell</a:t>
                      </a:r>
                      <a:endParaRPr lang="sv-SE" sz="1600">
                        <a:effectLst/>
                        <a:latin typeface="+mn-lt"/>
                        <a:ea typeface="Times New Roman" panose="02020603050405020304" pitchFamily="18" charset="0"/>
                      </a:endParaRPr>
                    </a:p>
                  </a:txBody>
                  <a:tcPr marL="68580" marR="68580" marT="0" marB="0"/>
                </a:tc>
                <a:tc gridSpan="2">
                  <a:txBody>
                    <a:bodyPr/>
                    <a:lstStyle/>
                    <a:p>
                      <a:pPr algn="ctr">
                        <a:spcAft>
                          <a:spcPts val="0"/>
                        </a:spcAft>
                      </a:pPr>
                      <a:r>
                        <a:rPr lang="en-GB" sz="1600">
                          <a:effectLst/>
                          <a:latin typeface="+mn-lt"/>
                        </a:rPr>
                        <a:t>T</a:t>
                      </a:r>
                      <a:r>
                        <a:rPr lang="en-GB" sz="1600" baseline="-25000">
                          <a:effectLst/>
                          <a:latin typeface="+mn-lt"/>
                        </a:rPr>
                        <a:t>identify_intra_NR </a:t>
                      </a:r>
                      <a:r>
                        <a:rPr lang="en-GB" sz="1600">
                          <a:effectLst/>
                          <a:latin typeface="+mn-lt"/>
                        </a:rPr>
                        <a:t>[ms]</a:t>
                      </a:r>
                      <a:endParaRPr lang="sv-SE" sz="1600">
                        <a:effectLst/>
                        <a:latin typeface="+mn-lt"/>
                        <a:ea typeface="Times New Roman" panose="02020603050405020304" pitchFamily="18" charset="0"/>
                      </a:endParaRPr>
                    </a:p>
                  </a:txBody>
                  <a:tcPr marL="68580" marR="68580" marT="0" marB="0"/>
                </a:tc>
                <a:tc hMerge="1">
                  <a:txBody>
                    <a:bodyPr/>
                    <a:lstStyle/>
                    <a:p>
                      <a:endParaRPr lang="sv-SE"/>
                    </a:p>
                  </a:txBody>
                  <a:tcPr/>
                </a:tc>
                <a:extLst>
                  <a:ext uri="{0D108BD9-81ED-4DB2-BD59-A6C34878D82A}">
                    <a16:rowId xmlns:a16="http://schemas.microsoft.com/office/drawing/2014/main" val="3346800141"/>
                  </a:ext>
                </a:extLst>
              </a:tr>
              <a:tr h="0">
                <a:tc vMerge="1">
                  <a:txBody>
                    <a:bodyPr/>
                    <a:lstStyle/>
                    <a:p>
                      <a:endParaRPr lang="sv-SE"/>
                    </a:p>
                  </a:txBody>
                  <a:tcPr/>
                </a:tc>
                <a:tc vMerge="1">
                  <a:txBody>
                    <a:bodyPr/>
                    <a:lstStyle/>
                    <a:p>
                      <a:endParaRPr lang="sv-SE"/>
                    </a:p>
                  </a:txBody>
                  <a:tcPr/>
                </a:tc>
                <a:tc>
                  <a:txBody>
                    <a:bodyPr/>
                    <a:lstStyle/>
                    <a:p>
                      <a:pPr algn="ctr">
                        <a:spcAft>
                          <a:spcPts val="0"/>
                        </a:spcAft>
                      </a:pPr>
                      <a:r>
                        <a:rPr lang="en-GB" sz="1600">
                          <a:effectLst/>
                          <a:latin typeface="+mn-lt"/>
                        </a:rPr>
                        <a:t>Known NR cell</a:t>
                      </a:r>
                      <a:endParaRPr lang="sv-SE" sz="1600">
                        <a:effectLst/>
                        <a:latin typeface="+mn-lt"/>
                        <a:ea typeface="Times New Roman" panose="02020603050405020304" pitchFamily="18" charset="0"/>
                      </a:endParaRPr>
                    </a:p>
                  </a:txBody>
                  <a:tcPr marL="68580" marR="68580" marT="0" marB="0"/>
                </a:tc>
                <a:tc>
                  <a:txBody>
                    <a:bodyPr/>
                    <a:lstStyle/>
                    <a:p>
                      <a:pPr algn="ctr">
                        <a:spcAft>
                          <a:spcPts val="0"/>
                        </a:spcAft>
                      </a:pPr>
                      <a:r>
                        <a:rPr lang="en-GB" sz="1600">
                          <a:effectLst/>
                          <a:latin typeface="+mn-lt"/>
                        </a:rPr>
                        <a:t>Unknown NR cell</a:t>
                      </a:r>
                      <a:endParaRPr lang="sv-SE" sz="16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746830717"/>
                  </a:ext>
                </a:extLst>
              </a:tr>
              <a:tr h="0">
                <a:tc>
                  <a:txBody>
                    <a:bodyPr/>
                    <a:lstStyle/>
                    <a:p>
                      <a:pPr>
                        <a:spcAft>
                          <a:spcPts val="0"/>
                        </a:spcAft>
                      </a:pPr>
                      <a:r>
                        <a:rPr lang="ko-KR" sz="1600">
                          <a:effectLst/>
                          <a:latin typeface="+mn-lt"/>
                        </a:rPr>
                        <a:t>≥</a:t>
                      </a:r>
                      <a:r>
                        <a:rPr lang="en-GB" sz="1600">
                          <a:effectLst/>
                          <a:latin typeface="+mn-lt"/>
                        </a:rPr>
                        <a:t> [-8]</a:t>
                      </a:r>
                      <a:endParaRPr lang="sv-SE" sz="1600">
                        <a:effectLst/>
                        <a:latin typeface="+mn-lt"/>
                        <a:ea typeface="Times New Roman" panose="02020603050405020304" pitchFamily="18" charset="0"/>
                      </a:endParaRPr>
                    </a:p>
                  </a:txBody>
                  <a:tcPr marL="68580" marR="68580" marT="0" marB="0"/>
                </a:tc>
                <a:tc>
                  <a:txBody>
                    <a:bodyPr/>
                    <a:lstStyle/>
                    <a:p>
                      <a:pPr>
                        <a:spcAft>
                          <a:spcPts val="0"/>
                        </a:spcAft>
                      </a:pPr>
                      <a:r>
                        <a:rPr lang="en-GB" sz="1600" dirty="0">
                          <a:effectLst/>
                          <a:latin typeface="+mn-lt"/>
                        </a:rPr>
                        <a:t>FR1</a:t>
                      </a:r>
                      <a:endParaRPr lang="sv-SE" sz="1600" dirty="0">
                        <a:effectLst/>
                        <a:latin typeface="+mn-lt"/>
                        <a:ea typeface="Times New Roman" panose="02020603050405020304" pitchFamily="18" charset="0"/>
                      </a:endParaRPr>
                    </a:p>
                  </a:txBody>
                  <a:tcPr marL="68580" marR="68580" marT="0" marB="0"/>
                </a:tc>
                <a:tc>
                  <a:txBody>
                    <a:bodyPr/>
                    <a:lstStyle/>
                    <a:p>
                      <a:pPr algn="ctr">
                        <a:spcAft>
                          <a:spcPts val="0"/>
                        </a:spcAft>
                      </a:pPr>
                      <a:r>
                        <a:rPr lang="en-GB" sz="1600">
                          <a:effectLst/>
                          <a:latin typeface="+mn-lt"/>
                        </a:rPr>
                        <a:t>MAX (200 ms, ([5]+K</a:t>
                      </a:r>
                      <a:r>
                        <a:rPr lang="en-GB" sz="1600" baseline="-25000">
                          <a:effectLst/>
                          <a:latin typeface="+mn-lt"/>
                        </a:rPr>
                        <a:t>1</a:t>
                      </a:r>
                      <a:r>
                        <a:rPr lang="en-GB" sz="1600">
                          <a:effectLst/>
                          <a:latin typeface="+mn-lt"/>
                        </a:rPr>
                        <a:t>) xT</a:t>
                      </a:r>
                      <a:r>
                        <a:rPr lang="en-GB" sz="1600" baseline="-25000">
                          <a:effectLst/>
                          <a:latin typeface="+mn-lt"/>
                        </a:rPr>
                        <a:t>DMTC</a:t>
                      </a:r>
                      <a:r>
                        <a:rPr lang="en-GB" sz="1600">
                          <a:effectLst/>
                          <a:latin typeface="+mn-lt"/>
                        </a:rPr>
                        <a:t>)</a:t>
                      </a:r>
                      <a:endParaRPr lang="sv-SE" sz="1600">
                        <a:effectLst/>
                        <a:latin typeface="+mn-lt"/>
                        <a:ea typeface="Times New Roman" panose="02020603050405020304" pitchFamily="18" charset="0"/>
                      </a:endParaRPr>
                    </a:p>
                  </a:txBody>
                  <a:tcPr marL="68580" marR="68580" marT="0" marB="0"/>
                </a:tc>
                <a:tc>
                  <a:txBody>
                    <a:bodyPr/>
                    <a:lstStyle/>
                    <a:p>
                      <a:pPr algn="ctr">
                        <a:spcAft>
                          <a:spcPts val="0"/>
                        </a:spcAft>
                      </a:pPr>
                      <a:r>
                        <a:rPr lang="en-GB" sz="1600">
                          <a:effectLst/>
                          <a:latin typeface="+mn-lt"/>
                        </a:rPr>
                        <a:t>MAX (800 ms, ([10]+K</a:t>
                      </a:r>
                      <a:r>
                        <a:rPr lang="en-GB" sz="1600" baseline="-25000">
                          <a:effectLst/>
                          <a:latin typeface="+mn-lt"/>
                        </a:rPr>
                        <a:t>1</a:t>
                      </a:r>
                      <a:r>
                        <a:rPr lang="en-GB" sz="1600">
                          <a:effectLst/>
                          <a:latin typeface="+mn-lt"/>
                        </a:rPr>
                        <a:t>) x T</a:t>
                      </a:r>
                      <a:r>
                        <a:rPr lang="en-GB" sz="1600" baseline="-25000">
                          <a:effectLst/>
                          <a:latin typeface="+mn-lt"/>
                        </a:rPr>
                        <a:t>DMTC</a:t>
                      </a:r>
                      <a:r>
                        <a:rPr lang="en-GB" sz="1600">
                          <a:effectLst/>
                          <a:latin typeface="+mn-lt"/>
                        </a:rPr>
                        <a:t>)</a:t>
                      </a:r>
                      <a:endParaRPr lang="sv-SE" sz="16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49222"/>
                  </a:ext>
                </a:extLst>
              </a:tr>
              <a:tr h="0">
                <a:tc>
                  <a:txBody>
                    <a:bodyPr/>
                    <a:lstStyle/>
                    <a:p>
                      <a:pPr>
                        <a:spcAft>
                          <a:spcPts val="0"/>
                        </a:spcAft>
                      </a:pPr>
                      <a:r>
                        <a:rPr lang="en-GB" sz="1600">
                          <a:effectLst/>
                          <a:latin typeface="+mn-lt"/>
                        </a:rPr>
                        <a:t>&lt; [-8]</a:t>
                      </a:r>
                      <a:endParaRPr lang="sv-SE" sz="1600">
                        <a:effectLst/>
                        <a:latin typeface="+mn-lt"/>
                        <a:ea typeface="Times New Roman" panose="02020603050405020304" pitchFamily="18" charset="0"/>
                      </a:endParaRPr>
                    </a:p>
                  </a:txBody>
                  <a:tcPr marL="68580" marR="68580" marT="0" marB="0"/>
                </a:tc>
                <a:tc>
                  <a:txBody>
                    <a:bodyPr/>
                    <a:lstStyle/>
                    <a:p>
                      <a:pPr>
                        <a:spcAft>
                          <a:spcPts val="0"/>
                        </a:spcAft>
                      </a:pPr>
                      <a:r>
                        <a:rPr lang="en-GB" sz="1600">
                          <a:effectLst/>
                          <a:latin typeface="+mn-lt"/>
                        </a:rPr>
                        <a:t>FR1</a:t>
                      </a:r>
                      <a:endParaRPr lang="sv-SE" sz="1600">
                        <a:effectLst/>
                        <a:latin typeface="+mn-lt"/>
                        <a:ea typeface="Times New Roman" panose="02020603050405020304" pitchFamily="18" charset="0"/>
                      </a:endParaRPr>
                    </a:p>
                  </a:txBody>
                  <a:tcPr marL="68580" marR="68580" marT="0" marB="0"/>
                </a:tc>
                <a:tc>
                  <a:txBody>
                    <a:bodyPr/>
                    <a:lstStyle/>
                    <a:p>
                      <a:pPr algn="ctr">
                        <a:spcAft>
                          <a:spcPts val="0"/>
                        </a:spcAft>
                      </a:pPr>
                      <a:r>
                        <a:rPr lang="en-GB" sz="1600">
                          <a:effectLst/>
                          <a:latin typeface="+mn-lt"/>
                        </a:rPr>
                        <a:t>N/A</a:t>
                      </a:r>
                      <a:endParaRPr lang="sv-SE" sz="1600">
                        <a:effectLst/>
                        <a:latin typeface="+mn-lt"/>
                        <a:ea typeface="Times New Roman" panose="02020603050405020304" pitchFamily="18" charset="0"/>
                      </a:endParaRPr>
                    </a:p>
                  </a:txBody>
                  <a:tcPr marL="68580" marR="68580" marT="0" marB="0"/>
                </a:tc>
                <a:tc>
                  <a:txBody>
                    <a:bodyPr/>
                    <a:lstStyle/>
                    <a:p>
                      <a:pPr algn="ctr">
                        <a:spcAft>
                          <a:spcPts val="0"/>
                        </a:spcAft>
                      </a:pPr>
                      <a:r>
                        <a:rPr lang="en-GB" sz="1600">
                          <a:effectLst/>
                          <a:latin typeface="+mn-lt"/>
                        </a:rPr>
                        <a:t>(800+20*K</a:t>
                      </a:r>
                      <a:r>
                        <a:rPr lang="en-GB" sz="1600" baseline="-25000">
                          <a:effectLst/>
                          <a:latin typeface="+mn-lt"/>
                        </a:rPr>
                        <a:t>1</a:t>
                      </a:r>
                      <a:r>
                        <a:rPr lang="en-GB" sz="1600">
                          <a:effectLst/>
                          <a:latin typeface="+mn-lt"/>
                        </a:rPr>
                        <a:t>)</a:t>
                      </a:r>
                      <a:r>
                        <a:rPr lang="en-GB" sz="1600" baseline="30000">
                          <a:effectLst/>
                          <a:latin typeface="+mn-lt"/>
                        </a:rPr>
                        <a:t>Note1</a:t>
                      </a:r>
                      <a:endParaRPr lang="sv-SE" sz="16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620057619"/>
                  </a:ext>
                </a:extLst>
              </a:tr>
              <a:tr h="0">
                <a:tc gridSpan="4">
                  <a:txBody>
                    <a:bodyPr/>
                    <a:lstStyle/>
                    <a:p>
                      <a:pPr>
                        <a:spcAft>
                          <a:spcPts val="0"/>
                        </a:spcAft>
                      </a:pPr>
                      <a:r>
                        <a:rPr lang="en-GB" sz="1400" dirty="0">
                          <a:effectLst/>
                          <a:latin typeface="+mn-lt"/>
                        </a:rPr>
                        <a:t>Note 1:	The UE is not required to successfully identify a cell on any NR frequency layer when T</a:t>
                      </a:r>
                      <a:r>
                        <a:rPr lang="en-GB" sz="1400" baseline="-25000" dirty="0">
                          <a:effectLst/>
                          <a:latin typeface="+mn-lt"/>
                        </a:rPr>
                        <a:t>DMTC</a:t>
                      </a:r>
                      <a:r>
                        <a:rPr lang="en-GB" sz="1400" dirty="0">
                          <a:effectLst/>
                          <a:latin typeface="+mn-lt"/>
                        </a:rPr>
                        <a:t> &gt; 20 ms and serving cell SSB </a:t>
                      </a:r>
                      <a:r>
                        <a:rPr lang="en-GB" sz="1400" dirty="0" err="1">
                          <a:effectLst/>
                          <a:latin typeface="+mn-lt"/>
                        </a:rPr>
                        <a:t>Ês</a:t>
                      </a:r>
                      <a:r>
                        <a:rPr lang="en-GB" sz="1400" dirty="0">
                          <a:effectLst/>
                          <a:latin typeface="+mn-lt"/>
                        </a:rPr>
                        <a:t>/</a:t>
                      </a:r>
                      <a:r>
                        <a:rPr lang="en-GB" sz="1400" dirty="0" err="1">
                          <a:effectLst/>
                          <a:latin typeface="+mn-lt"/>
                        </a:rPr>
                        <a:t>Iot</a:t>
                      </a:r>
                      <a:r>
                        <a:rPr lang="en-GB" sz="1400" dirty="0">
                          <a:effectLst/>
                          <a:latin typeface="+mn-lt"/>
                        </a:rPr>
                        <a:t> &lt; [-8] </a:t>
                      </a:r>
                      <a:r>
                        <a:rPr lang="en-GB" sz="1400" dirty="0" err="1">
                          <a:effectLst/>
                          <a:latin typeface="+mn-lt"/>
                        </a:rPr>
                        <a:t>dB.</a:t>
                      </a:r>
                      <a:endParaRPr lang="sv-SE" sz="1400" dirty="0">
                        <a:effectLst/>
                        <a:latin typeface="+mn-lt"/>
                        <a:ea typeface="Times New Roman" panose="02020603050405020304" pitchFamily="18"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93439191"/>
                  </a:ext>
                </a:extLst>
              </a:tr>
            </a:tbl>
          </a:graphicData>
        </a:graphic>
      </p:graphicFrame>
      <p:graphicFrame>
        <p:nvGraphicFramePr>
          <p:cNvPr id="6" name="Table 5">
            <a:extLst>
              <a:ext uri="{FF2B5EF4-FFF2-40B4-BE49-F238E27FC236}">
                <a16:creationId xmlns:a16="http://schemas.microsoft.com/office/drawing/2014/main" id="{72BA28C3-9936-4430-8E9D-8FA651578A85}"/>
              </a:ext>
            </a:extLst>
          </p:cNvPr>
          <p:cNvGraphicFramePr>
            <a:graphicFrameLocks noGrp="1"/>
          </p:cNvGraphicFramePr>
          <p:nvPr>
            <p:extLst>
              <p:ext uri="{D42A27DB-BD31-4B8C-83A1-F6EECF244321}">
                <p14:modId xmlns:p14="http://schemas.microsoft.com/office/powerpoint/2010/main" val="3905991647"/>
              </p:ext>
            </p:extLst>
          </p:nvPr>
        </p:nvGraphicFramePr>
        <p:xfrm>
          <a:off x="482717" y="5408137"/>
          <a:ext cx="11153775" cy="1188720"/>
        </p:xfrm>
        <a:graphic>
          <a:graphicData uri="http://schemas.openxmlformats.org/drawingml/2006/table">
            <a:tbl>
              <a:tblPr firstRow="1" firstCol="1" bandRow="1">
                <a:tableStyleId>{5C22544A-7EE6-4342-B048-85BDC9FD1C3A}</a:tableStyleId>
              </a:tblPr>
              <a:tblGrid>
                <a:gridCol w="2141906">
                  <a:extLst>
                    <a:ext uri="{9D8B030D-6E8A-4147-A177-3AD203B41FA5}">
                      <a16:colId xmlns:a16="http://schemas.microsoft.com/office/drawing/2014/main" val="3760997706"/>
                    </a:ext>
                  </a:extLst>
                </a:gridCol>
                <a:gridCol w="2395052">
                  <a:extLst>
                    <a:ext uri="{9D8B030D-6E8A-4147-A177-3AD203B41FA5}">
                      <a16:colId xmlns:a16="http://schemas.microsoft.com/office/drawing/2014/main" val="4209379356"/>
                    </a:ext>
                  </a:extLst>
                </a:gridCol>
                <a:gridCol w="3305175">
                  <a:extLst>
                    <a:ext uri="{9D8B030D-6E8A-4147-A177-3AD203B41FA5}">
                      <a16:colId xmlns:a16="http://schemas.microsoft.com/office/drawing/2014/main" val="2470277460"/>
                    </a:ext>
                  </a:extLst>
                </a:gridCol>
                <a:gridCol w="3311642">
                  <a:extLst>
                    <a:ext uri="{9D8B030D-6E8A-4147-A177-3AD203B41FA5}">
                      <a16:colId xmlns:a16="http://schemas.microsoft.com/office/drawing/2014/main" val="3179506157"/>
                    </a:ext>
                  </a:extLst>
                </a:gridCol>
              </a:tblGrid>
              <a:tr h="0">
                <a:tc rowSpan="2">
                  <a:txBody>
                    <a:bodyPr/>
                    <a:lstStyle/>
                    <a:p>
                      <a:pPr algn="ctr">
                        <a:spcAft>
                          <a:spcPts val="0"/>
                        </a:spcAft>
                      </a:pPr>
                      <a:r>
                        <a:rPr lang="en-GB" sz="1600">
                          <a:effectLst/>
                        </a:rPr>
                        <a:t>Serving cell SSB </a:t>
                      </a:r>
                      <a:r>
                        <a:rPr lang="en-US" sz="1600">
                          <a:effectLst/>
                        </a:rPr>
                        <a:t>Ês/Iot (dB)</a:t>
                      </a:r>
                      <a:endParaRPr lang="sv-SE" sz="160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a:spcAft>
                          <a:spcPts val="0"/>
                        </a:spcAft>
                      </a:pPr>
                      <a:r>
                        <a:rPr lang="en-GB" sz="1600">
                          <a:effectLst/>
                        </a:rPr>
                        <a:t>Frequency range (FR) of target NR cell</a:t>
                      </a:r>
                      <a:endParaRPr lang="sv-SE" sz="1600">
                        <a:effectLst/>
                        <a:latin typeface="Times New Roman" panose="02020603050405020304" pitchFamily="18" charset="0"/>
                        <a:ea typeface="Times New Roman" panose="02020603050405020304" pitchFamily="18" charset="0"/>
                      </a:endParaRPr>
                    </a:p>
                  </a:txBody>
                  <a:tcPr marL="68580" marR="68580" marT="0" marB="0"/>
                </a:tc>
                <a:tc gridSpan="2">
                  <a:txBody>
                    <a:bodyPr/>
                    <a:lstStyle/>
                    <a:p>
                      <a:pPr algn="ctr">
                        <a:spcAft>
                          <a:spcPts val="0"/>
                        </a:spcAft>
                      </a:pPr>
                      <a:r>
                        <a:rPr lang="en-GB" sz="1600">
                          <a:effectLst/>
                        </a:rPr>
                        <a:t>T</a:t>
                      </a:r>
                      <a:r>
                        <a:rPr lang="en-GB" sz="1600" baseline="-25000">
                          <a:effectLst/>
                        </a:rPr>
                        <a:t>identify_inter_NR, i </a:t>
                      </a:r>
                      <a:r>
                        <a:rPr lang="en-GB" sz="1600">
                          <a:effectLst/>
                        </a:rPr>
                        <a:t>[ms]</a:t>
                      </a:r>
                      <a:endParaRPr lang="sv-SE" sz="160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sv-SE"/>
                    </a:p>
                  </a:txBody>
                  <a:tcPr/>
                </a:tc>
                <a:extLst>
                  <a:ext uri="{0D108BD9-81ED-4DB2-BD59-A6C34878D82A}">
                    <a16:rowId xmlns:a16="http://schemas.microsoft.com/office/drawing/2014/main" val="3662176879"/>
                  </a:ext>
                </a:extLst>
              </a:tr>
              <a:tr h="0">
                <a:tc vMerge="1">
                  <a:txBody>
                    <a:bodyPr/>
                    <a:lstStyle/>
                    <a:p>
                      <a:endParaRPr lang="sv-SE"/>
                    </a:p>
                  </a:txBody>
                  <a:tcPr/>
                </a:tc>
                <a:tc vMerge="1">
                  <a:txBody>
                    <a:bodyPr/>
                    <a:lstStyle/>
                    <a:p>
                      <a:endParaRPr lang="sv-SE"/>
                    </a:p>
                  </a:txBody>
                  <a:tcPr/>
                </a:tc>
                <a:tc>
                  <a:txBody>
                    <a:bodyPr/>
                    <a:lstStyle/>
                    <a:p>
                      <a:pPr algn="ctr">
                        <a:spcAft>
                          <a:spcPts val="0"/>
                        </a:spcAft>
                      </a:pPr>
                      <a:r>
                        <a:rPr lang="en-GB" sz="1600">
                          <a:effectLst/>
                        </a:rPr>
                        <a:t>Known NR cell</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Unknown NR cell</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37783081"/>
                  </a:ext>
                </a:extLst>
              </a:tr>
              <a:tr h="0">
                <a:tc>
                  <a:txBody>
                    <a:bodyPr/>
                    <a:lstStyle/>
                    <a:p>
                      <a:pPr>
                        <a:spcAft>
                          <a:spcPts val="0"/>
                        </a:spcAft>
                      </a:pPr>
                      <a:r>
                        <a:rPr lang="ko-KR" sz="1600">
                          <a:effectLst/>
                        </a:rPr>
                        <a:t>≥ </a:t>
                      </a:r>
                      <a:r>
                        <a:rPr lang="en-GB" sz="1600">
                          <a:effectLst/>
                        </a:rPr>
                        <a:t>[-8]</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dirty="0">
                          <a:effectLst/>
                        </a:rPr>
                        <a:t>FR1</a:t>
                      </a:r>
                      <a:endParaRPr lang="sv-SE"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sv-SE" sz="1600">
                          <a:effectLst/>
                        </a:rPr>
                        <a:t>MAX (200 ms, ([6]+K</a:t>
                      </a:r>
                      <a:r>
                        <a:rPr lang="sv-SE" sz="1600" baseline="-25000">
                          <a:effectLst/>
                        </a:rPr>
                        <a:t>2,i</a:t>
                      </a:r>
                      <a:r>
                        <a:rPr lang="sv-SE" sz="1600">
                          <a:effectLst/>
                        </a:rPr>
                        <a:t>)xT</a:t>
                      </a:r>
                      <a:r>
                        <a:rPr lang="sv-SE" sz="1600" baseline="-25000">
                          <a:effectLst/>
                        </a:rPr>
                        <a:t>DMTC, i</a:t>
                      </a:r>
                      <a:r>
                        <a:rPr lang="sv-SE"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sv-SE" sz="1600">
                          <a:effectLst/>
                        </a:rPr>
                        <a:t>MAX (800 ms, ([13]+K</a:t>
                      </a:r>
                      <a:r>
                        <a:rPr lang="sv-SE" sz="1600" baseline="-25000">
                          <a:effectLst/>
                        </a:rPr>
                        <a:t>2,i</a:t>
                      </a:r>
                      <a:r>
                        <a:rPr lang="sv-SE" sz="1600">
                          <a:effectLst/>
                        </a:rPr>
                        <a:t>) x T</a:t>
                      </a:r>
                      <a:r>
                        <a:rPr lang="sv-SE" sz="1600" baseline="-25000">
                          <a:effectLst/>
                        </a:rPr>
                        <a:t>DMTC, i</a:t>
                      </a:r>
                      <a:r>
                        <a:rPr lang="sv-SE"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80646424"/>
                  </a:ext>
                </a:extLst>
              </a:tr>
              <a:tr h="0">
                <a:tc>
                  <a:txBody>
                    <a:bodyPr/>
                    <a:lstStyle/>
                    <a:p>
                      <a:pPr>
                        <a:spcAft>
                          <a:spcPts val="0"/>
                        </a:spcAft>
                      </a:pPr>
                      <a:r>
                        <a:rPr lang="en-GB" sz="1600">
                          <a:effectLst/>
                        </a:rPr>
                        <a:t>&lt; [-8]</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FR1</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N/A</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a:spcAft>
                          <a:spcPts val="0"/>
                        </a:spcAft>
                      </a:pPr>
                      <a:r>
                        <a:rPr lang="en-GB" sz="1600">
                          <a:effectLst/>
                        </a:rPr>
                        <a:t>(800 + 20*K</a:t>
                      </a:r>
                      <a:r>
                        <a:rPr lang="en-GB" sz="1600" baseline="-25000">
                          <a:effectLst/>
                        </a:rPr>
                        <a:t>2,i</a:t>
                      </a:r>
                      <a:r>
                        <a:rPr lang="en-GB" sz="1600">
                          <a:effectLst/>
                        </a:rPr>
                        <a:t>)</a:t>
                      </a:r>
                      <a:r>
                        <a:rPr lang="en-GB" sz="1600" baseline="30000">
                          <a:effectLst/>
                        </a:rPr>
                        <a:t>Note1</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41914859"/>
                  </a:ext>
                </a:extLst>
              </a:tr>
              <a:tr h="0">
                <a:tc gridSpan="4">
                  <a:txBody>
                    <a:bodyPr/>
                    <a:lstStyle/>
                    <a:p>
                      <a:pPr algn="just">
                        <a:spcAft>
                          <a:spcPts val="0"/>
                        </a:spcAft>
                      </a:pPr>
                      <a:r>
                        <a:rPr lang="en-GB" sz="1400" dirty="0">
                          <a:effectLst/>
                        </a:rPr>
                        <a:t>Note 1:	The UE is not required to successfully identify a cell on any NR frequency layer when </a:t>
                      </a:r>
                      <a:r>
                        <a:rPr lang="en-GB" sz="1400" dirty="0" err="1">
                          <a:effectLst/>
                        </a:rPr>
                        <a:t>T</a:t>
                      </a:r>
                      <a:r>
                        <a:rPr lang="en-GB" sz="1400" baseline="-25000" dirty="0" err="1">
                          <a:effectLst/>
                        </a:rPr>
                        <a:t>DMTC,i</a:t>
                      </a:r>
                      <a:r>
                        <a:rPr lang="en-GB" sz="1400" dirty="0">
                          <a:effectLst/>
                        </a:rPr>
                        <a:t> &gt; 20 ms and serving cell SSB </a:t>
                      </a:r>
                      <a:r>
                        <a:rPr lang="en-GB" sz="1400" dirty="0" err="1">
                          <a:effectLst/>
                        </a:rPr>
                        <a:t>Ês</a:t>
                      </a:r>
                      <a:r>
                        <a:rPr lang="en-GB" sz="1400" dirty="0">
                          <a:effectLst/>
                        </a:rPr>
                        <a:t>/</a:t>
                      </a:r>
                      <a:r>
                        <a:rPr lang="en-GB" sz="1400" dirty="0" err="1">
                          <a:effectLst/>
                        </a:rPr>
                        <a:t>Iot</a:t>
                      </a:r>
                      <a:r>
                        <a:rPr lang="en-GB" sz="1400" dirty="0">
                          <a:effectLst/>
                        </a:rPr>
                        <a:t> &lt; [-8] </a:t>
                      </a:r>
                      <a:r>
                        <a:rPr lang="en-GB" sz="1400" dirty="0" err="1">
                          <a:effectLst/>
                        </a:rPr>
                        <a:t>dB.</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430108632"/>
                  </a:ext>
                </a:extLst>
              </a:tr>
            </a:tbl>
          </a:graphicData>
        </a:graphic>
      </p:graphicFrame>
    </p:spTree>
    <p:extLst>
      <p:ext uri="{BB962C8B-B14F-4D97-AF65-F5344CB8AC3E}">
        <p14:creationId xmlns:p14="http://schemas.microsoft.com/office/powerpoint/2010/main" val="3449450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Beam Management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US" dirty="0"/>
              <a:t>Extend the evaluation period of SSB and CSI-RS resources for beam failure detection, e.g., </a:t>
            </a:r>
          </a:p>
          <a:p>
            <a:endParaRPr lang="en-US" dirty="0"/>
          </a:p>
          <a:p>
            <a:endParaRPr lang="sv-SE" dirty="0"/>
          </a:p>
          <a:p>
            <a:r>
              <a:rPr lang="en-US" dirty="0"/>
              <a:t>Extend the Evaluation period of SSB and CSI-RS resources for candidate beam detection, e.g., </a:t>
            </a:r>
          </a:p>
          <a:p>
            <a:endParaRPr lang="en-US" dirty="0"/>
          </a:p>
          <a:p>
            <a:endParaRPr lang="sv-SE" dirty="0"/>
          </a:p>
          <a:p>
            <a:r>
              <a:rPr lang="en-US" dirty="0"/>
              <a:t>Specify the limit of L</a:t>
            </a:r>
            <a:r>
              <a:rPr lang="en-US" baseline="-25000" dirty="0"/>
              <a:t>BFD</a:t>
            </a:r>
            <a:r>
              <a:rPr lang="en-US" dirty="0"/>
              <a:t> and L</a:t>
            </a:r>
            <a:r>
              <a:rPr lang="en-US" baseline="-25000" dirty="0"/>
              <a:t>CBD</a:t>
            </a:r>
            <a:r>
              <a:rPr lang="en-US" dirty="0"/>
              <a:t> to avoid too long evaluation period </a:t>
            </a:r>
            <a:endParaRPr lang="sv-SE" dirty="0"/>
          </a:p>
          <a:p>
            <a:pPr lvl="0" hangingPunct="0"/>
            <a:endParaRPr lang="sv-SE" dirty="0"/>
          </a:p>
          <a:p>
            <a:pPr lvl="0"/>
            <a:endParaRPr lang="sv-SE" dirty="0"/>
          </a:p>
        </p:txBody>
      </p:sp>
      <p:graphicFrame>
        <p:nvGraphicFramePr>
          <p:cNvPr id="4" name="Table 3">
            <a:extLst>
              <a:ext uri="{FF2B5EF4-FFF2-40B4-BE49-F238E27FC236}">
                <a16:creationId xmlns:a16="http://schemas.microsoft.com/office/drawing/2014/main" id="{4865360F-0AA2-4C9C-A08B-6461F0ED1FE3}"/>
              </a:ext>
            </a:extLst>
          </p:cNvPr>
          <p:cNvGraphicFramePr>
            <a:graphicFrameLocks noGrp="1"/>
          </p:cNvGraphicFramePr>
          <p:nvPr>
            <p:extLst>
              <p:ext uri="{D42A27DB-BD31-4B8C-83A1-F6EECF244321}">
                <p14:modId xmlns:p14="http://schemas.microsoft.com/office/powerpoint/2010/main" val="3893147934"/>
              </p:ext>
            </p:extLst>
          </p:nvPr>
        </p:nvGraphicFramePr>
        <p:xfrm>
          <a:off x="605131" y="2555671"/>
          <a:ext cx="4624791" cy="647158"/>
        </p:xfrm>
        <a:graphic>
          <a:graphicData uri="http://schemas.openxmlformats.org/drawingml/2006/table">
            <a:tbl>
              <a:tblPr firstRow="1" firstCol="1" bandRow="1">
                <a:tableStyleId>{5C22544A-7EE6-4342-B048-85BDC9FD1C3A}</a:tableStyleId>
              </a:tblPr>
              <a:tblGrid>
                <a:gridCol w="1422314">
                  <a:extLst>
                    <a:ext uri="{9D8B030D-6E8A-4147-A177-3AD203B41FA5}">
                      <a16:colId xmlns:a16="http://schemas.microsoft.com/office/drawing/2014/main" val="349105190"/>
                    </a:ext>
                  </a:extLst>
                </a:gridCol>
                <a:gridCol w="3202477">
                  <a:extLst>
                    <a:ext uri="{9D8B030D-6E8A-4147-A177-3AD203B41FA5}">
                      <a16:colId xmlns:a16="http://schemas.microsoft.com/office/drawing/2014/main" val="2957975968"/>
                    </a:ext>
                  </a:extLst>
                </a:gridCol>
              </a:tblGrid>
              <a:tr h="323579">
                <a:tc>
                  <a:txBody>
                    <a:bodyPr/>
                    <a:lstStyle/>
                    <a:p>
                      <a:pPr marL="0" marR="0" algn="ctr">
                        <a:lnSpc>
                          <a:spcPct val="107000"/>
                        </a:lnSpc>
                        <a:spcBef>
                          <a:spcPts val="0"/>
                        </a:spcBef>
                        <a:spcAft>
                          <a:spcPts val="0"/>
                        </a:spcAft>
                      </a:pPr>
                      <a:r>
                        <a:rPr lang="en-GB" sz="1600">
                          <a:effectLst/>
                        </a:rPr>
                        <a:t>Configuration</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T</a:t>
                      </a:r>
                      <a:r>
                        <a:rPr lang="en-GB" sz="1600" baseline="-25000">
                          <a:effectLst/>
                        </a:rPr>
                        <a:t>Evaluate_BFD_SSB</a:t>
                      </a:r>
                      <a:r>
                        <a:rPr lang="en-GB" sz="1600">
                          <a:effectLst/>
                        </a:rPr>
                        <a:t> (ms) </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043518875"/>
                  </a:ext>
                </a:extLst>
              </a:tr>
              <a:tr h="323579">
                <a:tc>
                  <a:txBody>
                    <a:bodyPr/>
                    <a:lstStyle/>
                    <a:p>
                      <a:pPr marL="0" marR="0" algn="ctr">
                        <a:lnSpc>
                          <a:spcPct val="107000"/>
                        </a:lnSpc>
                        <a:spcBef>
                          <a:spcPts val="0"/>
                        </a:spcBef>
                        <a:spcAft>
                          <a:spcPts val="0"/>
                        </a:spcAft>
                      </a:pPr>
                      <a:r>
                        <a:rPr lang="en-GB" sz="1600">
                          <a:effectLst/>
                        </a:rPr>
                        <a:t>no DRX</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dirty="0">
                          <a:effectLst/>
                        </a:rPr>
                        <a:t>max([50], ceil((5+L</a:t>
                      </a:r>
                      <a:r>
                        <a:rPr lang="en-GB" sz="1600" baseline="-25000" dirty="0">
                          <a:effectLst/>
                        </a:rPr>
                        <a:t>BFD</a:t>
                      </a:r>
                      <a:r>
                        <a:rPr lang="en-GB" sz="1600" dirty="0">
                          <a:effectLst/>
                        </a:rPr>
                        <a:t>)*P)*T</a:t>
                      </a:r>
                      <a:r>
                        <a:rPr lang="en-GB" sz="1600" baseline="-25000" dirty="0">
                          <a:effectLst/>
                        </a:rPr>
                        <a:t>SSB</a:t>
                      </a:r>
                      <a:r>
                        <a:rPr lang="en-GB" sz="1600" dirty="0">
                          <a:effectLst/>
                        </a:rPr>
                        <a:t>)</a:t>
                      </a:r>
                      <a:endParaRPr lang="en-US" sz="1600" dirty="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593348229"/>
                  </a:ext>
                </a:extLst>
              </a:tr>
            </a:tbl>
          </a:graphicData>
        </a:graphic>
      </p:graphicFrame>
      <p:graphicFrame>
        <p:nvGraphicFramePr>
          <p:cNvPr id="5" name="Table 4">
            <a:extLst>
              <a:ext uri="{FF2B5EF4-FFF2-40B4-BE49-F238E27FC236}">
                <a16:creationId xmlns:a16="http://schemas.microsoft.com/office/drawing/2014/main" id="{544C5091-2D0F-4400-836C-CDFBBC4BB0A3}"/>
              </a:ext>
            </a:extLst>
          </p:cNvPr>
          <p:cNvGraphicFramePr>
            <a:graphicFrameLocks noGrp="1"/>
          </p:cNvGraphicFramePr>
          <p:nvPr>
            <p:extLst>
              <p:ext uri="{D42A27DB-BD31-4B8C-83A1-F6EECF244321}">
                <p14:modId xmlns:p14="http://schemas.microsoft.com/office/powerpoint/2010/main" val="2932022640"/>
              </p:ext>
            </p:extLst>
          </p:nvPr>
        </p:nvGraphicFramePr>
        <p:xfrm>
          <a:off x="493618" y="4391391"/>
          <a:ext cx="6877337" cy="779188"/>
        </p:xfrm>
        <a:graphic>
          <a:graphicData uri="http://schemas.openxmlformats.org/drawingml/2006/table">
            <a:tbl>
              <a:tblPr firstRow="1" firstCol="1" bandRow="1">
                <a:tableStyleId>{5C22544A-7EE6-4342-B048-85BDC9FD1C3A}</a:tableStyleId>
              </a:tblPr>
              <a:tblGrid>
                <a:gridCol w="2974411">
                  <a:extLst>
                    <a:ext uri="{9D8B030D-6E8A-4147-A177-3AD203B41FA5}">
                      <a16:colId xmlns:a16="http://schemas.microsoft.com/office/drawing/2014/main" val="1679243303"/>
                    </a:ext>
                  </a:extLst>
                </a:gridCol>
                <a:gridCol w="3902926">
                  <a:extLst>
                    <a:ext uri="{9D8B030D-6E8A-4147-A177-3AD203B41FA5}">
                      <a16:colId xmlns:a16="http://schemas.microsoft.com/office/drawing/2014/main" val="1292520091"/>
                    </a:ext>
                  </a:extLst>
                </a:gridCol>
              </a:tblGrid>
              <a:tr h="344449">
                <a:tc>
                  <a:txBody>
                    <a:bodyPr/>
                    <a:lstStyle/>
                    <a:p>
                      <a:pPr marL="0" marR="0" algn="ctr">
                        <a:lnSpc>
                          <a:spcPct val="107000"/>
                        </a:lnSpc>
                        <a:spcBef>
                          <a:spcPts val="0"/>
                        </a:spcBef>
                        <a:spcAft>
                          <a:spcPts val="0"/>
                        </a:spcAft>
                      </a:pPr>
                      <a:r>
                        <a:rPr lang="en-US" sz="1600">
                          <a:effectLst/>
                        </a:rPr>
                        <a:t>Configuration</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a:effectLst/>
                        </a:rPr>
                        <a:t>T</a:t>
                      </a:r>
                      <a:r>
                        <a:rPr lang="en-US" sz="1600" baseline="-25000">
                          <a:effectLst/>
                        </a:rPr>
                        <a:t>Evaluate_CBD_SSB</a:t>
                      </a:r>
                      <a:r>
                        <a:rPr lang="en-US" sz="1600">
                          <a:effectLst/>
                        </a:rPr>
                        <a:t> (ms) </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580179841"/>
                  </a:ext>
                </a:extLst>
              </a:tr>
              <a:tr h="434739">
                <a:tc>
                  <a:txBody>
                    <a:bodyPr/>
                    <a:lstStyle/>
                    <a:p>
                      <a:pPr marL="0" marR="0" algn="ctr">
                        <a:lnSpc>
                          <a:spcPct val="107000"/>
                        </a:lnSpc>
                        <a:spcBef>
                          <a:spcPts val="0"/>
                        </a:spcBef>
                        <a:spcAft>
                          <a:spcPts val="0"/>
                        </a:spcAft>
                      </a:pPr>
                      <a:r>
                        <a:rPr lang="en-US" sz="1600">
                          <a:effectLst/>
                        </a:rPr>
                        <a:t>non-DRX, DRX cycle </a:t>
                      </a:r>
                      <a:r>
                        <a:rPr lang="ja-JP" sz="1600">
                          <a:effectLst/>
                        </a:rPr>
                        <a:t>≤ </a:t>
                      </a:r>
                      <a:r>
                        <a:rPr lang="en-US" sz="1600">
                          <a:effectLst/>
                        </a:rPr>
                        <a:t>320ms</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1600" dirty="0">
                          <a:effectLst/>
                        </a:rPr>
                        <a:t>ceil(([3]+L</a:t>
                      </a:r>
                      <a:r>
                        <a:rPr lang="en-US" sz="1600" baseline="-25000" dirty="0">
                          <a:effectLst/>
                        </a:rPr>
                        <a:t>CBD</a:t>
                      </a:r>
                      <a:r>
                        <a:rPr lang="en-US" sz="1600" dirty="0">
                          <a:effectLst/>
                        </a:rPr>
                        <a:t>)*P) * T</a:t>
                      </a:r>
                      <a:r>
                        <a:rPr lang="en-US" sz="1600" baseline="-25000" dirty="0">
                          <a:effectLst/>
                        </a:rPr>
                        <a:t>SSB</a:t>
                      </a:r>
                      <a:endParaRPr lang="en-US" sz="1600" dirty="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846744901"/>
                  </a:ext>
                </a:extLst>
              </a:tr>
            </a:tbl>
          </a:graphicData>
        </a:graphic>
      </p:graphicFrame>
    </p:spTree>
    <p:extLst>
      <p:ext uri="{BB962C8B-B14F-4D97-AF65-F5344CB8AC3E}">
        <p14:creationId xmlns:p14="http://schemas.microsoft.com/office/powerpoint/2010/main" val="2865375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L1-RSRP measurement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US" dirty="0"/>
              <a:t>Keep the same L1-RSRP accuracy requirements as licensed spectrum operation</a:t>
            </a:r>
            <a:endParaRPr lang="sv-SE" dirty="0"/>
          </a:p>
          <a:p>
            <a:r>
              <a:rPr lang="en-US" dirty="0"/>
              <a:t>Extend the L1-RSRP measurement period of SSB and CSI-RS resources, e.g., </a:t>
            </a:r>
            <a:endParaRPr lang="sv-SE" dirty="0"/>
          </a:p>
          <a:p>
            <a:endParaRPr lang="sv-SE" dirty="0"/>
          </a:p>
          <a:p>
            <a:endParaRPr lang="sv-SE" dirty="0"/>
          </a:p>
          <a:p>
            <a:r>
              <a:rPr lang="en-US" dirty="0"/>
              <a:t>Specifies the limit of L</a:t>
            </a:r>
            <a:r>
              <a:rPr lang="en-US" baseline="-25000" dirty="0"/>
              <a:t>L1-RSRP</a:t>
            </a:r>
            <a:r>
              <a:rPr lang="en-US" dirty="0"/>
              <a:t> to avoid too long evaluation period</a:t>
            </a:r>
            <a:endParaRPr lang="sv-SE" dirty="0"/>
          </a:p>
          <a:p>
            <a:pPr lvl="0" hangingPunct="0"/>
            <a:r>
              <a:rPr lang="en-US" dirty="0"/>
              <a:t>L1-RSRP measurement reporting is performed only when UE receive M</a:t>
            </a:r>
            <a:r>
              <a:rPr lang="en-US" baseline="-25000" dirty="0"/>
              <a:t>SSB</a:t>
            </a:r>
            <a:r>
              <a:rPr lang="en-US" dirty="0"/>
              <a:t> SSB samples and M</a:t>
            </a:r>
            <a:r>
              <a:rPr lang="en-US" baseline="-25000" dirty="0"/>
              <a:t>CSI-RS</a:t>
            </a:r>
            <a:r>
              <a:rPr lang="en-US" dirty="0"/>
              <a:t> CSI-RS samples during the measurement period</a:t>
            </a:r>
          </a:p>
          <a:p>
            <a:pPr lvl="1" hangingPunct="0"/>
            <a:r>
              <a:rPr lang="en-US" dirty="0"/>
              <a:t>If UE cannot skip the L1-RSRP reporting but UE does not receive a certain number of SSB and/or CSI-RS samples with the measurement period, UE report ‘not valid’</a:t>
            </a:r>
            <a:endParaRPr lang="sv-SE" dirty="0"/>
          </a:p>
          <a:p>
            <a:pPr lvl="0"/>
            <a:endParaRPr lang="sv-SE" dirty="0"/>
          </a:p>
        </p:txBody>
      </p:sp>
      <p:graphicFrame>
        <p:nvGraphicFramePr>
          <p:cNvPr id="4" name="Table 3">
            <a:extLst>
              <a:ext uri="{FF2B5EF4-FFF2-40B4-BE49-F238E27FC236}">
                <a16:creationId xmlns:a16="http://schemas.microsoft.com/office/drawing/2014/main" id="{114E7281-CFD1-4C80-9FA8-B7BD53A83356}"/>
              </a:ext>
            </a:extLst>
          </p:cNvPr>
          <p:cNvGraphicFramePr>
            <a:graphicFrameLocks noGrp="1"/>
          </p:cNvGraphicFramePr>
          <p:nvPr>
            <p:extLst>
              <p:ext uri="{D42A27DB-BD31-4B8C-83A1-F6EECF244321}">
                <p14:modId xmlns:p14="http://schemas.microsoft.com/office/powerpoint/2010/main" val="1181660653"/>
              </p:ext>
            </p:extLst>
          </p:nvPr>
        </p:nvGraphicFramePr>
        <p:xfrm>
          <a:off x="504770" y="2696608"/>
          <a:ext cx="6185962" cy="732392"/>
        </p:xfrm>
        <a:graphic>
          <a:graphicData uri="http://schemas.openxmlformats.org/drawingml/2006/table">
            <a:tbl>
              <a:tblPr firstRow="1" firstCol="1" bandRow="1">
                <a:tableStyleId>{5C22544A-7EE6-4342-B048-85BDC9FD1C3A}</a:tableStyleId>
              </a:tblPr>
              <a:tblGrid>
                <a:gridCol w="1902438">
                  <a:extLst>
                    <a:ext uri="{9D8B030D-6E8A-4147-A177-3AD203B41FA5}">
                      <a16:colId xmlns:a16="http://schemas.microsoft.com/office/drawing/2014/main" val="1505555339"/>
                    </a:ext>
                  </a:extLst>
                </a:gridCol>
                <a:gridCol w="4283524">
                  <a:extLst>
                    <a:ext uri="{9D8B030D-6E8A-4147-A177-3AD203B41FA5}">
                      <a16:colId xmlns:a16="http://schemas.microsoft.com/office/drawing/2014/main" val="369117524"/>
                    </a:ext>
                  </a:extLst>
                </a:gridCol>
              </a:tblGrid>
              <a:tr h="366196">
                <a:tc>
                  <a:txBody>
                    <a:bodyPr/>
                    <a:lstStyle/>
                    <a:p>
                      <a:pPr marL="0" marR="0" algn="ctr">
                        <a:lnSpc>
                          <a:spcPct val="107000"/>
                        </a:lnSpc>
                        <a:spcBef>
                          <a:spcPts val="0"/>
                        </a:spcBef>
                        <a:spcAft>
                          <a:spcPts val="0"/>
                        </a:spcAft>
                      </a:pPr>
                      <a:r>
                        <a:rPr lang="en-GB" sz="1600">
                          <a:effectLst/>
                        </a:rPr>
                        <a:t>Configuration</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T</a:t>
                      </a:r>
                      <a:r>
                        <a:rPr lang="en-GB" sz="1600" baseline="-25000">
                          <a:effectLst/>
                        </a:rPr>
                        <a:t>L1-RSRP_Measurement_Period_SSB</a:t>
                      </a:r>
                      <a:r>
                        <a:rPr lang="en-GB" sz="1600">
                          <a:effectLst/>
                        </a:rPr>
                        <a:t> (ms) </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841921202"/>
                  </a:ext>
                </a:extLst>
              </a:tr>
              <a:tr h="366196">
                <a:tc>
                  <a:txBody>
                    <a:bodyPr/>
                    <a:lstStyle/>
                    <a:p>
                      <a:pPr marL="0" marR="0" algn="ctr">
                        <a:lnSpc>
                          <a:spcPct val="107000"/>
                        </a:lnSpc>
                        <a:spcBef>
                          <a:spcPts val="0"/>
                        </a:spcBef>
                        <a:spcAft>
                          <a:spcPts val="0"/>
                        </a:spcAft>
                      </a:pPr>
                      <a:r>
                        <a:rPr lang="en-GB" sz="1600">
                          <a:effectLst/>
                        </a:rPr>
                        <a:t>non-DRX</a:t>
                      </a:r>
                      <a:endParaRPr lang="en-US" sz="160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dirty="0">
                          <a:effectLst/>
                        </a:rPr>
                        <a:t>max(</a:t>
                      </a:r>
                      <a:r>
                        <a:rPr lang="en-GB" sz="1600" dirty="0" err="1">
                          <a:effectLst/>
                        </a:rPr>
                        <a:t>T</a:t>
                      </a:r>
                      <a:r>
                        <a:rPr lang="en-GB" sz="1600" baseline="-25000" dirty="0" err="1">
                          <a:effectLst/>
                        </a:rPr>
                        <a:t>Report</a:t>
                      </a:r>
                      <a:r>
                        <a:rPr lang="en-GB" sz="1600" dirty="0">
                          <a:effectLst/>
                        </a:rPr>
                        <a:t>, ceil((M+L</a:t>
                      </a:r>
                      <a:r>
                        <a:rPr lang="en-GB" sz="1600" baseline="-25000" dirty="0">
                          <a:effectLst/>
                        </a:rPr>
                        <a:t>L1-RSRP</a:t>
                      </a:r>
                      <a:r>
                        <a:rPr lang="en-GB" sz="1600" dirty="0">
                          <a:effectLst/>
                        </a:rPr>
                        <a:t>)*P)*T</a:t>
                      </a:r>
                      <a:r>
                        <a:rPr lang="en-GB" sz="1600" baseline="-25000" dirty="0">
                          <a:effectLst/>
                        </a:rPr>
                        <a:t>SSB</a:t>
                      </a:r>
                      <a:r>
                        <a:rPr lang="en-GB" sz="1600" dirty="0">
                          <a:effectLst/>
                        </a:rPr>
                        <a:t>)</a:t>
                      </a:r>
                      <a:endParaRPr lang="en-US" sz="1600" dirty="0">
                        <a:effectLst/>
                        <a:latin typeface="Calibri" panose="020F050202020403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342954837"/>
                  </a:ext>
                </a:extLst>
              </a:tr>
            </a:tbl>
          </a:graphicData>
        </a:graphic>
      </p:graphicFrame>
    </p:spTree>
    <p:extLst>
      <p:ext uri="{BB962C8B-B14F-4D97-AF65-F5344CB8AC3E}">
        <p14:creationId xmlns:p14="http://schemas.microsoft.com/office/powerpoint/2010/main" val="3275010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8523</TotalTime>
  <Words>2979</Words>
  <Application>Microsoft Office PowerPoint</Application>
  <PresentationFormat>Widescreen</PresentationFormat>
  <Paragraphs>262</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Times New Roman</vt:lpstr>
      <vt:lpstr>Office Theme</vt:lpstr>
      <vt:lpstr>WF on RRM Requirements for NR-U</vt:lpstr>
      <vt:lpstr>Serving Cell Evaluation</vt:lpstr>
      <vt:lpstr>Cell Reselection</vt:lpstr>
      <vt:lpstr>Handover</vt:lpstr>
      <vt:lpstr>Active BWP Switching</vt:lpstr>
      <vt:lpstr>RRC Release with Redirection</vt:lpstr>
      <vt:lpstr>RRC Re-Establishment</vt:lpstr>
      <vt:lpstr>Beam Management</vt:lpstr>
      <vt:lpstr>L1-RSRP measurement</vt:lpstr>
      <vt:lpstr>Measurement Gaps: Applicability</vt:lpstr>
      <vt:lpstr>Measurement Gaps: Scaling Factor</vt:lpstr>
      <vt:lpstr>Interruptions</vt:lpstr>
      <vt:lpstr>Intra-Frequency Measurements Requirements</vt:lpstr>
      <vt:lpstr>RLM</vt:lpstr>
      <vt:lpstr>RSSI and Channel Occupancy Measurements</vt:lpstr>
      <vt:lpstr>SCell Activation Delay</vt:lpstr>
      <vt:lpstr>Active TCI State Switching and List Update</vt:lpstr>
      <vt:lpstr>Number of Cells and Beams</vt:lpstr>
      <vt:lpstr>UE Measurement Reporting Criteria</vt:lpstr>
      <vt:lpstr>Transmit Timing Reference</vt:lpstr>
      <vt:lpstr>Other</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908</cp:revision>
  <dcterms:created xsi:type="dcterms:W3CDTF">2016-04-13T15:12:29Z</dcterms:created>
  <dcterms:modified xsi:type="dcterms:W3CDTF">2019-08-16T15:16:28Z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