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72" r:id="rId4"/>
    <p:sldId id="273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</a:t>
            </a:r>
            <a:r>
              <a:rPr lang="en-US" altLang="zh-CN" sz="1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30</a:t>
            </a:r>
            <a:r>
              <a:rPr lang="en-US" altLang="zh-CN" sz="1800" baseline="300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</a:t>
            </a:r>
            <a:r>
              <a:rPr lang="en-US" altLang="zh-CN" sz="180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August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</a:t>
            </a:r>
            <a:r>
              <a:rPr lang="en-US" altLang="zh-CN" sz="4400" dirty="0" smtClean="0">
                <a:latin typeface="Calibri" panose="020F0502020204030204" pitchFamily="34" charset="0"/>
              </a:rPr>
              <a:t>the variable duplex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R4-1908737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Background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It is agreed in the WID to consider the following aspects</a:t>
            </a:r>
          </a:p>
          <a:p>
            <a:pPr lvl="1"/>
            <a:r>
              <a:rPr lang="en-GB" altLang="zh-CN" sz="1800" dirty="0"/>
              <a:t>The operating duplex mode shall be “Variable duplex FDD”, given that the uplink and downlink blocks may have been licensed independently and shall be operable simultaneously by the </a:t>
            </a:r>
            <a:r>
              <a:rPr lang="en-GB" altLang="zh-CN" sz="1800" dirty="0" smtClean="0"/>
              <a:t>UE</a:t>
            </a:r>
          </a:p>
          <a:p>
            <a:pPr lvl="1"/>
            <a:r>
              <a:rPr lang="en-GB" altLang="zh-CN" sz="1800" dirty="0"/>
              <a:t>Uplink sharing operation of the NR uplink carrier with an LTE uplink </a:t>
            </a:r>
            <a:r>
              <a:rPr lang="en-GB" altLang="zh-CN" sz="1800" dirty="0" smtClean="0"/>
              <a:t>carrier</a:t>
            </a:r>
          </a:p>
          <a:p>
            <a:pPr lvl="2"/>
            <a:r>
              <a:rPr lang="en-GB" altLang="zh-CN" sz="1400" dirty="0"/>
              <a:t>from network perspective in case of standalone </a:t>
            </a:r>
            <a:r>
              <a:rPr lang="en-GB" altLang="zh-CN" sz="1400" dirty="0" smtClean="0"/>
              <a:t>operation</a:t>
            </a:r>
          </a:p>
          <a:p>
            <a:pPr lvl="2"/>
            <a:r>
              <a:rPr lang="en-GB" altLang="zh-CN" sz="1400" dirty="0"/>
              <a:t>from UE perspective (ULSUP-TDM and ULSUP-FDM) in case of EN-DC </a:t>
            </a:r>
            <a:r>
              <a:rPr lang="en-GB" altLang="zh-CN" sz="1400" dirty="0" smtClean="0"/>
              <a:t>operation</a:t>
            </a:r>
          </a:p>
          <a:p>
            <a:pPr lvl="1"/>
            <a:r>
              <a:rPr lang="en-GB" altLang="zh-CN" sz="1800" dirty="0"/>
              <a:t>Base station RF requirements shall take into account the presence of an additional downlink LTE carrier, given that the uplink may be operating on a licensed band where downlink is used by other </a:t>
            </a:r>
            <a:r>
              <a:rPr lang="en-GB" altLang="zh-CN" sz="1800" dirty="0" smtClean="0"/>
              <a:t>RATs</a:t>
            </a:r>
          </a:p>
          <a:p>
            <a:pPr lvl="1"/>
            <a:r>
              <a:rPr lang="en-GB" altLang="zh-CN" sz="1800" dirty="0"/>
              <a:t>The individual EN-DC band-combinations corresponding to the above bands, to which the new core requirements will be applied, will be progressed as part of the EN-DC band combinations Release 16 basket WI, and also have Release independence from Rel-15</a:t>
            </a: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6771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Way forward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For system parameters of the new bands, specify in </a:t>
            </a:r>
            <a:r>
              <a:rPr lang="en-US" altLang="zh-CN" sz="2000" dirty="0"/>
              <a:t>both TS 38.101-1 and TS 38.104 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new FDD bands: n91, n92, n93 and </a:t>
            </a:r>
            <a:r>
              <a:rPr lang="en-US" altLang="zh-CN" sz="1600" dirty="0" smtClean="0"/>
              <a:t>n94, and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channel raster and sync raster per new FDD </a:t>
            </a:r>
            <a:r>
              <a:rPr lang="en-US" altLang="zh-CN" sz="1600" dirty="0" smtClean="0"/>
              <a:t>bands, and</a:t>
            </a:r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r>
              <a:rPr lang="en-US" altLang="zh-CN" sz="1600" dirty="0" smtClean="0"/>
              <a:t>the </a:t>
            </a:r>
            <a:r>
              <a:rPr lang="en-US" altLang="zh-CN" sz="1600" dirty="0"/>
              <a:t>supported channel BW and supported SCS for the new FDD bands</a:t>
            </a:r>
            <a:endParaRPr lang="en-US" altLang="zh-CN" sz="2000" dirty="0" smtClean="0"/>
          </a:p>
          <a:p>
            <a:endParaRPr lang="en-US" altLang="zh-CN" sz="2000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155812"/>
              </p:ext>
            </p:extLst>
          </p:nvPr>
        </p:nvGraphicFramePr>
        <p:xfrm>
          <a:off x="1284784" y="3085078"/>
          <a:ext cx="5169535" cy="960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/>
                <a:gridCol w="727710"/>
                <a:gridCol w="1826260"/>
                <a:gridCol w="182689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NR Operating band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ΔF</a:t>
                      </a:r>
                      <a:r>
                        <a:rPr lang="en-GB" sz="900" baseline="-25000" dirty="0" err="1">
                          <a:effectLst/>
                        </a:rPr>
                        <a:t>Raster</a:t>
                      </a:r>
                      <a:endParaRPr lang="zh-CN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(kHz) 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REF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(First – &lt;Step size&gt; – Last)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Downlink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N</a:t>
                      </a:r>
                      <a:r>
                        <a:rPr lang="en-GB" sz="900" baseline="-25000">
                          <a:effectLst/>
                        </a:rPr>
                        <a:t>REF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(First – &lt;Step size&gt; – Last)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166400 – &lt;20&gt; – 172400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285400 – &lt;20&gt; – 286400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n92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166400 – &lt;20&gt; – 172400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286400 – &lt;20&gt; – 303400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n93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176000 – &lt;20&gt; – 183000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285400 – &lt;20&gt; – 286400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176000 – &lt;20&gt; – 183000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286400 – &lt;20&gt; – 303400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067225"/>
              </p:ext>
            </p:extLst>
          </p:nvPr>
        </p:nvGraphicFramePr>
        <p:xfrm>
          <a:off x="1284784" y="4045198"/>
          <a:ext cx="5542915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9060"/>
                <a:gridCol w="1328420"/>
                <a:gridCol w="1197610"/>
                <a:gridCol w="164782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NR Operating band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SS  Block SCS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SS Block pattern</a:t>
                      </a:r>
                      <a:r>
                        <a:rPr lang="en-GB" sz="900" baseline="30000">
                          <a:effectLst/>
                        </a:rPr>
                        <a:t>1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Range of GSCN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(First – &lt;Step size&gt; – Last)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n91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Case A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3572 – &lt;1&gt; – 3574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n92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Case A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3584 – &lt;1&gt; – 3787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n93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Case A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3572 – &lt;1&gt; – 3574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kHz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Case A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3584 – &lt;1&gt; – 3787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580849"/>
              </p:ext>
            </p:extLst>
          </p:nvPr>
        </p:nvGraphicFramePr>
        <p:xfrm>
          <a:off x="1266892" y="5058218"/>
          <a:ext cx="3971605" cy="1920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3707"/>
                <a:gridCol w="526694"/>
                <a:gridCol w="534924"/>
                <a:gridCol w="536570"/>
                <a:gridCol w="536570"/>
                <a:gridCol w="536570"/>
                <a:gridCol w="536570"/>
              </a:tblGrid>
              <a:tr h="2301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NR Band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SCS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 MHz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 MHz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MHz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MHz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25 MHz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r>
                        <a:rPr lang="en-GB" sz="900" dirty="0" smtClean="0">
                          <a:effectLst/>
                        </a:rPr>
                        <a:t>Yes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n92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n93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Yes</a:t>
                      </a: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508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60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530420"/>
              </p:ext>
            </p:extLst>
          </p:nvPr>
        </p:nvGraphicFramePr>
        <p:xfrm>
          <a:off x="1271619" y="1533925"/>
          <a:ext cx="4912360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58495"/>
                <a:gridCol w="1655445"/>
                <a:gridCol w="1781810"/>
                <a:gridCol w="816610"/>
              </a:tblGrid>
              <a:tr h="3880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NR operating band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Uplink (UL) operating band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BS receive / UE transmit</a:t>
                      </a:r>
                      <a:endParaRPr lang="zh-CN" sz="9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</a:t>
                      </a:r>
                      <a:r>
                        <a:rPr lang="en-GB" sz="900" baseline="-25000">
                          <a:effectLst/>
                        </a:rPr>
                        <a:t>UL,low</a:t>
                      </a:r>
                      <a:r>
                        <a:rPr lang="en-GB" sz="900">
                          <a:effectLst/>
                        </a:rPr>
                        <a:t>   –  F</a:t>
                      </a:r>
                      <a:r>
                        <a:rPr lang="en-GB" sz="900" baseline="-25000">
                          <a:effectLst/>
                        </a:rPr>
                        <a:t>UL,high</a:t>
                      </a:r>
                      <a:endParaRPr lang="zh-CN" sz="900" b="1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Downlink (DL) operating band</a:t>
                      </a:r>
                      <a:br>
                        <a:rPr lang="en-GB" sz="900" dirty="0">
                          <a:effectLst/>
                        </a:rPr>
                      </a:br>
                      <a:r>
                        <a:rPr lang="en-GB" sz="900" dirty="0">
                          <a:effectLst/>
                        </a:rPr>
                        <a:t>BS transmit / UE receive</a:t>
                      </a:r>
                      <a:endParaRPr lang="zh-CN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DL,low</a:t>
                      </a:r>
                      <a:r>
                        <a:rPr lang="en-GB" sz="900" dirty="0">
                          <a:effectLst/>
                        </a:rPr>
                        <a:t>   –  </a:t>
                      </a:r>
                      <a:r>
                        <a:rPr lang="en-GB" sz="900" dirty="0" err="1">
                          <a:effectLst/>
                        </a:rPr>
                        <a:t>F</a:t>
                      </a:r>
                      <a:r>
                        <a:rPr lang="en-GB" sz="900" baseline="-25000" dirty="0" err="1">
                          <a:effectLst/>
                        </a:rPr>
                        <a:t>DL,high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Duplex Mode</a:t>
                      </a:r>
                      <a:endParaRPr lang="zh-CN" sz="900" b="1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832 MHz – 862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1427 MHz – 1432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r>
                        <a:rPr lang="en-GB" sz="900" baseline="30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n92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832 MHz – 862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1432 MHz – 1517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r>
                        <a:rPr lang="en-GB" sz="900" baseline="30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n93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880 MHz – 915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1427 MHz – 1432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r>
                        <a:rPr lang="en-GB" sz="900" baseline="30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0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n94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880 MHz – 915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1432 MHz – 1517 MHz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FDD</a:t>
                      </a:r>
                      <a:r>
                        <a:rPr lang="en-GB" sz="900" baseline="30000">
                          <a:effectLst/>
                        </a:rPr>
                        <a:t>1</a:t>
                      </a:r>
                      <a:endParaRPr lang="zh-CN" sz="90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9070"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 Variable duplex bands.</a:t>
                      </a:r>
                      <a:endParaRPr lang="zh-CN" sz="900" dirty="0">
                        <a:effectLst/>
                        <a:latin typeface="Tms Rmn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6771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2800" dirty="0" smtClean="0"/>
              <a:t>Way forward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086" y="1127189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Specify the UE default TX-RX separation values for the new bands</a:t>
            </a:r>
          </a:p>
          <a:p>
            <a:endParaRPr lang="en-US" altLang="zh-CN" sz="2000" dirty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dirty="0"/>
              <a:t>Asymmetric channel BW operation should be supported with below combinations</a:t>
            </a:r>
            <a:r>
              <a:rPr lang="en-US" altLang="zh-CN" sz="2000" dirty="0" smtClean="0"/>
              <a:t>:</a:t>
            </a:r>
          </a:p>
          <a:p>
            <a:endParaRPr lang="en-US" altLang="zh-CN" sz="2000" dirty="0" smtClean="0"/>
          </a:p>
          <a:p>
            <a:endParaRPr lang="en-US" altLang="zh-CN" sz="2000" dirty="0"/>
          </a:p>
          <a:p>
            <a:r>
              <a:rPr lang="en-US" altLang="zh-CN" sz="2000" dirty="0" smtClean="0"/>
              <a:t>It is mandatory for the UE to support 7.5kHz shift to operate in the new bands n91, n92, n93 and n94 in variable duplex FDD</a:t>
            </a:r>
          </a:p>
          <a:p>
            <a:r>
              <a:rPr lang="en-US" altLang="zh-CN" sz="2000" dirty="0"/>
              <a:t>Consider in the band combinations with regard to the new bands in the future that</a:t>
            </a:r>
          </a:p>
          <a:p>
            <a:pPr lvl="1"/>
            <a:r>
              <a:rPr lang="en-US" altLang="zh-CN" sz="1600" dirty="0"/>
              <a:t>The UE supports UL sharing from UE perspective (either TDM or FDM) when operating in EN-DC combinations with the variable duplex FDD bands</a:t>
            </a:r>
          </a:p>
          <a:p>
            <a:pPr lvl="1"/>
            <a:r>
              <a:rPr lang="en-US" altLang="zh-CN" sz="1600" dirty="0"/>
              <a:t>The network supports UL sharing from network perspective when operating with the variable duplex FDD bands</a:t>
            </a:r>
          </a:p>
          <a:p>
            <a:endParaRPr lang="en-US" altLang="zh-CN" sz="2000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0202"/>
              </p:ext>
            </p:extLst>
          </p:nvPr>
        </p:nvGraphicFramePr>
        <p:xfrm>
          <a:off x="899592" y="1508189"/>
          <a:ext cx="4689475" cy="76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2735"/>
                <a:gridCol w="1563370"/>
                <a:gridCol w="156337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Band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Minimum supported BW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Default TX-RX separation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n91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570MHz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n92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575MHz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n93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517MHz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n94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5MHz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522MHz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240411"/>
              </p:ext>
            </p:extLst>
          </p:nvPr>
        </p:nvGraphicFramePr>
        <p:xfrm>
          <a:off x="2699792" y="2924944"/>
          <a:ext cx="3591560" cy="1097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91260"/>
                <a:gridCol w="1200150"/>
                <a:gridCol w="120015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NR Operating Band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Channel BWs for UL (MHz)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Channel BWs for DL (MHz)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n91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n92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10, 15, 20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15, 20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n93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5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n94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5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10, 15, 20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</a:rPr>
                        <a:t>10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</a:rPr>
                        <a:t>15, 20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</TotalTime>
  <Words>687</Words>
  <Application>Microsoft Office PowerPoint</Application>
  <PresentationFormat>全屏显示(4:3)</PresentationFormat>
  <Paragraphs>226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 Unicode MS</vt:lpstr>
      <vt:lpstr>MS Mincho</vt:lpstr>
      <vt:lpstr>Tms Rmn</vt:lpstr>
      <vt:lpstr>宋体</vt:lpstr>
      <vt:lpstr>Arial</vt:lpstr>
      <vt:lpstr>Calibri</vt:lpstr>
      <vt:lpstr>Times New Roman</vt:lpstr>
      <vt:lpstr>Office 主题</vt:lpstr>
      <vt:lpstr>3GPP TSG-RAN WG4 Meeting #92 Ljubljana, Slovenia, 26th – 30th August 2019</vt:lpstr>
      <vt:lpstr>Background</vt:lpstr>
      <vt:lpstr>Way forward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211</cp:revision>
  <dcterms:created xsi:type="dcterms:W3CDTF">2016-01-12T08:39:50Z</dcterms:created>
  <dcterms:modified xsi:type="dcterms:W3CDTF">2019-08-16T10:53:54Z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(3)fYhaADc7cwb9eZlowyLEWI9McyTsWsR26Y49zpWpO9V5PGYGBM1etP6uh0CGpHLceBJfQEq7
0Z9rkHb2nsJ9Ee1NuF1uXACOj/g2sIe++LFJcvZ+P1wmyyDDqerTaXX8xa8iwaHuvix0AbTv
Fx6ftm5+qmQX5CLdw2oBLZzmpQ6fcBRKjGmuaCMfAw3KV7IWCB80fT/xnOY7zz/hVCfyUbF+
1GbtGl4pkmRGi/rxe1</vt:lpwstr>
  </property>
  <property fmtid="{D5CDD505-2E9C-101B-9397-08002B2CF9AE}" pid="3" name="_2015_ms_pID_7253431">
    <vt:lpwstr>m4/B/HtudDP7kJNM2pLh+1sBdCkNM+8D39ETz7otUQBuUHLooHq76+
NXlWqEqe4P2XKelUFgtAJJjlfYekIIM61b/7ryte8R9eO/bhmdOUTKw3/v0UWAsrn8kXAoBb
d6Vgp5FZ895+W/3MaX34ZUu3uUyyOVHaGVtLm8MoOPZmcsU9IPiS/H4YBsZoqf1UMGe1fkz0
nmJz3AsPrvGtwZq4h7eIp+Y4TRrkk4winYwS</vt:lpwstr>
  </property>
  <property fmtid="{D5CDD505-2E9C-101B-9397-08002B2CF9AE}" pid="4" name="_2015_ms_pID_7253432">
    <vt:lpwstr>DfdCFXJBHZOatnctlWnbFHT58CHJc0FbRVBS
BIqsswVfJPsEJZERknzVxc4bHSG1Yd6qpiyv7TxNnF6Zqbu04VY=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1565573365</vt:lpwstr>
  </property>
</Properties>
</file>