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5" r:id="rId5"/>
    <p:sldId id="258" r:id="rId6"/>
    <p:sldId id="259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2019-05-17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for Rel-16 LTE-MTC coexistence with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Nokia, Ericsson, Huawei, ZTE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#91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13 - 17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R4-1907849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06207"/>
          </a:xfrm>
        </p:spPr>
        <p:txBody>
          <a:bodyPr>
            <a:normAutofit/>
          </a:bodyPr>
          <a:lstStyle/>
          <a:p>
            <a:r>
              <a:rPr lang="en-US" sz="2400" dirty="0"/>
              <a:t>RAN4 has continued the discussion on LTE-MTC – NR coexistence at RAN4#91 and achieved following progress:</a:t>
            </a:r>
          </a:p>
          <a:p>
            <a:pPr hangingPunct="0"/>
            <a:r>
              <a:rPr lang="en-US" sz="2400" dirty="0"/>
              <a:t>TP to revise the scope of the TR by adding Rel-16 enhancements for coexistence was endorsed in [1]. </a:t>
            </a:r>
          </a:p>
          <a:p>
            <a:pPr hangingPunct="0"/>
            <a:r>
              <a:rPr lang="en-US" sz="2400" dirty="0"/>
              <a:t>TP on background and channel raster submitted in [2] was revised and agreed in [6].</a:t>
            </a:r>
          </a:p>
          <a:p>
            <a:pPr hangingPunct="0"/>
            <a:r>
              <a:rPr lang="en-GB" sz="2400" dirty="0"/>
              <a:t>TP on mixed numerologies </a:t>
            </a:r>
            <a:r>
              <a:rPr lang="en-US" sz="2400" dirty="0"/>
              <a:t>submitted in [3] was revised and agreed in [7].</a:t>
            </a:r>
          </a:p>
          <a:p>
            <a:pPr hangingPunct="0"/>
            <a:r>
              <a:rPr lang="en-GB" sz="2400" dirty="0"/>
              <a:t>Discussion on LTE-MTC in-band deployment scenarios, SC alignment, PRB alignment and LTE-MTC power boosting in [4]. </a:t>
            </a:r>
          </a:p>
          <a:p>
            <a:pPr hangingPunct="0"/>
            <a:r>
              <a:rPr lang="en-GB" sz="2400" dirty="0"/>
              <a:t>Discussion on SC alignment, RF backward compatibility and TAG alignment in [5].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Aspects for further investigation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700" dirty="0"/>
              <a:t>LTE-MTC in-band deployment configurations (Editor: Nokia)</a:t>
            </a:r>
          </a:p>
          <a:p>
            <a:r>
              <a:rPr lang="en-GB" sz="2700" dirty="0"/>
              <a:t>Minimum guard band considerations (Editor: Nokia)</a:t>
            </a:r>
          </a:p>
          <a:p>
            <a:r>
              <a:rPr lang="en-GB" dirty="0"/>
              <a:t>PRB alignment (Editor: Huawei)</a:t>
            </a:r>
          </a:p>
          <a:p>
            <a:pPr lvl="1"/>
            <a:r>
              <a:rPr lang="en-GB" dirty="0"/>
              <a:t>Conditions of PRB alignment</a:t>
            </a:r>
          </a:p>
          <a:p>
            <a:r>
              <a:rPr lang="en-GB" dirty="0"/>
              <a:t>Avoiding collision with “always on” and other NR signals (Editor: Ericsson)</a:t>
            </a:r>
          </a:p>
          <a:p>
            <a:r>
              <a:rPr lang="en-GB" dirty="0"/>
              <a:t>Mixed Numerologies (Editor: ZTE) </a:t>
            </a:r>
          </a:p>
          <a:p>
            <a:pPr lvl="1"/>
            <a:r>
              <a:rPr lang="en-GB" dirty="0"/>
              <a:t>LTE-MTC allocation at channel edge</a:t>
            </a:r>
          </a:p>
        </p:txBody>
      </p:sp>
    </p:spTree>
    <p:extLst>
      <p:ext uri="{BB962C8B-B14F-4D97-AF65-F5344CB8AC3E}">
        <p14:creationId xmlns:p14="http://schemas.microsoft.com/office/powerpoint/2010/main" val="1302569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Aspects for further investigation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Power boosting for LTE-MTC (Editor: Nokia)</a:t>
            </a:r>
          </a:p>
          <a:p>
            <a:r>
              <a:rPr lang="en-GB" dirty="0"/>
              <a:t>Specific aspects for TDD (Editor: Huawei)</a:t>
            </a:r>
          </a:p>
          <a:p>
            <a:r>
              <a:rPr lang="en-GB" dirty="0"/>
              <a:t>Synchronization aspects (Editor: ZTE)</a:t>
            </a:r>
          </a:p>
          <a:p>
            <a:pPr lvl="1"/>
            <a:r>
              <a:rPr lang="en-GB" dirty="0"/>
              <a:t>Timing advance </a:t>
            </a:r>
          </a:p>
          <a:p>
            <a:r>
              <a:rPr lang="en-GB" dirty="0"/>
              <a:t>Testability applicability (Editor: Ericsson)</a:t>
            </a:r>
          </a:p>
          <a:p>
            <a:pPr lvl="1"/>
            <a:r>
              <a:rPr lang="en-GB" dirty="0"/>
              <a:t>RF</a:t>
            </a:r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GB" dirty="0"/>
              <a:t>Note: Aspects refer to the respective TR sections (see next page).</a:t>
            </a:r>
          </a:p>
        </p:txBody>
      </p:sp>
    </p:spTree>
    <p:extLst>
      <p:ext uri="{BB962C8B-B14F-4D97-AF65-F5344CB8AC3E}">
        <p14:creationId xmlns:p14="http://schemas.microsoft.com/office/powerpoint/2010/main" val="1009870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Changes to TR </a:t>
            </a:r>
            <a:r>
              <a:rPr lang="en-GB" dirty="0"/>
              <a:t>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7251"/>
          </a:xfrm>
        </p:spPr>
        <p:txBody>
          <a:bodyPr>
            <a:normAutofit fontScale="40000" lnSpcReduction="20000"/>
          </a:bodyPr>
          <a:lstStyle/>
          <a:p>
            <a:pPr marL="536575" indent="-536575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3100" dirty="0"/>
              <a:t>1	</a:t>
            </a:r>
            <a:r>
              <a:rPr lang="en-GB" sz="4500" dirty="0"/>
              <a:t>Scope (contains the WID objective)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1400" dirty="0"/>
              <a:t>2	References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AutoNum type="arabicPlain" startAt="3"/>
            </a:pPr>
            <a:r>
              <a:rPr lang="en-GB" sz="1400" dirty="0"/>
              <a:t>Definitions, symbols and abbreviations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AutoNum type="arabicPlain" startAt="4"/>
            </a:pPr>
            <a:r>
              <a:rPr lang="en-GB" sz="4500" dirty="0"/>
              <a:t>Background</a:t>
            </a:r>
          </a:p>
          <a:p>
            <a:pPr marL="0" indent="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000" dirty="0"/>
              <a:t>	- Relationship to NR - LTE coexistence work (TP in [6])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AutoNum type="arabicPlain" startAt="5"/>
            </a:pPr>
            <a:r>
              <a:rPr lang="en-GB" sz="4500" dirty="0"/>
              <a:t>Frequency band support in LTE-MTC and NR</a:t>
            </a:r>
          </a:p>
          <a:p>
            <a:pPr marL="0" indent="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000" dirty="0"/>
              <a:t>	- NR operating bands supporting LTE-MTC coexistence in R15 (agreed TP in R4-1905108)</a:t>
            </a:r>
          </a:p>
          <a:p>
            <a:pPr marL="541338" indent="-541338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500" dirty="0">
                <a:solidFill>
                  <a:srgbClr val="FF0000"/>
                </a:solidFill>
              </a:rPr>
              <a:t>6	LTE-MTC in-band deployment configurations</a:t>
            </a:r>
          </a:p>
          <a:p>
            <a:pPr marL="541338" indent="-541338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500" dirty="0"/>
              <a:t>7	Channel raster, PRB and subcarrier grid alignment</a:t>
            </a:r>
          </a:p>
          <a:p>
            <a:pPr marL="1076325" indent="-35560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000" dirty="0"/>
              <a:t>7.1	</a:t>
            </a:r>
            <a:r>
              <a:rPr lang="en-GB" sz="3700" dirty="0"/>
              <a:t>Minimal guard band, subcarrier grid alignment for LTE based and SCS based channel rasters (TP in [6])</a:t>
            </a:r>
          </a:p>
          <a:p>
            <a:pPr marL="1076325" indent="-35560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3700" dirty="0">
                <a:solidFill>
                  <a:srgbClr val="FF0000"/>
                </a:solidFill>
              </a:rPr>
              <a:t>7.2	PRB alignment </a:t>
            </a:r>
          </a:p>
          <a:p>
            <a:pPr marL="541338" indent="-541338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300" dirty="0"/>
              <a:t>8	</a:t>
            </a:r>
            <a:r>
              <a:rPr lang="en-GB" sz="4500" dirty="0"/>
              <a:t>Simultaneous</a:t>
            </a:r>
            <a:r>
              <a:rPr lang="en-GB" sz="4500" strike="sngStrike" dirty="0">
                <a:solidFill>
                  <a:srgbClr val="FF0000"/>
                </a:solidFill>
              </a:rPr>
              <a:t>ly</a:t>
            </a:r>
            <a:r>
              <a:rPr lang="en-GB" sz="4500" dirty="0">
                <a:solidFill>
                  <a:srgbClr val="FF0000"/>
                </a:solidFill>
              </a:rPr>
              <a:t> </a:t>
            </a:r>
            <a:r>
              <a:rPr lang="en-GB" sz="4500" dirty="0"/>
              <a:t>operation with LTE-MTC and NR</a:t>
            </a:r>
          </a:p>
          <a:p>
            <a:pPr marL="1071563" indent="-34925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3700" dirty="0">
                <a:solidFill>
                  <a:srgbClr val="FF0000"/>
                </a:solidFill>
              </a:rPr>
              <a:t>8.1  	Collision Avoidance for static and other NR signals </a:t>
            </a:r>
          </a:p>
          <a:p>
            <a:pPr marL="1071563" indent="-34925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3700" dirty="0">
                <a:solidFill>
                  <a:srgbClr val="FF0000"/>
                </a:solidFill>
              </a:rPr>
              <a:t>8.2</a:t>
            </a:r>
            <a:r>
              <a:rPr lang="en-GB" sz="3700" dirty="0"/>
              <a:t> 	Numerologies (TP in [7])</a:t>
            </a:r>
          </a:p>
          <a:p>
            <a:pPr marL="1071563" indent="-34925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3700" dirty="0">
                <a:solidFill>
                  <a:srgbClr val="FF0000"/>
                </a:solidFill>
              </a:rPr>
              <a:t>8.3	Power boosting for LTE-MTC</a:t>
            </a:r>
          </a:p>
          <a:p>
            <a:pPr marL="1071563" indent="-349250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000" dirty="0">
                <a:solidFill>
                  <a:srgbClr val="FF0000"/>
                </a:solidFill>
              </a:rPr>
              <a:t>8.4	Specific aspects for TDD </a:t>
            </a:r>
            <a:endParaRPr lang="en-GB" sz="3700" dirty="0">
              <a:solidFill>
                <a:srgbClr val="FF0000"/>
              </a:solidFill>
            </a:endParaRP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None/>
            </a:pPr>
            <a:r>
              <a:rPr lang="en-GB" sz="4500" dirty="0"/>
              <a:t>8	Synchronization issue between LTE-MTC and NR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AutoNum type="arabicPlain" startAt="9"/>
            </a:pPr>
            <a:r>
              <a:rPr lang="en-GB" sz="4500" dirty="0"/>
              <a:t>Testability applicability</a:t>
            </a:r>
          </a:p>
          <a:p>
            <a:pPr marL="536575" indent="-536575">
              <a:lnSpc>
                <a:spcPct val="110000"/>
              </a:lnSpc>
              <a:spcBef>
                <a:spcPts val="200"/>
              </a:spcBef>
              <a:buAutoNum type="arabicPlain" startAt="9"/>
            </a:pPr>
            <a:r>
              <a:rPr lang="en-GB" sz="4500" dirty="0">
                <a:solidFill>
                  <a:srgbClr val="FF0000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568AE-0A61-4270-9AC0-9A7BCE8AF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621BF-D968-492F-87FD-EB38F0363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215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[1] R4-1906627, TP on general aspect, Ericsson</a:t>
            </a:r>
          </a:p>
          <a:p>
            <a:pPr marL="0" indent="0">
              <a:buNone/>
            </a:pPr>
            <a:r>
              <a:rPr lang="en-GB" sz="2400" dirty="0"/>
              <a:t>[2] R4-1906628, TP for background and channel raster for TR 36.abc, Ericsson</a:t>
            </a:r>
          </a:p>
          <a:p>
            <a:pPr marL="0" indent="0">
              <a:buNone/>
            </a:pPr>
            <a:r>
              <a:rPr lang="en-GB" sz="2400" dirty="0"/>
              <a:t>[3] R4-1906642, TP to the new TR related to MTC: mixed numerologies, ZTE</a:t>
            </a:r>
          </a:p>
          <a:p>
            <a:pPr marL="0" indent="0">
              <a:buNone/>
            </a:pPr>
            <a:r>
              <a:rPr lang="en-GB" sz="2400" dirty="0"/>
              <a:t>[4] R4-1906669, Considerations on LTE-MTC coexistence with NR, Nokia, Nokia Shanghai Bell</a:t>
            </a:r>
          </a:p>
          <a:p>
            <a:pPr marL="0" indent="0">
              <a:buNone/>
            </a:pPr>
            <a:r>
              <a:rPr lang="en-GB" sz="2400" dirty="0"/>
              <a:t>[5] R4-1906671, Discussion on NR and MTC coexistence, ZTE Corporation</a:t>
            </a:r>
          </a:p>
          <a:p>
            <a:pPr marL="0" indent="0">
              <a:buNone/>
            </a:pPr>
            <a:r>
              <a:rPr lang="en-GB" sz="2400" dirty="0"/>
              <a:t>[6] R4-1907620, TP for background and channel raster for TR 36.abc, Ericsson</a:t>
            </a:r>
          </a:p>
          <a:p>
            <a:pPr marL="0" indent="0">
              <a:buNone/>
            </a:pPr>
            <a:r>
              <a:rPr lang="en-GB" sz="2400" dirty="0"/>
              <a:t>[7] R4-1907621, TP to the new TR related to MTC: mixed numerologies, ZTE</a:t>
            </a:r>
          </a:p>
        </p:txBody>
      </p:sp>
    </p:spTree>
    <p:extLst>
      <p:ext uri="{BB962C8B-B14F-4D97-AF65-F5344CB8AC3E}">
        <p14:creationId xmlns:p14="http://schemas.microsoft.com/office/powerpoint/2010/main" val="168867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</TotalTime>
  <Words>369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Calibri Light</vt:lpstr>
      <vt:lpstr>Office Theme</vt:lpstr>
      <vt:lpstr>WF for Rel-16 LTE-MTC coexistence with NR</vt:lpstr>
      <vt:lpstr>Background</vt:lpstr>
      <vt:lpstr>Aspects for further investigation (1/2)</vt:lpstr>
      <vt:lpstr>Aspects for further investigation (2/2)</vt:lpstr>
      <vt:lpstr>Changes to TR Structure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/>
  <cp:lastModifiedBy>Juergen Hofmann (Nokia-DE/Munich)</cp:lastModifiedBy>
  <cp:revision>104</cp:revision>
  <dcterms:created xsi:type="dcterms:W3CDTF">2018-11-12T22:28:56Z</dcterms:created>
  <dcterms:modified xsi:type="dcterms:W3CDTF">2019-05-17T21:07:10Z</dcterms:modified>
</cp:coreProperties>
</file>