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5FE18-70F5-48AC-A95F-78273D0204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BD868E-2BAA-475F-ACC0-3190CCE4A0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2D91B-01B8-4939-B3F6-CBFD26A5F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55E2A2-C394-4FD0-8580-954DDE745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CAF417-CBCE-4DC2-AC65-9851AD202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78608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6C6E-4170-421E-BBE6-C29DAA6A3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F93CED-3A07-410B-920E-7CE07EA6C7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3E8A5-8558-4172-8936-EA0BE193A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FE1C22-B994-4A30-A144-71B2E60EB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1CFEB6-56AB-4D27-A6EF-2B0E6280F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44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972368-DFF3-4074-B883-76D0535139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0AB30-A47E-4F26-AAAF-66CE6CAB51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98151-7D0E-46F1-8234-2444A180B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DB8C1-3BD6-405E-BABD-3AD0BE17D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867AA-395C-40BE-92BE-583D65B1B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377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1D36F-BCA4-4E5D-947F-E41ED6B42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7EDC3-8707-4CD6-A92E-87022EA057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486DF-45CB-421B-B2C4-F2E05101A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CE6079-A874-415D-BCBA-C1526BBFD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10C25-1BBA-4B9D-B56D-7F12DC71A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7741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FCF56-D032-4CDD-9588-27A2BD49B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67207D-2250-486B-8740-51AE510116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334A3-92BC-428C-93E2-B3B874BD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224D56-DA8A-4137-ABA5-AEDCF5BEA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B0340-711F-4990-BB82-91E0B2882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89955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6113B-9D2B-42AF-BE3E-6C08AC758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B1DFE-A9FE-479B-866C-834F1637B3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E6B627-B9F7-4E87-A53B-3819DEBE2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0EA916-069B-4AE2-AF3E-819D67CC2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D137FB-CF74-405F-846E-47D4CF248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0C2FA2-858F-4E5C-94C2-A1F9C71A6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28412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97758-1644-4B71-80E5-4C87B33DC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FF40B-D170-42DA-A80F-BA638FB98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CDFE37-B9F7-49B3-9D31-8490B3193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B026E3-3C15-4F4A-8DBB-11C37AD2A9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140A86-C4D0-4ADA-A4CA-0920012000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FBFB1C-032A-4F23-987E-285A36C12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4DEB0A-1432-4CBA-AB70-C863012DB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E81ADD-0ECA-4B5B-A3C5-85013DBC7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1461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3910F-08F0-4228-8279-88BC9D437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A3FD0E-8AA9-4CD1-99E3-C9227C0A5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B65F92-7ED3-4CB3-A8C7-A20E5BB12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BCEADF-F259-44D7-A57B-00A6449C3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539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831BD7-ED70-42B0-BD13-ABF829E57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A530F6-7342-4F36-BE4D-84EA08748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3A40E6-89B3-46C1-BE87-AE87079B5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257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94ADB-A712-4816-8D13-AA5CF9D5F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E1183-DC2C-4122-ACD8-7916623AF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533CC7-0F41-4515-98EE-E117983528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2EF47C-CFC1-4B55-A4B6-32A56C2C7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8A3BBA-4894-4651-B1A7-5CA2D6FD1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4E269A-66B0-4CA8-9D1C-6E93EE661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41638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0480D-07D5-4E1A-AA18-E1E880833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B05357-1B34-4544-8A56-F162C01358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17A98-A614-4CD7-9D38-99315517A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7F5A5B-9838-4D3B-90D9-B8D6E79A1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D91176-8033-482E-AC1A-9F4DFA08F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4F4D08-FEC5-4CFC-B9B8-01B211071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78352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BF2B13-355E-4201-807C-141D8CF4C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6E5987-76C7-4199-9A7B-E00D1A15C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BE31D-6850-420D-BC63-0D31046475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137BD-B36D-4A72-A2AC-139A8F0AF675}" type="datetimeFigureOut">
              <a:rPr lang="sv-SE" smtClean="0"/>
              <a:t>2019-05-17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C15075-C398-43E6-AC8E-9012778C2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F6BE1-1FF4-46D6-93B0-E70446039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DDB13-1A0C-4F17-93A4-6E8D614188F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44096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ACD0F-9947-44F4-8B30-9E10903594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Way forward on new capability sets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28BB76-4477-4BFE-A897-5E66898015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0916"/>
            <a:ext cx="9144000" cy="1655762"/>
          </a:xfrm>
        </p:spPr>
        <p:txBody>
          <a:bodyPr/>
          <a:lstStyle/>
          <a:p>
            <a:r>
              <a:rPr lang="sv-SE" dirty="0"/>
              <a:t>R4-1907807, Ericsson, Huawei</a:t>
            </a:r>
            <a:r>
              <a:rPr lang="sv-SE"/>
              <a:t>, Nokia, Nokia Shanghai Bell, ZTE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38157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E35D2-9408-49BE-BEA9-3496A531D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 on New Capability 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29C81-26A7-422D-8F62-B04FB291A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/>
              <a:t>Introduce the following Capability Sets:</a:t>
            </a:r>
          </a:p>
          <a:p>
            <a:pPr lvl="1"/>
            <a:r>
              <a:rPr lang="sv-SE" dirty="0"/>
              <a:t>CS18 GSM+E-UTRA+NR</a:t>
            </a:r>
          </a:p>
          <a:p>
            <a:pPr lvl="1"/>
            <a:r>
              <a:rPr lang="sv-SE" dirty="0"/>
              <a:t>CS19 UTRA+E-UTRA+NR</a:t>
            </a:r>
          </a:p>
          <a:p>
            <a:pPr lvl="1"/>
            <a:r>
              <a:rPr lang="sv-SE" dirty="0"/>
              <a:t>[CS20 GSM + UTRA + E-UTRA + NR]</a:t>
            </a:r>
          </a:p>
          <a:p>
            <a:pPr lvl="1"/>
            <a:endParaRPr lang="sv-SE" dirty="0"/>
          </a:p>
          <a:p>
            <a:r>
              <a:rPr lang="sv-SE" dirty="0"/>
              <a:t>Add a statement in the conformance specification that if two or more CS are supported, duplicated tests only need to be performed once.</a:t>
            </a:r>
          </a:p>
          <a:p>
            <a:pPr marL="457200" lvl="1" indent="0">
              <a:buNone/>
            </a:pPr>
            <a:endParaRPr lang="sv-SE" dirty="0"/>
          </a:p>
          <a:p>
            <a:r>
              <a:rPr lang="sv-SE" dirty="0"/>
              <a:t>For CS20, decide whether or not to include considering:</a:t>
            </a:r>
          </a:p>
          <a:p>
            <a:pPr lvl="1"/>
            <a:r>
              <a:rPr lang="sv-SE" dirty="0"/>
              <a:t>Whether conformance for all RATs in a band is clear</a:t>
            </a:r>
          </a:p>
          <a:p>
            <a:pPr lvl="1"/>
            <a:r>
              <a:rPr lang="sv-SE" dirty="0"/>
              <a:t>If CS20 is included, testing of CS20 is a combination of CS18 and CS 19 testing</a:t>
            </a:r>
          </a:p>
          <a:p>
            <a:pPr lvl="2"/>
            <a:r>
              <a:rPr lang="sv-SE" dirty="0"/>
              <a:t>Tests defined for each configuration are performed only once</a:t>
            </a:r>
          </a:p>
        </p:txBody>
      </p:sp>
    </p:spTree>
    <p:extLst>
      <p:ext uri="{BB962C8B-B14F-4D97-AF65-F5344CB8AC3E}">
        <p14:creationId xmlns:p14="http://schemas.microsoft.com/office/powerpoint/2010/main" val="255946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99441-8BA8-4797-91FA-900F3EF6E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95C1A42-E1D6-4122-9EB7-F2D89CA4BC5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2355374"/>
          <a:ext cx="10515600" cy="32918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05200">
                  <a:extLst>
                    <a:ext uri="{9D8B030D-6E8A-4147-A177-3AD203B41FA5}">
                      <a16:colId xmlns:a16="http://schemas.microsoft.com/office/drawing/2014/main" val="3921947247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269629977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896490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Capability Set supported by the BS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CS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18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CS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19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799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Supported RATs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GSM, 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E-</a:t>
                      </a: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UTRA</a:t>
                      </a:r>
                      <a:r>
                        <a:rPr lang="en-US" sz="900" b="1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, NR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UTRA</a:t>
                      </a: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, E-UTRA</a:t>
                      </a:r>
                      <a:r>
                        <a:rPr lang="en-US" sz="900" b="1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, N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4951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Supported configurations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SR E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-UTRA</a:t>
                      </a:r>
                      <a:r>
                        <a:rPr lang="en-US" sz="9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(SC, MC, CA)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SR NR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(SC, MC, CA)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MR 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GSM + E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-UTRA</a:t>
                      </a:r>
                      <a:r>
                        <a:rPr lang="en-US" sz="9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MR 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GSM + NR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MR 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-UTRA</a:t>
                      </a:r>
                      <a:r>
                        <a:rPr lang="en-US" sz="9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+ NR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MR 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GSM+ E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-UTRA</a:t>
                      </a:r>
                      <a:r>
                        <a:rPr lang="en-US" sz="9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+ NR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SR UTRA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(SC, MC)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SR E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-UTRA</a:t>
                      </a:r>
                      <a:r>
                        <a:rPr lang="en-US" sz="9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(SC, MC, CA)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SR NR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(SC, MC, CA)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MR 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UTRA + E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-UTRA</a:t>
                      </a:r>
                      <a:r>
                        <a:rPr lang="en-US" sz="9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MR 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UTRA + NR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MR 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-UTRA</a:t>
                      </a:r>
                      <a:r>
                        <a:rPr lang="en-US" sz="9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+ NR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MR 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UTRA + E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-UTRA</a:t>
                      </a:r>
                      <a:r>
                        <a:rPr lang="en-US" sz="900" baseline="30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+ NR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126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Applicable BC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BC2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BC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1, BC2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45105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NOTE 1:	MC denotes multi-carrier in single RAT;</a:t>
                      </a:r>
                      <a:b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SC denotes single carrier;</a:t>
                      </a:r>
                      <a:b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MR denotes multi-RAT;</a:t>
                      </a:r>
                      <a:b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SR denotes single-RAT.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NOTE 2:	For this configuration related to BC2 bands, the support of UTRA in band 3 is declared by the manufacturer.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NOTE 3:   Includes optional (declared by the manufacturer) </a:t>
                      </a: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support of NB-IoT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in-band and/or NB-IoT </a:t>
                      </a: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guard band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          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                </a:t>
                      </a:r>
                      <a:r>
                        <a:rPr lang="x-none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operation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1776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595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C2B07-B396-4A5A-8042-557F3739C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383A89C-7BC1-4F90-A673-E8D38B7CE1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2055920"/>
              </p:ext>
            </p:extLst>
          </p:nvPr>
        </p:nvGraphicFramePr>
        <p:xfrm>
          <a:off x="3511111" y="1553718"/>
          <a:ext cx="5223045" cy="454584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223045">
                  <a:extLst>
                    <a:ext uri="{9D8B030D-6E8A-4147-A177-3AD203B41FA5}">
                      <a16:colId xmlns:a16="http://schemas.microsoft.com/office/drawing/2014/main" val="87921943"/>
                    </a:ext>
                  </a:extLst>
                </a:gridCol>
              </a:tblGrid>
              <a:tr h="11355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[CS 20</a:t>
                      </a:r>
                      <a:r>
                        <a:rPr lang="en-GB" sz="800" baseline="30000" dirty="0">
                          <a:effectLst/>
                        </a:rPr>
                        <a:t>4</a:t>
                      </a:r>
                      <a:r>
                        <a:rPr lang="en-GB" sz="800" dirty="0">
                          <a:effectLst/>
                        </a:rPr>
                        <a:t>]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27" marR="57227" marT="0" marB="0" anchor="ctr"/>
                </a:tc>
                <a:extLst>
                  <a:ext uri="{0D108BD9-81ED-4DB2-BD59-A6C34878D82A}">
                    <a16:rowId xmlns:a16="http://schemas.microsoft.com/office/drawing/2014/main" val="2580613468"/>
                  </a:ext>
                </a:extLst>
              </a:tr>
              <a:tr h="11355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GSM</a:t>
                      </a:r>
                      <a:r>
                        <a:rPr lang="sv-SE" sz="800" kern="1200" baseline="30000" dirty="0">
                          <a:effectLst/>
                        </a:rPr>
                        <a:t>4</a:t>
                      </a:r>
                      <a:r>
                        <a:rPr lang="sv-SE" sz="800" kern="1200" dirty="0">
                          <a:effectLst/>
                        </a:rPr>
                        <a:t>, UTRA</a:t>
                      </a:r>
                      <a:r>
                        <a:rPr lang="sv-SE" sz="800" kern="1200" baseline="30000" dirty="0">
                          <a:effectLst/>
                        </a:rPr>
                        <a:t>4</a:t>
                      </a:r>
                      <a:r>
                        <a:rPr lang="sv-SE" sz="800" kern="1200" dirty="0">
                          <a:effectLst/>
                        </a:rPr>
                        <a:t>, NR, E-UTRA, NB-IoT in-band</a:t>
                      </a:r>
                      <a:r>
                        <a:rPr lang="sv-SE" sz="800" kern="1200" baseline="30000" dirty="0">
                          <a:effectLst/>
                        </a:rPr>
                        <a:t>3</a:t>
                      </a:r>
                      <a:r>
                        <a:rPr lang="sv-SE" sz="800" kern="1200" dirty="0">
                          <a:effectLst/>
                        </a:rPr>
                        <a:t>, NB-IoT guard band</a:t>
                      </a:r>
                      <a:endParaRPr lang="sv-SE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27" marR="57227" marT="0" marB="0" anchor="ctr"/>
                </a:tc>
                <a:extLst>
                  <a:ext uri="{0D108BD9-81ED-4DB2-BD59-A6C34878D82A}">
                    <a16:rowId xmlns:a16="http://schemas.microsoft.com/office/drawing/2014/main" val="693901991"/>
                  </a:ext>
                </a:extLst>
              </a:tr>
              <a:tr h="2663663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MR GSM + E-UTRA</a:t>
                      </a:r>
                      <a:r>
                        <a:rPr lang="sv-SE" sz="800" kern="1200" baseline="30000" dirty="0">
                          <a:effectLst/>
                        </a:rPr>
                        <a:t>3</a:t>
                      </a:r>
                      <a:r>
                        <a:rPr lang="sv-SE" sz="800" kern="1200" dirty="0">
                          <a:effectLst/>
                        </a:rPr>
                        <a:t> + NR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MR GSM + NR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MR GSM + E-UTRA</a:t>
                      </a:r>
                      <a:r>
                        <a:rPr lang="en-US" sz="800" kern="1200" baseline="30000" dirty="0">
                          <a:effectLst/>
                        </a:rPr>
                        <a:t>3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pl-PL" sz="8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effectLst/>
                        </a:rPr>
                        <a:t>SR E-UTRA</a:t>
                      </a:r>
                      <a:r>
                        <a:rPr lang="sv-SE" sz="800" kern="1200" baseline="30000" dirty="0">
                          <a:effectLst/>
                        </a:rPr>
                        <a:t>3</a:t>
                      </a:r>
                      <a:r>
                        <a:rPr lang="pl-PL" sz="800" kern="1200" dirty="0">
                          <a:effectLst/>
                        </a:rPr>
                        <a:t> (SC, MC, CA)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MR UTRA + E-UTRA</a:t>
                      </a:r>
                      <a:r>
                        <a:rPr lang="sv-SE" sz="800" kern="1200" baseline="30000" dirty="0">
                          <a:effectLst/>
                        </a:rPr>
                        <a:t>3</a:t>
                      </a:r>
                      <a:r>
                        <a:rPr lang="sv-SE" sz="800" kern="1200" dirty="0">
                          <a:effectLst/>
                        </a:rPr>
                        <a:t> + NR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MR E-UTRA</a:t>
                      </a:r>
                      <a:r>
                        <a:rPr lang="sv-SE" sz="800" kern="1200" baseline="30000" dirty="0">
                          <a:effectLst/>
                        </a:rPr>
                        <a:t>3</a:t>
                      </a:r>
                      <a:r>
                        <a:rPr lang="sv-SE" sz="800" kern="1200" dirty="0">
                          <a:effectLst/>
                        </a:rPr>
                        <a:t> + NR 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MR UTRA + NR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kern="1200" dirty="0">
                          <a:effectLst/>
                        </a:rPr>
                        <a:t>MR UTRA + E-UTRA</a:t>
                      </a:r>
                      <a:r>
                        <a:rPr lang="sv-SE" sz="800" kern="1200" baseline="30000" dirty="0">
                          <a:effectLst/>
                        </a:rPr>
                        <a:t>3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sv-SE" sz="8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SR NR 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effectLst/>
                        </a:rPr>
                        <a:t>(SC, MC, CA)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pl-PL" sz="8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effectLst/>
                        </a:rPr>
                        <a:t>SR E-UTRA</a:t>
                      </a:r>
                      <a:r>
                        <a:rPr lang="sv-SE" sz="800" kern="1200" baseline="30000" dirty="0">
                          <a:effectLst/>
                        </a:rPr>
                        <a:t>3 </a:t>
                      </a:r>
                      <a:r>
                        <a:rPr lang="pl-PL" sz="800" kern="1200" dirty="0">
                          <a:effectLst/>
                        </a:rPr>
                        <a:t>(SC, MC, CA)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pl-PL" sz="800" kern="1200" dirty="0">
                          <a:effectLst/>
                        </a:rPr>
                        <a:t>SR UTRA (SC, MC)</a:t>
                      </a:r>
                      <a:endParaRPr lang="sv-S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27" marR="57227" marT="0" marB="0"/>
                </a:tc>
                <a:extLst>
                  <a:ext uri="{0D108BD9-81ED-4DB2-BD59-A6C34878D82A}">
                    <a16:rowId xmlns:a16="http://schemas.microsoft.com/office/drawing/2014/main" val="3274266586"/>
                  </a:ext>
                </a:extLst>
              </a:tr>
              <a:tr h="1460566">
                <a:tc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1:	MC denotes multi-carrier in single RAT;</a:t>
                      </a:r>
                      <a:br>
                        <a:rPr lang="en-GB" sz="800" dirty="0">
                          <a:effectLst/>
                        </a:rPr>
                      </a:br>
                      <a:r>
                        <a:rPr lang="en-GB" sz="800" dirty="0">
                          <a:effectLst/>
                        </a:rPr>
                        <a:t>SC denotes single carrier;</a:t>
                      </a:r>
                      <a:br>
                        <a:rPr lang="en-GB" sz="800" dirty="0">
                          <a:effectLst/>
                        </a:rPr>
                      </a:br>
                      <a:r>
                        <a:rPr lang="en-GB" sz="800" dirty="0">
                          <a:effectLst/>
                        </a:rPr>
                        <a:t>MR denotes multi-RAT;</a:t>
                      </a:r>
                      <a:br>
                        <a:rPr lang="en-GB" sz="800" dirty="0">
                          <a:effectLst/>
                        </a:rPr>
                      </a:br>
                      <a:r>
                        <a:rPr lang="en-GB" sz="800" dirty="0">
                          <a:effectLst/>
                        </a:rPr>
                        <a:t>SR denotes single-RAT.</a:t>
                      </a:r>
                      <a:endParaRPr lang="sv-SE" sz="800" dirty="0">
                        <a:effectLst/>
                      </a:endParaRPr>
                    </a:p>
                    <a:p>
                      <a:pPr marL="540385" indent="-54038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2:	For this configuration related to BC2 bands, the support of UTRA in band 3 is declared by the manufacturer.</a:t>
                      </a:r>
                      <a:endParaRPr lang="sv-SE" sz="800" dirty="0">
                        <a:effectLst/>
                      </a:endParaRPr>
                    </a:p>
                    <a:p>
                      <a:pPr marL="540385" indent="-54038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3:         </a:t>
                      </a:r>
                      <a:r>
                        <a:rPr lang="en-US" sz="800" dirty="0">
                          <a:effectLst/>
                        </a:rPr>
                        <a:t>Includes optional (declared by the manufacturer) support of NB-IoT in-band and/or NB-IoT guard band operation within E-UTRA carrier(s)</a:t>
                      </a:r>
                    </a:p>
                    <a:p>
                      <a:pPr marL="540385" indent="-540385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4:. GSM and UTRA are transmitted from different connectors if transmitted simultaneously.</a:t>
                      </a:r>
                      <a:endParaRPr lang="sv-S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27" marR="57227" marT="0" marB="0"/>
                </a:tc>
                <a:extLst>
                  <a:ext uri="{0D108BD9-81ED-4DB2-BD59-A6C34878D82A}">
                    <a16:rowId xmlns:a16="http://schemas.microsoft.com/office/drawing/2014/main" val="388618585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CDC2EF2-5AEA-454C-BBD4-85B7F5BD651B}"/>
              </a:ext>
            </a:extLst>
          </p:cNvPr>
          <p:cNvSpPr txBox="1"/>
          <p:nvPr/>
        </p:nvSpPr>
        <p:spPr>
          <a:xfrm>
            <a:off x="2974020" y="6196614"/>
            <a:ext cx="6551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Note: CS20 is applicable to </a:t>
            </a:r>
            <a:r>
              <a:rPr lang="sv-SE"/>
              <a:t>BC2.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24206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205</Words>
  <Application>Microsoft Office PowerPoint</Application>
  <PresentationFormat>Widescreen</PresentationFormat>
  <Paragraphs>83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Times New Roman</vt:lpstr>
      <vt:lpstr>Office Theme</vt:lpstr>
      <vt:lpstr>Way forward on new capability sets</vt:lpstr>
      <vt:lpstr>Way Forward on New Capability Sets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capability sets</dc:title>
  <dc:creator>Thomas Chapman</dc:creator>
  <cp:lastModifiedBy>Thomas Chapman</cp:lastModifiedBy>
  <cp:revision>26</cp:revision>
  <dcterms:created xsi:type="dcterms:W3CDTF">2019-05-16T05:13:43Z</dcterms:created>
  <dcterms:modified xsi:type="dcterms:W3CDTF">2019-05-17T21:03:20Z</dcterms:modified>
</cp:coreProperties>
</file>