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varScale="1">
        <p:scale>
          <a:sx n="75" d="100"/>
          <a:sy n="75" d="100"/>
        </p:scale>
        <p:origin x="28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731B7-E4F1-4121-B7F9-C6397465488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094502-2745-41D5-9559-A57D116D98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254774-4956-48E3-84C5-049819D3E62C}"/>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5" name="Footer Placeholder 4">
            <a:extLst>
              <a:ext uri="{FF2B5EF4-FFF2-40B4-BE49-F238E27FC236}">
                <a16:creationId xmlns:a16="http://schemas.microsoft.com/office/drawing/2014/main" id="{2C57F752-283A-4C21-89FF-6DCC21674F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9EB92B-F487-48B0-8A28-7AF4811A22C4}"/>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4049481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ABF12-50DA-45CE-B364-3DAC7B65DC8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A1ACFC-A0FD-419B-A406-0648095B21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241B4-6533-4187-89C9-F9A93D9EBF57}"/>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5" name="Footer Placeholder 4">
            <a:extLst>
              <a:ext uri="{FF2B5EF4-FFF2-40B4-BE49-F238E27FC236}">
                <a16:creationId xmlns:a16="http://schemas.microsoft.com/office/drawing/2014/main" id="{6D31DEF4-E4B1-49F9-B4C0-8FD02BE005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BAB139-AA46-4581-8FB3-E69220B33307}"/>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1474806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644C66-9393-42F5-942B-409F4F3057C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D6551F-C059-420B-BF0F-A9BF1FABD80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95C916-8483-4A88-AC3E-9F8D543417BF}"/>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5" name="Footer Placeholder 4">
            <a:extLst>
              <a:ext uri="{FF2B5EF4-FFF2-40B4-BE49-F238E27FC236}">
                <a16:creationId xmlns:a16="http://schemas.microsoft.com/office/drawing/2014/main" id="{76A3E5A2-2C1C-40B2-8C36-5FD69EEF7D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3DE538-3389-4346-9EF3-8FCA7B9A3D54}"/>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3621924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0A884-7C84-4214-87A1-2E97B7B79A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B7D1BE-463A-4602-BAE2-07897508F97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CD9DED-8F6C-4CF3-AD2E-47C67D84AB8E}"/>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5" name="Footer Placeholder 4">
            <a:extLst>
              <a:ext uri="{FF2B5EF4-FFF2-40B4-BE49-F238E27FC236}">
                <a16:creationId xmlns:a16="http://schemas.microsoft.com/office/drawing/2014/main" id="{187B6262-B8E2-42C0-9476-47E9B68254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5EABFB-EB9B-4EF1-83AB-FBB0EF178ADE}"/>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1540376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EA13B-A49E-4D93-8210-A6A111918D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996005B-AB53-4B03-8CC2-4CEA9D309D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58D012F-C875-409F-B2BB-4BD7D646381E}"/>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5" name="Footer Placeholder 4">
            <a:extLst>
              <a:ext uri="{FF2B5EF4-FFF2-40B4-BE49-F238E27FC236}">
                <a16:creationId xmlns:a16="http://schemas.microsoft.com/office/drawing/2014/main" id="{B635E9A0-FBBE-4D2E-88FB-E94132FDB0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9AFB4D-F14F-4E10-9970-71AAE6877FB9}"/>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1210718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82C62-C4DF-486D-94DC-D1DA6DF5E8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C94915-7DF8-42C4-B189-914265EFB56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83BB99B-6AE5-4AC4-B564-460B84B9C16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FE48A64-69F0-4BD1-A33C-91897BB7B6B6}"/>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6" name="Footer Placeholder 5">
            <a:extLst>
              <a:ext uri="{FF2B5EF4-FFF2-40B4-BE49-F238E27FC236}">
                <a16:creationId xmlns:a16="http://schemas.microsoft.com/office/drawing/2014/main" id="{699666CA-A646-4D59-AC99-6089D215B9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B02D82-3AE7-4CA6-9987-590FD77E29A9}"/>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2640113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41108-5A2E-449A-9F77-6DB71EDFF5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95BF24-E786-42B8-9483-8C2FFB8624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6789A85-5D9F-438C-97EA-1D7B77490DF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64D387-01E9-42EC-8CC0-2259A9A9F8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EAC5494-C2B3-40C2-AFD9-B7C42105A29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422D9D-5336-471E-A795-6079DB02F07F}"/>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8" name="Footer Placeholder 7">
            <a:extLst>
              <a:ext uri="{FF2B5EF4-FFF2-40B4-BE49-F238E27FC236}">
                <a16:creationId xmlns:a16="http://schemas.microsoft.com/office/drawing/2014/main" id="{9179BBA9-E0C7-48BF-9DFD-D4BBA452B92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E8B0665-8E8A-4887-BB22-E48B885E4195}"/>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1764415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5A7A4-8D71-40C1-AF1D-E54F0F3207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E8F701-926F-4810-B65E-D7BDDF659E5E}"/>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4" name="Footer Placeholder 3">
            <a:extLst>
              <a:ext uri="{FF2B5EF4-FFF2-40B4-BE49-F238E27FC236}">
                <a16:creationId xmlns:a16="http://schemas.microsoft.com/office/drawing/2014/main" id="{44FB4AD6-71D8-40B0-892B-7BFE216B7F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7B9115-6C2F-4F4D-A420-43CBE408F35A}"/>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923677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5D727A-3C49-4B37-B157-F6417F69E09C}"/>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3" name="Footer Placeholder 2">
            <a:extLst>
              <a:ext uri="{FF2B5EF4-FFF2-40B4-BE49-F238E27FC236}">
                <a16:creationId xmlns:a16="http://schemas.microsoft.com/office/drawing/2014/main" id="{78EAAC03-C35A-45D9-BFF0-0194FA1EF8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98A04D5-EBBF-4B9F-861A-1047848148FF}"/>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3818917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08B48-AEC8-47F7-A881-C9CE855C3C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BF9E28-0735-406F-A0F6-6DEBF23FA8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D0EDC4-8BB1-418A-B765-C9C28587B2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9E5DAE8-EBE2-46CB-91BA-508E7ED9EB49}"/>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6" name="Footer Placeholder 5">
            <a:extLst>
              <a:ext uri="{FF2B5EF4-FFF2-40B4-BE49-F238E27FC236}">
                <a16:creationId xmlns:a16="http://schemas.microsoft.com/office/drawing/2014/main" id="{F90BDDB6-63BF-460D-A7C1-F987A940D9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864010-ED9D-4308-BCA1-4CEF431EA132}"/>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2832647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C9DC7-0CD5-4BB8-BEC5-26621BA1D4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41D2B7-DC7B-4520-A9D6-09F69CCB8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374C96A-434F-4E02-A1AB-55B286F502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E217D4A-2E39-4799-9F2A-63BEF0D163CF}"/>
              </a:ext>
            </a:extLst>
          </p:cNvPr>
          <p:cNvSpPr>
            <a:spLocks noGrp="1"/>
          </p:cNvSpPr>
          <p:nvPr>
            <p:ph type="dt" sz="half" idx="10"/>
          </p:nvPr>
        </p:nvSpPr>
        <p:spPr/>
        <p:txBody>
          <a:bodyPr/>
          <a:lstStyle/>
          <a:p>
            <a:fld id="{3A1B23FF-F053-46A8-B0C1-D03D31657828}" type="datetimeFigureOut">
              <a:rPr lang="en-US" smtClean="0"/>
              <a:t>5/16/2019</a:t>
            </a:fld>
            <a:endParaRPr lang="en-US"/>
          </a:p>
        </p:txBody>
      </p:sp>
      <p:sp>
        <p:nvSpPr>
          <p:cNvPr id="6" name="Footer Placeholder 5">
            <a:extLst>
              <a:ext uri="{FF2B5EF4-FFF2-40B4-BE49-F238E27FC236}">
                <a16:creationId xmlns:a16="http://schemas.microsoft.com/office/drawing/2014/main" id="{588C5DD1-03C7-4B51-BB3D-E0504A112E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7A5256-3235-4ADC-BC6D-F83CE6E1639E}"/>
              </a:ext>
            </a:extLst>
          </p:cNvPr>
          <p:cNvSpPr>
            <a:spLocks noGrp="1"/>
          </p:cNvSpPr>
          <p:nvPr>
            <p:ph type="sldNum" sz="quarter" idx="12"/>
          </p:nvPr>
        </p:nvSpPr>
        <p:spPr/>
        <p:txBody>
          <a:bodyPr/>
          <a:lstStyle/>
          <a:p>
            <a:fld id="{8D8EE2BE-0778-4E33-AB41-24F2F50B167D}" type="slidenum">
              <a:rPr lang="en-US" smtClean="0"/>
              <a:t>‹#›</a:t>
            </a:fld>
            <a:endParaRPr lang="en-US"/>
          </a:p>
        </p:txBody>
      </p:sp>
    </p:spTree>
    <p:extLst>
      <p:ext uri="{BB962C8B-B14F-4D97-AF65-F5344CB8AC3E}">
        <p14:creationId xmlns:p14="http://schemas.microsoft.com/office/powerpoint/2010/main" val="1812355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C83B86-348A-49DB-93A3-80C0E3B345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4188011-9AC0-40A0-9649-030379A90E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841F4B-2A9C-44C5-8449-C451BBFA98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B23FF-F053-46A8-B0C1-D03D31657828}" type="datetimeFigureOut">
              <a:rPr lang="en-US" smtClean="0"/>
              <a:t>5/16/2019</a:t>
            </a:fld>
            <a:endParaRPr lang="en-US"/>
          </a:p>
        </p:txBody>
      </p:sp>
      <p:sp>
        <p:nvSpPr>
          <p:cNvPr id="5" name="Footer Placeholder 4">
            <a:extLst>
              <a:ext uri="{FF2B5EF4-FFF2-40B4-BE49-F238E27FC236}">
                <a16:creationId xmlns:a16="http://schemas.microsoft.com/office/drawing/2014/main" id="{B05B7002-17B6-414A-A683-A28CC9C69A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5E82952-6B70-4367-B085-BE4C135F0E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8EE2BE-0778-4E33-AB41-24F2F50B167D}" type="slidenum">
              <a:rPr lang="en-US" smtClean="0"/>
              <a:t>‹#›</a:t>
            </a:fld>
            <a:endParaRPr lang="en-US"/>
          </a:p>
        </p:txBody>
      </p:sp>
    </p:spTree>
    <p:extLst>
      <p:ext uri="{BB962C8B-B14F-4D97-AF65-F5344CB8AC3E}">
        <p14:creationId xmlns:p14="http://schemas.microsoft.com/office/powerpoint/2010/main" val="929155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AEF24-69CC-4158-88FD-2BF0A91B1EA6}"/>
              </a:ext>
            </a:extLst>
          </p:cNvPr>
          <p:cNvSpPr>
            <a:spLocks noGrp="1"/>
          </p:cNvSpPr>
          <p:nvPr>
            <p:ph type="ctrTitle"/>
          </p:nvPr>
        </p:nvSpPr>
        <p:spPr/>
        <p:txBody>
          <a:bodyPr/>
          <a:lstStyle/>
          <a:p>
            <a:r>
              <a:rPr lang="fi-FI" dirty="0"/>
              <a:t>WF for n7 </a:t>
            </a:r>
            <a:r>
              <a:rPr lang="fi-FI" dirty="0" err="1"/>
              <a:t>new</a:t>
            </a:r>
            <a:r>
              <a:rPr lang="fi-FI" dirty="0"/>
              <a:t> </a:t>
            </a:r>
            <a:r>
              <a:rPr lang="fi-FI" dirty="0" err="1"/>
              <a:t>channel</a:t>
            </a:r>
            <a:r>
              <a:rPr lang="fi-FI" dirty="0"/>
              <a:t> </a:t>
            </a:r>
            <a:r>
              <a:rPr lang="fi-FI" dirty="0" err="1"/>
              <a:t>bandwidths</a:t>
            </a:r>
            <a:endParaRPr lang="en-US" dirty="0"/>
          </a:p>
        </p:txBody>
      </p:sp>
      <p:sp>
        <p:nvSpPr>
          <p:cNvPr id="3" name="Subtitle 2">
            <a:extLst>
              <a:ext uri="{FF2B5EF4-FFF2-40B4-BE49-F238E27FC236}">
                <a16:creationId xmlns:a16="http://schemas.microsoft.com/office/drawing/2014/main" id="{0C239F0B-8A28-442F-B4C0-13270BB88B71}"/>
              </a:ext>
            </a:extLst>
          </p:cNvPr>
          <p:cNvSpPr>
            <a:spLocks noGrp="1"/>
          </p:cNvSpPr>
          <p:nvPr>
            <p:ph type="subTitle" idx="1"/>
          </p:nvPr>
        </p:nvSpPr>
        <p:spPr/>
        <p:txBody>
          <a:bodyPr/>
          <a:lstStyle/>
          <a:p>
            <a:r>
              <a:rPr lang="fi-FI" dirty="0"/>
              <a:t>Nokia, Qualcomm, Huawei</a:t>
            </a:r>
            <a:endParaRPr lang="en-US" dirty="0"/>
          </a:p>
        </p:txBody>
      </p:sp>
      <p:sp>
        <p:nvSpPr>
          <p:cNvPr id="4" name="TextBox 3">
            <a:extLst>
              <a:ext uri="{FF2B5EF4-FFF2-40B4-BE49-F238E27FC236}">
                <a16:creationId xmlns:a16="http://schemas.microsoft.com/office/drawing/2014/main" id="{801FC820-B05F-4059-ACB4-AEB0F2F0DA95}"/>
              </a:ext>
            </a:extLst>
          </p:cNvPr>
          <p:cNvSpPr txBox="1"/>
          <p:nvPr/>
        </p:nvSpPr>
        <p:spPr>
          <a:xfrm>
            <a:off x="8940800" y="599440"/>
            <a:ext cx="1316386" cy="369332"/>
          </a:xfrm>
          <a:prstGeom prst="rect">
            <a:avLst/>
          </a:prstGeom>
          <a:noFill/>
        </p:spPr>
        <p:txBody>
          <a:bodyPr wrap="none" rtlCol="0">
            <a:spAutoFit/>
          </a:bodyPr>
          <a:lstStyle/>
          <a:p>
            <a:r>
              <a:rPr lang="fi-FI" dirty="0"/>
              <a:t>R4-1907782</a:t>
            </a:r>
            <a:endParaRPr lang="en-US" dirty="0"/>
          </a:p>
        </p:txBody>
      </p:sp>
    </p:spTree>
    <p:extLst>
      <p:ext uri="{BB962C8B-B14F-4D97-AF65-F5344CB8AC3E}">
        <p14:creationId xmlns:p14="http://schemas.microsoft.com/office/powerpoint/2010/main" val="3282654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2EC4C-9BB5-498C-BC08-A3701092877B}"/>
              </a:ext>
            </a:extLst>
          </p:cNvPr>
          <p:cNvSpPr>
            <a:spLocks noGrp="1"/>
          </p:cNvSpPr>
          <p:nvPr>
            <p:ph type="title"/>
          </p:nvPr>
        </p:nvSpPr>
        <p:spPr/>
        <p:txBody>
          <a:bodyPr/>
          <a:lstStyle/>
          <a:p>
            <a:r>
              <a:rPr lang="fi-FI" dirty="0" err="1"/>
              <a:t>Background</a:t>
            </a:r>
            <a:endParaRPr lang="en-US" dirty="0"/>
          </a:p>
        </p:txBody>
      </p:sp>
      <p:sp>
        <p:nvSpPr>
          <p:cNvPr id="3" name="Content Placeholder 2">
            <a:extLst>
              <a:ext uri="{FF2B5EF4-FFF2-40B4-BE49-F238E27FC236}">
                <a16:creationId xmlns:a16="http://schemas.microsoft.com/office/drawing/2014/main" id="{F3E7B3B2-9595-4127-9DD1-233B09F8910C}"/>
              </a:ext>
            </a:extLst>
          </p:cNvPr>
          <p:cNvSpPr>
            <a:spLocks noGrp="1"/>
          </p:cNvSpPr>
          <p:nvPr>
            <p:ph idx="1"/>
          </p:nvPr>
        </p:nvSpPr>
        <p:spPr/>
        <p:txBody>
          <a:bodyPr/>
          <a:lstStyle/>
          <a:p>
            <a:r>
              <a:rPr lang="fi-FI" dirty="0"/>
              <a:t>In order to </a:t>
            </a:r>
            <a:r>
              <a:rPr lang="fi-FI" dirty="0" err="1"/>
              <a:t>introduce</a:t>
            </a:r>
            <a:r>
              <a:rPr lang="fi-FI" dirty="0"/>
              <a:t> </a:t>
            </a:r>
            <a:r>
              <a:rPr lang="fi-FI" dirty="0" err="1"/>
              <a:t>new</a:t>
            </a:r>
            <a:r>
              <a:rPr lang="fi-FI" dirty="0"/>
              <a:t> </a:t>
            </a:r>
            <a:r>
              <a:rPr lang="fi-FI" dirty="0" err="1"/>
              <a:t>channel</a:t>
            </a:r>
            <a:r>
              <a:rPr lang="fi-FI" dirty="0"/>
              <a:t> </a:t>
            </a:r>
            <a:r>
              <a:rPr lang="fi-FI" dirty="0" err="1"/>
              <a:t>bandwidths</a:t>
            </a:r>
            <a:r>
              <a:rPr lang="fi-FI" dirty="0"/>
              <a:t> for n7 A-MPR and REFSENS </a:t>
            </a:r>
            <a:r>
              <a:rPr lang="fi-FI" dirty="0" err="1"/>
              <a:t>needs</a:t>
            </a:r>
            <a:r>
              <a:rPr lang="fi-FI" dirty="0"/>
              <a:t> to </a:t>
            </a:r>
            <a:r>
              <a:rPr lang="fi-FI" dirty="0" err="1"/>
              <a:t>be</a:t>
            </a:r>
            <a:r>
              <a:rPr lang="fi-FI" dirty="0"/>
              <a:t> </a:t>
            </a:r>
            <a:r>
              <a:rPr lang="fi-FI" dirty="0" err="1"/>
              <a:t>specified</a:t>
            </a:r>
            <a:r>
              <a:rPr lang="fi-FI" dirty="0"/>
              <a:t>.</a:t>
            </a:r>
          </a:p>
          <a:p>
            <a:endParaRPr lang="fi-FI" dirty="0"/>
          </a:p>
          <a:p>
            <a:pPr marL="0" indent="0">
              <a:buNone/>
            </a:pPr>
            <a:r>
              <a:rPr lang="fi-FI" sz="1600" dirty="0"/>
              <a:t>REFERENCES</a:t>
            </a:r>
          </a:p>
          <a:p>
            <a:pPr marL="0" indent="0">
              <a:buNone/>
            </a:pPr>
            <a:r>
              <a:rPr lang="fi-FI" sz="1600" dirty="0"/>
              <a:t>[1] R4-1905337, n7 </a:t>
            </a:r>
            <a:r>
              <a:rPr lang="fi-FI" sz="1600" dirty="0" err="1"/>
              <a:t>new</a:t>
            </a:r>
            <a:r>
              <a:rPr lang="fi-FI" sz="1600" dirty="0"/>
              <a:t> </a:t>
            </a:r>
            <a:r>
              <a:rPr lang="fi-FI" sz="1600" dirty="0" err="1"/>
              <a:t>channel</a:t>
            </a:r>
            <a:r>
              <a:rPr lang="fi-FI" sz="1600" dirty="0"/>
              <a:t> BW REFSENS, Nokia, RAN4#91</a:t>
            </a:r>
          </a:p>
          <a:p>
            <a:pPr marL="0" indent="0">
              <a:buNone/>
            </a:pPr>
            <a:r>
              <a:rPr lang="fi-FI" sz="1600" dirty="0"/>
              <a:t>[2] R4-1907168, n7 </a:t>
            </a:r>
            <a:r>
              <a:rPr lang="fi-FI" sz="1600" dirty="0" err="1"/>
              <a:t>new</a:t>
            </a:r>
            <a:r>
              <a:rPr lang="fi-FI" sz="1600" dirty="0"/>
              <a:t> </a:t>
            </a:r>
            <a:r>
              <a:rPr lang="fi-FI" sz="1600" dirty="0" err="1"/>
              <a:t>channel</a:t>
            </a:r>
            <a:r>
              <a:rPr lang="fi-FI" sz="1600" dirty="0"/>
              <a:t> </a:t>
            </a:r>
            <a:r>
              <a:rPr lang="fi-FI" sz="1600" dirty="0" err="1"/>
              <a:t>bandwidths</a:t>
            </a:r>
            <a:r>
              <a:rPr lang="fi-FI" sz="1600" dirty="0"/>
              <a:t> AMPR for B38 </a:t>
            </a:r>
            <a:r>
              <a:rPr lang="fi-FI" sz="1600" dirty="0" err="1"/>
              <a:t>protection</a:t>
            </a:r>
            <a:r>
              <a:rPr lang="fi-FI" sz="1600" dirty="0"/>
              <a:t>, Qualcomm </a:t>
            </a:r>
            <a:r>
              <a:rPr lang="fi-FI" sz="1600" dirty="0" err="1"/>
              <a:t>Incorporated</a:t>
            </a:r>
            <a:r>
              <a:rPr lang="fi-FI" sz="1600" dirty="0"/>
              <a:t>, Nokia RAN4#91</a:t>
            </a:r>
          </a:p>
          <a:p>
            <a:pPr marL="0" indent="0">
              <a:buNone/>
            </a:pPr>
            <a:r>
              <a:rPr lang="fi-FI" sz="1600" dirty="0"/>
              <a:t>[3] </a:t>
            </a:r>
            <a:r>
              <a:rPr lang="en-US" sz="1600" dirty="0"/>
              <a:t>R4-1903857, Further consideration on UE reference sensitivity requirements on adding wider channel bandwidths in Band n7, Huawei, </a:t>
            </a:r>
            <a:r>
              <a:rPr lang="en-US" sz="1600" dirty="0" err="1"/>
              <a:t>HiSilicon</a:t>
            </a:r>
            <a:r>
              <a:rPr lang="en-US" sz="1600" dirty="0"/>
              <a:t>, </a:t>
            </a:r>
            <a:r>
              <a:rPr lang="fi-FI" sz="1600" dirty="0"/>
              <a:t>, Nokia RAN4#90bis</a:t>
            </a:r>
            <a:endParaRPr lang="en-US" sz="1600" dirty="0"/>
          </a:p>
          <a:p>
            <a:pPr marL="0" indent="0">
              <a:buNone/>
            </a:pPr>
            <a:r>
              <a:rPr lang="fi-FI" sz="1600" dirty="0"/>
              <a:t>[4] R4-1900067, n7 </a:t>
            </a:r>
            <a:r>
              <a:rPr lang="fi-FI" sz="1600" dirty="0" err="1"/>
              <a:t>new</a:t>
            </a:r>
            <a:r>
              <a:rPr lang="fi-FI" sz="1600" dirty="0"/>
              <a:t> </a:t>
            </a:r>
            <a:r>
              <a:rPr lang="fi-FI" sz="1600" dirty="0" err="1"/>
              <a:t>channel</a:t>
            </a:r>
            <a:r>
              <a:rPr lang="fi-FI" sz="1600" dirty="0"/>
              <a:t> </a:t>
            </a:r>
            <a:r>
              <a:rPr lang="fi-FI" sz="1600" dirty="0" err="1"/>
              <a:t>bandwidths</a:t>
            </a:r>
            <a:r>
              <a:rPr lang="fi-FI" sz="1600" dirty="0"/>
              <a:t> </a:t>
            </a:r>
            <a:r>
              <a:rPr lang="fi-FI" sz="1600" dirty="0" err="1"/>
              <a:t>emissions</a:t>
            </a:r>
            <a:r>
              <a:rPr lang="fi-FI" sz="1600" dirty="0"/>
              <a:t> </a:t>
            </a:r>
            <a:r>
              <a:rPr lang="fi-FI" sz="1600" dirty="0" err="1"/>
              <a:t>study</a:t>
            </a:r>
            <a:r>
              <a:rPr lang="fi-FI" sz="1600" dirty="0"/>
              <a:t>, Nokia,RAN4#90</a:t>
            </a:r>
          </a:p>
          <a:p>
            <a:pPr marL="0" indent="0">
              <a:buNone/>
            </a:pPr>
            <a:r>
              <a:rPr lang="fi-FI" sz="1600" dirty="0"/>
              <a:t>[5] R4-1900894, UE </a:t>
            </a:r>
            <a:r>
              <a:rPr lang="fi-FI" sz="1600" dirty="0" err="1"/>
              <a:t>reference</a:t>
            </a:r>
            <a:r>
              <a:rPr lang="fi-FI" sz="1600" dirty="0"/>
              <a:t> </a:t>
            </a:r>
            <a:r>
              <a:rPr lang="fi-FI" sz="1600" dirty="0" err="1"/>
              <a:t>sensitivity</a:t>
            </a:r>
            <a:r>
              <a:rPr lang="fi-FI" sz="1600" dirty="0"/>
              <a:t> </a:t>
            </a:r>
            <a:r>
              <a:rPr lang="fi-FI" sz="1600" dirty="0" err="1"/>
              <a:t>requirements</a:t>
            </a:r>
            <a:r>
              <a:rPr lang="fi-FI" sz="1600" dirty="0"/>
              <a:t> on </a:t>
            </a:r>
            <a:r>
              <a:rPr lang="fi-FI" sz="1600" dirty="0" err="1"/>
              <a:t>adding</a:t>
            </a:r>
            <a:r>
              <a:rPr lang="fi-FI" sz="1600" dirty="0"/>
              <a:t> </a:t>
            </a:r>
            <a:r>
              <a:rPr lang="fi-FI" sz="1600" dirty="0" err="1"/>
              <a:t>wider</a:t>
            </a:r>
            <a:r>
              <a:rPr lang="fi-FI" sz="1600" dirty="0"/>
              <a:t> </a:t>
            </a:r>
            <a:r>
              <a:rPr lang="fi-FI" sz="1600" dirty="0" err="1"/>
              <a:t>channel</a:t>
            </a:r>
            <a:r>
              <a:rPr lang="fi-FI" sz="1600" dirty="0"/>
              <a:t> </a:t>
            </a:r>
            <a:r>
              <a:rPr lang="fi-FI" sz="1600" dirty="0" err="1"/>
              <a:t>bandwidths</a:t>
            </a:r>
            <a:r>
              <a:rPr lang="fi-FI" sz="1600" dirty="0"/>
              <a:t> in Band n7, Huawei, </a:t>
            </a:r>
            <a:r>
              <a:rPr lang="fi-FI" sz="1600" dirty="0" err="1"/>
              <a:t>HiSilicon</a:t>
            </a:r>
            <a:r>
              <a:rPr lang="fi-FI" sz="1600" dirty="0"/>
              <a:t>, RAN4#90</a:t>
            </a:r>
          </a:p>
          <a:p>
            <a:pPr marL="0" indent="0">
              <a:buNone/>
            </a:pPr>
            <a:endParaRPr lang="fi-FI" sz="1600" dirty="0"/>
          </a:p>
          <a:p>
            <a:pPr marL="0" indent="0">
              <a:buNone/>
            </a:pPr>
            <a:endParaRPr lang="fi-FI" sz="1600" dirty="0"/>
          </a:p>
          <a:p>
            <a:pPr marL="0" indent="0">
              <a:buNone/>
            </a:pPr>
            <a:endParaRPr lang="en-US" sz="1600" dirty="0"/>
          </a:p>
        </p:txBody>
      </p:sp>
    </p:spTree>
    <p:extLst>
      <p:ext uri="{BB962C8B-B14F-4D97-AF65-F5344CB8AC3E}">
        <p14:creationId xmlns:p14="http://schemas.microsoft.com/office/powerpoint/2010/main" val="3636176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6D87-9206-47E0-9AAD-F7A5313E4C96}"/>
              </a:ext>
            </a:extLst>
          </p:cNvPr>
          <p:cNvSpPr>
            <a:spLocks noGrp="1"/>
          </p:cNvSpPr>
          <p:nvPr>
            <p:ph type="title"/>
          </p:nvPr>
        </p:nvSpPr>
        <p:spPr>
          <a:xfrm>
            <a:off x="838200" y="365125"/>
            <a:ext cx="10515600" cy="692725"/>
          </a:xfrm>
        </p:spPr>
        <p:txBody>
          <a:bodyPr>
            <a:normAutofit fontScale="90000"/>
          </a:bodyPr>
          <a:lstStyle/>
          <a:p>
            <a:r>
              <a:rPr lang="fi-FI" dirty="0"/>
              <a:t>A-MPR</a:t>
            </a:r>
            <a:endParaRPr lang="en-US" dirty="0"/>
          </a:p>
        </p:txBody>
      </p:sp>
      <p:sp>
        <p:nvSpPr>
          <p:cNvPr id="3" name="TextBox 2">
            <a:extLst>
              <a:ext uri="{FF2B5EF4-FFF2-40B4-BE49-F238E27FC236}">
                <a16:creationId xmlns:a16="http://schemas.microsoft.com/office/drawing/2014/main" id="{954B5264-2B9B-4E0B-8908-79C8B7B5807B}"/>
              </a:ext>
            </a:extLst>
          </p:cNvPr>
          <p:cNvSpPr txBox="1"/>
          <p:nvPr/>
        </p:nvSpPr>
        <p:spPr>
          <a:xfrm>
            <a:off x="739302" y="1057850"/>
            <a:ext cx="5638403" cy="369332"/>
          </a:xfrm>
          <a:prstGeom prst="rect">
            <a:avLst/>
          </a:prstGeom>
          <a:noFill/>
        </p:spPr>
        <p:txBody>
          <a:bodyPr wrap="none" rtlCol="0">
            <a:spAutoFit/>
          </a:bodyPr>
          <a:lstStyle/>
          <a:p>
            <a:r>
              <a:rPr lang="fi-FI" dirty="0" err="1"/>
              <a:t>Based</a:t>
            </a:r>
            <a:r>
              <a:rPr lang="fi-FI" dirty="0"/>
              <a:t> on input </a:t>
            </a:r>
            <a:r>
              <a:rPr lang="fi-FI" dirty="0" err="1"/>
              <a:t>from</a:t>
            </a:r>
            <a:r>
              <a:rPr lang="fi-FI" dirty="0"/>
              <a:t> [2] and [4] </a:t>
            </a:r>
            <a:r>
              <a:rPr lang="fi-FI" dirty="0" err="1"/>
              <a:t>following</a:t>
            </a:r>
            <a:r>
              <a:rPr lang="fi-FI" dirty="0"/>
              <a:t> A-MPR is </a:t>
            </a:r>
            <a:r>
              <a:rPr lang="fi-FI" dirty="0" err="1"/>
              <a:t>agreed</a:t>
            </a:r>
            <a:endParaRPr lang="en-US" dirty="0"/>
          </a:p>
        </p:txBody>
      </p:sp>
      <p:graphicFrame>
        <p:nvGraphicFramePr>
          <p:cNvPr id="10" name="Table 9">
            <a:extLst>
              <a:ext uri="{FF2B5EF4-FFF2-40B4-BE49-F238E27FC236}">
                <a16:creationId xmlns:a16="http://schemas.microsoft.com/office/drawing/2014/main" id="{49272011-5103-4167-8E89-321F63086E2F}"/>
              </a:ext>
            </a:extLst>
          </p:cNvPr>
          <p:cNvGraphicFramePr>
            <a:graphicFrameLocks noGrp="1"/>
          </p:cNvGraphicFramePr>
          <p:nvPr>
            <p:extLst>
              <p:ext uri="{D42A27DB-BD31-4B8C-83A1-F6EECF244321}">
                <p14:modId xmlns:p14="http://schemas.microsoft.com/office/powerpoint/2010/main" val="1165247318"/>
              </p:ext>
            </p:extLst>
          </p:nvPr>
        </p:nvGraphicFramePr>
        <p:xfrm>
          <a:off x="411643" y="1959670"/>
          <a:ext cx="4763471" cy="4324398"/>
        </p:xfrm>
        <a:graphic>
          <a:graphicData uri="http://schemas.openxmlformats.org/drawingml/2006/table">
            <a:tbl>
              <a:tblPr firstRow="1" firstCol="1" lastRow="1" lastCol="1" bandRow="1" bandCol="1"/>
              <a:tblGrid>
                <a:gridCol w="743820">
                  <a:extLst>
                    <a:ext uri="{9D8B030D-6E8A-4147-A177-3AD203B41FA5}">
                      <a16:colId xmlns:a16="http://schemas.microsoft.com/office/drawing/2014/main" val="4242414750"/>
                    </a:ext>
                  </a:extLst>
                </a:gridCol>
                <a:gridCol w="1006169">
                  <a:extLst>
                    <a:ext uri="{9D8B030D-6E8A-4147-A177-3AD203B41FA5}">
                      <a16:colId xmlns:a16="http://schemas.microsoft.com/office/drawing/2014/main" val="2761312188"/>
                    </a:ext>
                  </a:extLst>
                </a:gridCol>
                <a:gridCol w="1280579">
                  <a:extLst>
                    <a:ext uri="{9D8B030D-6E8A-4147-A177-3AD203B41FA5}">
                      <a16:colId xmlns:a16="http://schemas.microsoft.com/office/drawing/2014/main" val="227885200"/>
                    </a:ext>
                  </a:extLst>
                </a:gridCol>
                <a:gridCol w="1280579">
                  <a:extLst>
                    <a:ext uri="{9D8B030D-6E8A-4147-A177-3AD203B41FA5}">
                      <a16:colId xmlns:a16="http://schemas.microsoft.com/office/drawing/2014/main" val="71954718"/>
                    </a:ext>
                  </a:extLst>
                </a:gridCol>
                <a:gridCol w="452324">
                  <a:extLst>
                    <a:ext uri="{9D8B030D-6E8A-4147-A177-3AD203B41FA5}">
                      <a16:colId xmlns:a16="http://schemas.microsoft.com/office/drawing/2014/main" val="3726178897"/>
                    </a:ext>
                  </a:extLst>
                </a:gridCol>
              </a:tblGrid>
              <a:tr h="154443">
                <a:tc rowSpan="2">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Channel Bandwidth,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Carrier Center Frequency, Fc,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Regions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A-MPR</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214703"/>
                  </a:ext>
                </a:extLst>
              </a:tr>
              <a:tr h="308885">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RB</a:t>
                      </a:r>
                      <a:r>
                        <a:rPr lang="en-GB" sz="900" b="1" baseline="-25000">
                          <a:effectLst/>
                          <a:latin typeface="Arial" panose="020B0604020202020204" pitchFamily="34" charset="0"/>
                          <a:ea typeface="Times New Roman" panose="02020603050405020304" pitchFamily="18" charset="0"/>
                          <a:cs typeface="Times New Roman" panose="02020603050405020304" pitchFamily="18" charset="0"/>
                        </a:rPr>
                        <a:t>end</a:t>
                      </a:r>
                      <a:r>
                        <a:rPr lang="en-GB" sz="900" b="1">
                          <a:effectLst/>
                          <a:latin typeface="Arial" panose="020B0604020202020204" pitchFamily="34" charset="0"/>
                          <a:ea typeface="Times New Roman" panose="02020603050405020304" pitchFamily="18" charset="0"/>
                          <a:cs typeface="Times New Roman" panose="02020603050405020304" pitchFamily="18" charset="0"/>
                        </a:rPr>
                        <a:t>*12*SCS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L</a:t>
                      </a:r>
                      <a:r>
                        <a:rPr lang="en-GB" sz="900" b="1" baseline="-25000">
                          <a:effectLst/>
                          <a:latin typeface="Arial" panose="020B0604020202020204" pitchFamily="34" charset="0"/>
                          <a:ea typeface="Times New Roman" panose="02020603050405020304" pitchFamily="18" charset="0"/>
                          <a:cs typeface="Times New Roman" panose="02020603050405020304" pitchFamily="18" charset="0"/>
                        </a:rPr>
                        <a:t>CRB</a:t>
                      </a:r>
                      <a:r>
                        <a:rPr lang="en-GB" sz="900" b="1">
                          <a:effectLst/>
                          <a:latin typeface="Arial" panose="020B0604020202020204" pitchFamily="34" charset="0"/>
                          <a:ea typeface="Times New Roman" panose="02020603050405020304" pitchFamily="18" charset="0"/>
                          <a:cs typeface="Times New Roman" panose="02020603050405020304" pitchFamily="18" charset="0"/>
                        </a:rPr>
                        <a:t>*12*SCS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229168812"/>
                  </a:ext>
                </a:extLst>
              </a:tr>
              <a:tr h="308885">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25 MHz</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kern="1200">
                          <a:effectLst/>
                          <a:latin typeface="Arial" panose="020B0604020202020204" pitchFamily="34" charset="0"/>
                          <a:ea typeface="MS PGothic" panose="020B0600070205080204" pitchFamily="34" charset="-128"/>
                          <a:cs typeface="Arial" panose="020B0604020202020204" pitchFamily="34" charset="0"/>
                        </a:rPr>
                        <a:t>2534.5 ≤ F</a:t>
                      </a:r>
                      <a:r>
                        <a:rPr lang="en-GB" sz="900" kern="1200" baseline="-25000">
                          <a:effectLst/>
                          <a:latin typeface="Arial" panose="020B0604020202020204" pitchFamily="34" charset="0"/>
                          <a:ea typeface="MS PGothic" panose="020B0600070205080204" pitchFamily="34" charset="-128"/>
                          <a:cs typeface="Arial" panose="020B0604020202020204" pitchFamily="34" charset="0"/>
                        </a:rPr>
                        <a:t>C</a:t>
                      </a:r>
                      <a:r>
                        <a:rPr lang="en-GB" sz="900" kern="1200">
                          <a:effectLst/>
                          <a:latin typeface="Arial" panose="020B0604020202020204" pitchFamily="34" charset="0"/>
                          <a:ea typeface="MS PGothic" panose="020B0600070205080204" pitchFamily="34" charset="-128"/>
                          <a:cs typeface="Arial" panose="020B0604020202020204" pitchFamily="34" charset="0"/>
                        </a:rPr>
                        <a:t> </a:t>
                      </a:r>
                      <a:r>
                        <a:rPr lang="en-GB" sz="900">
                          <a:effectLst/>
                          <a:latin typeface="Arial" panose="020B0604020202020204" pitchFamily="34" charset="0"/>
                          <a:ea typeface="Times New Roman" panose="02020603050405020304" pitchFamily="18" charset="0"/>
                          <a:cs typeface="Times New Roman" panose="02020603050405020304" pitchFamily="18" charset="0"/>
                        </a:rPr>
                        <a:t>&lt;</a:t>
                      </a:r>
                      <a:r>
                        <a:rPr lang="en-GB" sz="900" kern="1200">
                          <a:effectLst/>
                          <a:latin typeface="Arial" panose="020B0604020202020204" pitchFamily="34" charset="0"/>
                          <a:ea typeface="MS PGothic" panose="020B0600070205080204" pitchFamily="34" charset="-128"/>
                          <a:cs typeface="Arial" panose="020B0604020202020204" pitchFamily="34" charset="0"/>
                        </a:rPr>
                        <a:t> 2557.5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Note 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8734486"/>
                  </a:ext>
                </a:extLst>
              </a:tr>
              <a:tr h="154443">
                <a:tc rowSpan="5">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30 MHz</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hangingPunct="0">
                        <a:spcAft>
                          <a:spcPts val="0"/>
                        </a:spcAft>
                      </a:pPr>
                      <a:r>
                        <a:rPr lang="en-GB" sz="900" kern="1200">
                          <a:effectLst/>
                          <a:latin typeface="Arial" panose="020B0604020202020204" pitchFamily="34" charset="0"/>
                          <a:ea typeface="MS PGothic" panose="020B0600070205080204" pitchFamily="34" charset="-128"/>
                          <a:cs typeface="Arial" panose="020B0604020202020204" pitchFamily="34" charset="0"/>
                        </a:rPr>
                        <a:t>2515 ≤ F</a:t>
                      </a:r>
                      <a:r>
                        <a:rPr lang="en-GB" sz="900" kern="1200" baseline="-25000">
                          <a:effectLst/>
                          <a:latin typeface="Arial" panose="020B0604020202020204" pitchFamily="34" charset="0"/>
                          <a:ea typeface="MS PGothic" panose="020B0600070205080204" pitchFamily="34" charset="-128"/>
                          <a:cs typeface="Arial" panose="020B0604020202020204" pitchFamily="34" charset="0"/>
                        </a:rPr>
                        <a:t>C</a:t>
                      </a:r>
                      <a:r>
                        <a:rPr lang="en-GB" sz="900" kern="1200">
                          <a:effectLst/>
                          <a:latin typeface="Arial" panose="020B0604020202020204" pitchFamily="34" charset="0"/>
                          <a:ea typeface="MS PGothic" panose="020B0600070205080204" pitchFamily="34" charset="-128"/>
                          <a:cs typeface="Arial" panose="020B0604020202020204" pitchFamily="34" charset="0"/>
                        </a:rPr>
                        <a:t> ≤ 2555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0</a:t>
                      </a:r>
                      <a:r>
                        <a:rPr lang="en-GB" sz="900">
                          <a:effectLst/>
                          <a:latin typeface="Arial" panose="020B0604020202020204" pitchFamily="34" charset="0"/>
                          <a:ea typeface="Times New Roman" panose="02020603050405020304" pitchFamily="18" charset="0"/>
                          <a:cs typeface="Arial" panose="020B0604020202020204" pitchFamily="34" charset="0"/>
                        </a:rPr>
                        <a:t>, &lt;1.44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3241641"/>
                  </a:ext>
                </a:extLst>
              </a:tr>
              <a:tr h="308885">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1.44</a:t>
                      </a:r>
                      <a:r>
                        <a:rPr lang="en-GB" sz="900">
                          <a:effectLst/>
                          <a:latin typeface="Arial" panose="020B0604020202020204" pitchFamily="34" charset="0"/>
                          <a:ea typeface="Times New Roman" panose="02020603050405020304" pitchFamily="18" charset="0"/>
                          <a:cs typeface="Arial" panose="020B0604020202020204" pitchFamily="34" charset="0"/>
                        </a:rPr>
                        <a:t>, &lt;13.5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&gt;max (0, 12*SCS*RB</a:t>
                      </a:r>
                      <a:r>
                        <a:rPr lang="en-GB" sz="900" baseline="-25000">
                          <a:effectLst/>
                          <a:latin typeface="Arial" panose="020B0604020202020204" pitchFamily="34" charset="0"/>
                          <a:ea typeface="Times New Roman" panose="02020603050405020304" pitchFamily="18" charset="0"/>
                          <a:cs typeface="Arial" panose="020B0604020202020204" pitchFamily="34" charset="0"/>
                        </a:rPr>
                        <a:t>end</a:t>
                      </a:r>
                      <a:r>
                        <a:rPr lang="en-GB" sz="900">
                          <a:effectLst/>
                          <a:latin typeface="Arial" panose="020B0604020202020204" pitchFamily="34" charset="0"/>
                          <a:ea typeface="Times New Roman" panose="02020603050405020304" pitchFamily="18" charset="0"/>
                          <a:cs typeface="Arial" panose="020B0604020202020204" pitchFamily="34" charset="0"/>
                        </a:rPr>
                        <a:t> -1.8)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3020166"/>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13.5</a:t>
                      </a:r>
                      <a:r>
                        <a:rPr lang="en-GB" sz="900">
                          <a:effectLst/>
                          <a:latin typeface="Arial" panose="020B0604020202020204" pitchFamily="34" charset="0"/>
                          <a:ea typeface="Times New Roman" panose="02020603050405020304" pitchFamily="18" charset="0"/>
                          <a:cs typeface="Arial" panose="020B0604020202020204" pitchFamily="34" charset="0"/>
                        </a:rPr>
                        <a:t>, &lt;19.8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&gt;11.52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4326093"/>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19.8, </a:t>
                      </a:r>
                      <a:r>
                        <a:rPr lang="en-GB" sz="900">
                          <a:effectLst/>
                          <a:latin typeface="Arial" panose="020B0604020202020204" pitchFamily="34" charset="0"/>
                          <a:ea typeface="Times New Roman" panose="02020603050405020304" pitchFamily="18" charset="0"/>
                          <a:cs typeface="Arial" panose="020B0604020202020204" pitchFamily="34" charset="0"/>
                        </a:rPr>
                        <a:t>&lt;25.92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&gt;6.3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3229970"/>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25.92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0581760"/>
                  </a:ext>
                </a:extLst>
              </a:tr>
              <a:tr h="154443">
                <a:tc rowSpan="5">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40 MHz</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hangingPunct="0">
                        <a:spcAft>
                          <a:spcPts val="0"/>
                        </a:spcAft>
                      </a:pPr>
                      <a:r>
                        <a:rPr lang="en-GB" sz="900" kern="1200">
                          <a:effectLst/>
                          <a:latin typeface="Arial" panose="020B0604020202020204" pitchFamily="34" charset="0"/>
                          <a:ea typeface="MS PGothic" panose="020B0600070205080204" pitchFamily="34" charset="-128"/>
                          <a:cs typeface="Arial" panose="020B0604020202020204" pitchFamily="34" charset="0"/>
                        </a:rPr>
                        <a:t>2520 ≤ F</a:t>
                      </a:r>
                      <a:r>
                        <a:rPr lang="en-GB" sz="900" kern="1200" baseline="-25000">
                          <a:effectLst/>
                          <a:latin typeface="Arial" panose="020B0604020202020204" pitchFamily="34" charset="0"/>
                          <a:ea typeface="MS PGothic" panose="020B0600070205080204" pitchFamily="34" charset="-128"/>
                          <a:cs typeface="Arial" panose="020B0604020202020204" pitchFamily="34" charset="0"/>
                        </a:rPr>
                        <a:t>C</a:t>
                      </a:r>
                      <a:r>
                        <a:rPr lang="en-GB" sz="900" kern="1200">
                          <a:effectLst/>
                          <a:latin typeface="Arial" panose="020B0604020202020204" pitchFamily="34" charset="0"/>
                          <a:ea typeface="MS PGothic" panose="020B0600070205080204" pitchFamily="34" charset="-128"/>
                          <a:cs typeface="Arial" panose="020B0604020202020204" pitchFamily="34" charset="0"/>
                        </a:rPr>
                        <a:t> ≤ 2550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0</a:t>
                      </a:r>
                      <a:r>
                        <a:rPr lang="en-GB" sz="900">
                          <a:effectLst/>
                          <a:latin typeface="Arial" panose="020B0604020202020204" pitchFamily="34" charset="0"/>
                          <a:ea typeface="Times New Roman" panose="02020603050405020304" pitchFamily="18" charset="0"/>
                          <a:cs typeface="Arial" panose="020B0604020202020204" pitchFamily="34" charset="0"/>
                        </a:rPr>
                        <a:t>, &lt;4.14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6741884"/>
                  </a:ext>
                </a:extLst>
              </a:tr>
              <a:tr h="463328">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4.14</a:t>
                      </a:r>
                      <a:r>
                        <a:rPr lang="en-GB" sz="900">
                          <a:effectLst/>
                          <a:latin typeface="Arial" panose="020B0604020202020204" pitchFamily="34" charset="0"/>
                          <a:ea typeface="Times New Roman" panose="02020603050405020304" pitchFamily="18" charset="0"/>
                          <a:cs typeface="Arial" panose="020B0604020202020204" pitchFamily="34" charset="0"/>
                        </a:rPr>
                        <a:t>, &lt;18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&gt;max (0, 12*SCS*RB</a:t>
                      </a:r>
                      <a:r>
                        <a:rPr lang="en-GB" sz="900" baseline="-25000">
                          <a:effectLst/>
                          <a:latin typeface="Arial" panose="020B0604020202020204" pitchFamily="34" charset="0"/>
                          <a:ea typeface="Times New Roman" panose="02020603050405020304" pitchFamily="18" charset="0"/>
                          <a:cs typeface="Arial" panose="020B0604020202020204" pitchFamily="34" charset="0"/>
                        </a:rPr>
                        <a:t>end </a:t>
                      </a:r>
                      <a:r>
                        <a:rPr lang="en-GB" sz="900">
                          <a:effectLst/>
                          <a:latin typeface="Arial" panose="020B0604020202020204" pitchFamily="34" charset="0"/>
                          <a:ea typeface="Times New Roman" panose="02020603050405020304" pitchFamily="18" charset="0"/>
                          <a:cs typeface="Arial" panose="020B0604020202020204" pitchFamily="34" charset="0"/>
                        </a:rPr>
                        <a:t>- 4.5)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152698"/>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18</a:t>
                      </a:r>
                      <a:r>
                        <a:rPr lang="en-GB" sz="900">
                          <a:effectLst/>
                          <a:latin typeface="Arial" panose="020B0604020202020204" pitchFamily="34" charset="0"/>
                          <a:ea typeface="Times New Roman" panose="02020603050405020304" pitchFamily="18" charset="0"/>
                          <a:cs typeface="Arial" panose="020B0604020202020204" pitchFamily="34" charset="0"/>
                        </a:rPr>
                        <a:t>, &lt;25.74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&gt;13.5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9015394"/>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25.74, </a:t>
                      </a:r>
                      <a:r>
                        <a:rPr lang="en-GB" sz="900">
                          <a:effectLst/>
                          <a:latin typeface="Arial" panose="020B0604020202020204" pitchFamily="34" charset="0"/>
                          <a:ea typeface="Times New Roman" panose="02020603050405020304" pitchFamily="18" charset="0"/>
                          <a:cs typeface="Arial" panose="020B0604020202020204" pitchFamily="34" charset="0"/>
                        </a:rPr>
                        <a:t>&lt;32.4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&gt;12.6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0048840"/>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32.4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5714631"/>
                  </a:ext>
                </a:extLst>
              </a:tr>
              <a:tr h="154443">
                <a:tc rowSpan="5">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50 MHz</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hangingPunct="0">
                        <a:spcAft>
                          <a:spcPts val="0"/>
                        </a:spcAft>
                      </a:pPr>
                      <a:r>
                        <a:rPr lang="en-GB" sz="900" kern="1200">
                          <a:effectLst/>
                          <a:latin typeface="Arial" panose="020B0604020202020204" pitchFamily="34" charset="0"/>
                          <a:ea typeface="MS PGothic" panose="020B0600070205080204" pitchFamily="34" charset="-128"/>
                          <a:cs typeface="Arial" panose="020B0604020202020204" pitchFamily="34" charset="0"/>
                        </a:rPr>
                        <a:t>2525 ≤ F</a:t>
                      </a:r>
                      <a:r>
                        <a:rPr lang="en-GB" sz="900" kern="1200" baseline="-25000">
                          <a:effectLst/>
                          <a:latin typeface="Arial" panose="020B0604020202020204" pitchFamily="34" charset="0"/>
                          <a:ea typeface="MS PGothic" panose="020B0600070205080204" pitchFamily="34" charset="-128"/>
                          <a:cs typeface="Arial" panose="020B0604020202020204" pitchFamily="34" charset="0"/>
                        </a:rPr>
                        <a:t>C</a:t>
                      </a:r>
                      <a:r>
                        <a:rPr lang="en-GB" sz="900" kern="1200">
                          <a:effectLst/>
                          <a:latin typeface="Arial" panose="020B0604020202020204" pitchFamily="34" charset="0"/>
                          <a:ea typeface="MS PGothic" panose="020B0600070205080204" pitchFamily="34" charset="-128"/>
                          <a:cs typeface="Arial" panose="020B0604020202020204" pitchFamily="34" charset="0"/>
                        </a:rPr>
                        <a:t> ≤ 2545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0</a:t>
                      </a:r>
                      <a:r>
                        <a:rPr lang="en-GB" sz="900">
                          <a:effectLst/>
                          <a:latin typeface="Arial" panose="020B0604020202020204" pitchFamily="34" charset="0"/>
                          <a:ea typeface="Times New Roman" panose="02020603050405020304" pitchFamily="18" charset="0"/>
                          <a:cs typeface="Arial" panose="020B0604020202020204" pitchFamily="34" charset="0"/>
                        </a:rPr>
                        <a:t>, &lt;9</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3867312"/>
                  </a:ext>
                </a:extLst>
              </a:tr>
              <a:tr h="463328">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9</a:t>
                      </a:r>
                      <a:r>
                        <a:rPr lang="en-GB" sz="900">
                          <a:effectLst/>
                          <a:latin typeface="Arial" panose="020B0604020202020204" pitchFamily="34" charset="0"/>
                          <a:ea typeface="Times New Roman" panose="02020603050405020304" pitchFamily="18" charset="0"/>
                          <a:cs typeface="Arial" panose="020B0604020202020204" pitchFamily="34" charset="0"/>
                        </a:rPr>
                        <a:t>, &lt;21.6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&gt;max (0, 12*SCS*RB</a:t>
                      </a:r>
                      <a:r>
                        <a:rPr lang="en-GB" sz="900" baseline="-25000">
                          <a:effectLst/>
                          <a:latin typeface="Arial" panose="020B0604020202020204" pitchFamily="34" charset="0"/>
                          <a:ea typeface="Times New Roman" panose="02020603050405020304" pitchFamily="18" charset="0"/>
                          <a:cs typeface="Arial" panose="020B0604020202020204" pitchFamily="34" charset="0"/>
                        </a:rPr>
                        <a:t>end </a:t>
                      </a:r>
                      <a:r>
                        <a:rPr lang="en-GB" sz="900">
                          <a:effectLst/>
                          <a:latin typeface="Arial" panose="020B0604020202020204" pitchFamily="34" charset="0"/>
                          <a:ea typeface="Times New Roman" panose="02020603050405020304" pitchFamily="18" charset="0"/>
                          <a:cs typeface="Arial" panose="020B0604020202020204" pitchFamily="34" charset="0"/>
                        </a:rPr>
                        <a:t>- 7.2)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9885252"/>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21.6</a:t>
                      </a:r>
                      <a:r>
                        <a:rPr lang="en-GB" sz="900">
                          <a:effectLst/>
                          <a:latin typeface="Arial" panose="020B0604020202020204" pitchFamily="34" charset="0"/>
                          <a:ea typeface="Times New Roman" panose="02020603050405020304" pitchFamily="18" charset="0"/>
                          <a:cs typeface="Arial" panose="020B0604020202020204" pitchFamily="34" charset="0"/>
                        </a:rPr>
                        <a:t>, &lt;31.5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&gt;18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0994997"/>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31.5, </a:t>
                      </a:r>
                      <a:r>
                        <a:rPr lang="en-GB" sz="900">
                          <a:effectLst/>
                          <a:latin typeface="Arial" panose="020B0604020202020204" pitchFamily="34" charset="0"/>
                          <a:ea typeface="Times New Roman" panose="02020603050405020304" pitchFamily="18" charset="0"/>
                          <a:cs typeface="Arial" panose="020B0604020202020204" pitchFamily="34" charset="0"/>
                        </a:rPr>
                        <a:t>&lt;39.6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&gt;16.2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418170"/>
                  </a:ext>
                </a:extLst>
              </a:tr>
              <a:tr h="154443">
                <a:tc vMerge="1">
                  <a:txBody>
                    <a:bodyPr/>
                    <a:lstStyle/>
                    <a:p>
                      <a:endParaRPr lang="en-US"/>
                    </a:p>
                  </a:txBody>
                  <a:tcPr/>
                </a:tc>
                <a:tc vMerge="1">
                  <a:txBody>
                    <a:bodyPr/>
                    <a:lstStyle/>
                    <a:p>
                      <a:endParaRPr lang="en-US"/>
                    </a:p>
                  </a:txBody>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r>
                        <a:rPr lang="en-GB" sz="900">
                          <a:effectLst/>
                          <a:latin typeface="Arial" panose="020B0604020202020204" pitchFamily="34" charset="0"/>
                          <a:ea typeface="Times New Roman" panose="02020603050405020304" pitchFamily="18" charset="0"/>
                          <a:cs typeface="Times New Roman" panose="02020603050405020304" pitchFamily="18" charset="0"/>
                        </a:rPr>
                        <a:t>39.6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&gt;0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7806116"/>
                  </a:ext>
                </a:extLst>
              </a:tr>
              <a:tr h="463328">
                <a:tc gridSpan="5">
                  <a:txBody>
                    <a:bodyPr/>
                    <a:lstStyle/>
                    <a:p>
                      <a:pPr algn="l"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1: &gt;9.72MHz for DFT-s-OFDM, &gt;16.02MHz for CP-OFDM. CP-OFDM threshold only applies for 20 and 25MHz bandwidths.</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89552362"/>
                  </a:ext>
                </a:extLst>
              </a:tr>
            </a:tbl>
          </a:graphicData>
        </a:graphic>
      </p:graphicFrame>
      <p:graphicFrame>
        <p:nvGraphicFramePr>
          <p:cNvPr id="11" name="Table 10">
            <a:extLst>
              <a:ext uri="{FF2B5EF4-FFF2-40B4-BE49-F238E27FC236}">
                <a16:creationId xmlns:a16="http://schemas.microsoft.com/office/drawing/2014/main" id="{7C2DA3A2-8E57-4E0E-8FAA-6FB229327A9A}"/>
              </a:ext>
            </a:extLst>
          </p:cNvPr>
          <p:cNvGraphicFramePr>
            <a:graphicFrameLocks noGrp="1"/>
          </p:cNvGraphicFramePr>
          <p:nvPr>
            <p:extLst>
              <p:ext uri="{D42A27DB-BD31-4B8C-83A1-F6EECF244321}">
                <p14:modId xmlns:p14="http://schemas.microsoft.com/office/powerpoint/2010/main" val="2853155434"/>
              </p:ext>
            </p:extLst>
          </p:nvPr>
        </p:nvGraphicFramePr>
        <p:xfrm>
          <a:off x="5583679" y="2788434"/>
          <a:ext cx="6313251" cy="2179320"/>
        </p:xfrm>
        <a:graphic>
          <a:graphicData uri="http://schemas.openxmlformats.org/drawingml/2006/table">
            <a:tbl>
              <a:tblPr firstRow="1" firstCol="1" lastRow="1" lastCol="1" bandRow="1" bandCol="1"/>
              <a:tblGrid>
                <a:gridCol w="764658">
                  <a:extLst>
                    <a:ext uri="{9D8B030D-6E8A-4147-A177-3AD203B41FA5}">
                      <a16:colId xmlns:a16="http://schemas.microsoft.com/office/drawing/2014/main" val="2674820063"/>
                    </a:ext>
                  </a:extLst>
                </a:gridCol>
                <a:gridCol w="1081712">
                  <a:extLst>
                    <a:ext uri="{9D8B030D-6E8A-4147-A177-3AD203B41FA5}">
                      <a16:colId xmlns:a16="http://schemas.microsoft.com/office/drawing/2014/main" val="1214894017"/>
                    </a:ext>
                  </a:extLst>
                </a:gridCol>
                <a:gridCol w="680733">
                  <a:extLst>
                    <a:ext uri="{9D8B030D-6E8A-4147-A177-3AD203B41FA5}">
                      <a16:colId xmlns:a16="http://schemas.microsoft.com/office/drawing/2014/main" val="781748141"/>
                    </a:ext>
                  </a:extLst>
                </a:gridCol>
                <a:gridCol w="634107">
                  <a:extLst>
                    <a:ext uri="{9D8B030D-6E8A-4147-A177-3AD203B41FA5}">
                      <a16:colId xmlns:a16="http://schemas.microsoft.com/office/drawing/2014/main" val="1829408663"/>
                    </a:ext>
                  </a:extLst>
                </a:gridCol>
                <a:gridCol w="755334">
                  <a:extLst>
                    <a:ext uri="{9D8B030D-6E8A-4147-A177-3AD203B41FA5}">
                      <a16:colId xmlns:a16="http://schemas.microsoft.com/office/drawing/2014/main" val="2352144913"/>
                    </a:ext>
                  </a:extLst>
                </a:gridCol>
                <a:gridCol w="708708">
                  <a:extLst>
                    <a:ext uri="{9D8B030D-6E8A-4147-A177-3AD203B41FA5}">
                      <a16:colId xmlns:a16="http://schemas.microsoft.com/office/drawing/2014/main" val="2047817837"/>
                    </a:ext>
                  </a:extLst>
                </a:gridCol>
                <a:gridCol w="746009">
                  <a:extLst>
                    <a:ext uri="{9D8B030D-6E8A-4147-A177-3AD203B41FA5}">
                      <a16:colId xmlns:a16="http://schemas.microsoft.com/office/drawing/2014/main" val="3499991049"/>
                    </a:ext>
                  </a:extLst>
                </a:gridCol>
                <a:gridCol w="941990">
                  <a:extLst>
                    <a:ext uri="{9D8B030D-6E8A-4147-A177-3AD203B41FA5}">
                      <a16:colId xmlns:a16="http://schemas.microsoft.com/office/drawing/2014/main" val="3406997844"/>
                    </a:ext>
                  </a:extLst>
                </a:gridCol>
              </a:tblGrid>
              <a:tr h="139591">
                <a:tc rowSpan="2" gridSpan="2">
                  <a:txBody>
                    <a:bodyPr/>
                    <a:lstStyle/>
                    <a:p>
                      <a:pPr algn="ctr" hangingPunct="0">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Modulation/Waveform</a:t>
                      </a:r>
                      <a:endParaRPr lang="en-US"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A3</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A4</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A6</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A7</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A8</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8681871"/>
                  </a:ext>
                </a:extLst>
              </a:tr>
              <a:tr h="233903">
                <a:tc gridSpan="2" vMerge="1">
                  <a:txBody>
                    <a:bodyPr/>
                    <a:lstStyle/>
                    <a:p>
                      <a:endParaRPr lang="en-US"/>
                    </a:p>
                  </a:txBody>
                  <a:tcPr/>
                </a:tc>
                <a:tc hMerge="1" vMerge="1">
                  <a:txBody>
                    <a:bodyPr/>
                    <a:lstStyle/>
                    <a:p>
                      <a:endParaRPr lang="en-US"/>
                    </a:p>
                  </a:txBody>
                  <a:tcPr/>
                </a:tc>
                <a:tc>
                  <a:txBody>
                    <a:bodyPr/>
                    <a:lstStyle/>
                    <a:p>
                      <a:pPr algn="ctr" hangingPunct="0">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Outer</a:t>
                      </a:r>
                      <a:endParaRPr lang="en-US"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Outer/Inner</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Outer/Inner</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Outer/Inner</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Outer/Inner</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Outer/Inner</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7704726"/>
                  </a:ext>
                </a:extLst>
              </a:tr>
              <a:tr h="155935">
                <a:tc rowSpan="5">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DFT-s-OFDM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PI/2 BPSK</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[4.5]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8151416"/>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QPSK</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[4.5]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4954992"/>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16 QAM</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[4.5]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1085652"/>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64 QAM</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[4.5]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7824560"/>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256 QAM</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3119758"/>
                  </a:ext>
                </a:extLst>
              </a:tr>
              <a:tr h="155935">
                <a:tc rowSpan="4">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CP-OFDM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QPSK</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[11]</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7069444"/>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16 QAM</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[11]</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4127070"/>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64 QAM</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[3.5]</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[5.5]</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[11]</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5512435"/>
                  </a:ext>
                </a:extLst>
              </a:tr>
              <a:tr h="15593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256 QAM</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[11]</a:t>
                      </a:r>
                      <a:endParaRPr lang="en-US"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29490"/>
                  </a:ext>
                </a:extLst>
              </a:tr>
            </a:tbl>
          </a:graphicData>
        </a:graphic>
      </p:graphicFrame>
    </p:spTree>
    <p:extLst>
      <p:ext uri="{BB962C8B-B14F-4D97-AF65-F5344CB8AC3E}">
        <p14:creationId xmlns:p14="http://schemas.microsoft.com/office/powerpoint/2010/main" val="1080236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92630-3412-4598-8BF5-C1BB9EF7589C}"/>
              </a:ext>
            </a:extLst>
          </p:cNvPr>
          <p:cNvSpPr>
            <a:spLocks noGrp="1"/>
          </p:cNvSpPr>
          <p:nvPr>
            <p:ph type="title"/>
          </p:nvPr>
        </p:nvSpPr>
        <p:spPr>
          <a:xfrm>
            <a:off x="838200" y="365125"/>
            <a:ext cx="10515600" cy="549275"/>
          </a:xfrm>
        </p:spPr>
        <p:txBody>
          <a:bodyPr>
            <a:normAutofit fontScale="90000"/>
          </a:bodyPr>
          <a:lstStyle/>
          <a:p>
            <a:r>
              <a:rPr lang="fi-FI" dirty="0"/>
              <a:t>REFSENS</a:t>
            </a:r>
            <a:endParaRPr lang="en-US" dirty="0"/>
          </a:p>
        </p:txBody>
      </p:sp>
      <p:sp>
        <p:nvSpPr>
          <p:cNvPr id="3" name="TextBox 2">
            <a:extLst>
              <a:ext uri="{FF2B5EF4-FFF2-40B4-BE49-F238E27FC236}">
                <a16:creationId xmlns:a16="http://schemas.microsoft.com/office/drawing/2014/main" id="{DBB8490F-87CD-4E53-A8FB-D898BC1BE8E2}"/>
              </a:ext>
            </a:extLst>
          </p:cNvPr>
          <p:cNvSpPr txBox="1"/>
          <p:nvPr/>
        </p:nvSpPr>
        <p:spPr>
          <a:xfrm>
            <a:off x="739302" y="1057850"/>
            <a:ext cx="6175345" cy="369332"/>
          </a:xfrm>
          <a:prstGeom prst="rect">
            <a:avLst/>
          </a:prstGeom>
          <a:noFill/>
        </p:spPr>
        <p:txBody>
          <a:bodyPr wrap="none" rtlCol="0">
            <a:spAutoFit/>
          </a:bodyPr>
          <a:lstStyle/>
          <a:p>
            <a:r>
              <a:rPr lang="fi-FI" dirty="0" err="1"/>
              <a:t>Based</a:t>
            </a:r>
            <a:r>
              <a:rPr lang="fi-FI" dirty="0"/>
              <a:t> on input </a:t>
            </a:r>
            <a:r>
              <a:rPr lang="fi-FI" dirty="0" err="1"/>
              <a:t>from</a:t>
            </a:r>
            <a:r>
              <a:rPr lang="fi-FI" dirty="0"/>
              <a:t> [1], [3] and [5] </a:t>
            </a:r>
            <a:r>
              <a:rPr lang="fi-FI" dirty="0" err="1"/>
              <a:t>following</a:t>
            </a:r>
            <a:r>
              <a:rPr lang="fi-FI" dirty="0"/>
              <a:t> REFSENS is </a:t>
            </a:r>
            <a:r>
              <a:rPr lang="fi-FI" dirty="0" err="1"/>
              <a:t>agreed</a:t>
            </a:r>
            <a:endParaRPr lang="en-US" dirty="0"/>
          </a:p>
        </p:txBody>
      </p:sp>
      <p:graphicFrame>
        <p:nvGraphicFramePr>
          <p:cNvPr id="7" name="Table 6">
            <a:extLst>
              <a:ext uri="{FF2B5EF4-FFF2-40B4-BE49-F238E27FC236}">
                <a16:creationId xmlns:a16="http://schemas.microsoft.com/office/drawing/2014/main" id="{ED9C0FB0-C5A9-4AE5-AD7B-41CFCA6E0C2D}"/>
              </a:ext>
            </a:extLst>
          </p:cNvPr>
          <p:cNvGraphicFramePr>
            <a:graphicFrameLocks noGrp="1"/>
          </p:cNvGraphicFramePr>
          <p:nvPr>
            <p:extLst>
              <p:ext uri="{D42A27DB-BD31-4B8C-83A1-F6EECF244321}">
                <p14:modId xmlns:p14="http://schemas.microsoft.com/office/powerpoint/2010/main" val="1014084165"/>
              </p:ext>
            </p:extLst>
          </p:nvPr>
        </p:nvGraphicFramePr>
        <p:xfrm>
          <a:off x="838200" y="2531585"/>
          <a:ext cx="8305803" cy="1280160"/>
        </p:xfrm>
        <a:graphic>
          <a:graphicData uri="http://schemas.openxmlformats.org/drawingml/2006/table">
            <a:tbl>
              <a:tblPr/>
              <a:tblGrid>
                <a:gridCol w="1201287">
                  <a:extLst>
                    <a:ext uri="{9D8B030D-6E8A-4147-A177-3AD203B41FA5}">
                      <a16:colId xmlns:a16="http://schemas.microsoft.com/office/drawing/2014/main" val="3829710677"/>
                    </a:ext>
                  </a:extLst>
                </a:gridCol>
                <a:gridCol w="829177">
                  <a:extLst>
                    <a:ext uri="{9D8B030D-6E8A-4147-A177-3AD203B41FA5}">
                      <a16:colId xmlns:a16="http://schemas.microsoft.com/office/drawing/2014/main" val="1585206410"/>
                    </a:ext>
                  </a:extLst>
                </a:gridCol>
                <a:gridCol w="829177">
                  <a:extLst>
                    <a:ext uri="{9D8B030D-6E8A-4147-A177-3AD203B41FA5}">
                      <a16:colId xmlns:a16="http://schemas.microsoft.com/office/drawing/2014/main" val="3505874053"/>
                    </a:ext>
                  </a:extLst>
                </a:gridCol>
                <a:gridCol w="829177">
                  <a:extLst>
                    <a:ext uri="{9D8B030D-6E8A-4147-A177-3AD203B41FA5}">
                      <a16:colId xmlns:a16="http://schemas.microsoft.com/office/drawing/2014/main" val="196363534"/>
                    </a:ext>
                  </a:extLst>
                </a:gridCol>
                <a:gridCol w="829177">
                  <a:extLst>
                    <a:ext uri="{9D8B030D-6E8A-4147-A177-3AD203B41FA5}">
                      <a16:colId xmlns:a16="http://schemas.microsoft.com/office/drawing/2014/main" val="1657810253"/>
                    </a:ext>
                  </a:extLst>
                </a:gridCol>
                <a:gridCol w="829177">
                  <a:extLst>
                    <a:ext uri="{9D8B030D-6E8A-4147-A177-3AD203B41FA5}">
                      <a16:colId xmlns:a16="http://schemas.microsoft.com/office/drawing/2014/main" val="2808638472"/>
                    </a:ext>
                  </a:extLst>
                </a:gridCol>
                <a:gridCol w="96945">
                  <a:extLst>
                    <a:ext uri="{9D8B030D-6E8A-4147-A177-3AD203B41FA5}">
                      <a16:colId xmlns:a16="http://schemas.microsoft.com/office/drawing/2014/main" val="3678127274"/>
                    </a:ext>
                  </a:extLst>
                </a:gridCol>
                <a:gridCol w="829177">
                  <a:extLst>
                    <a:ext uri="{9D8B030D-6E8A-4147-A177-3AD203B41FA5}">
                      <a16:colId xmlns:a16="http://schemas.microsoft.com/office/drawing/2014/main" val="4102207716"/>
                    </a:ext>
                  </a:extLst>
                </a:gridCol>
                <a:gridCol w="829177">
                  <a:extLst>
                    <a:ext uri="{9D8B030D-6E8A-4147-A177-3AD203B41FA5}">
                      <a16:colId xmlns:a16="http://schemas.microsoft.com/office/drawing/2014/main" val="2602563791"/>
                    </a:ext>
                  </a:extLst>
                </a:gridCol>
                <a:gridCol w="527468">
                  <a:extLst>
                    <a:ext uri="{9D8B030D-6E8A-4147-A177-3AD203B41FA5}">
                      <a16:colId xmlns:a16="http://schemas.microsoft.com/office/drawing/2014/main" val="3613510551"/>
                    </a:ext>
                  </a:extLst>
                </a:gridCol>
                <a:gridCol w="675864">
                  <a:extLst>
                    <a:ext uri="{9D8B030D-6E8A-4147-A177-3AD203B41FA5}">
                      <a16:colId xmlns:a16="http://schemas.microsoft.com/office/drawing/2014/main" val="2528683481"/>
                    </a:ext>
                  </a:extLst>
                </a:gridCol>
              </a:tblGrid>
              <a:tr h="266700">
                <a:tc>
                  <a:txBody>
                    <a:bodyPr/>
                    <a:lstStyle/>
                    <a:p>
                      <a:pPr algn="ct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Operating Band</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SCS kHz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5</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10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15</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20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25</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30 MHz (dBm)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40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50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br>
                        <a:rPr lang="en-GB" sz="1200" b="1">
                          <a:effectLst/>
                          <a:latin typeface="Arial" panose="020B0604020202020204" pitchFamily="34" charset="0"/>
                          <a:ea typeface="Times New Roman" panose="02020603050405020304" pitchFamily="18" charset="0"/>
                          <a:cs typeface="Times New Roman" panose="02020603050405020304" pitchFamily="18" charset="0"/>
                        </a:rPr>
                      </a:br>
                      <a:r>
                        <a:rPr lang="en-GB" sz="1200" b="1">
                          <a:effectLst/>
                          <a:latin typeface="Arial" panose="020B0604020202020204" pitchFamily="34" charset="0"/>
                          <a:ea typeface="Times New Roman" panose="02020603050405020304" pitchFamily="18" charset="0"/>
                          <a:cs typeface="Times New Roman" panose="02020603050405020304" pitchFamily="18" charset="0"/>
                        </a:rPr>
                        <a:t>(dBm)</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908171"/>
                  </a:ext>
                </a:extLst>
              </a:tr>
              <a:tr h="161925">
                <a:tc rowSpan="3">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n7</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MS Mincho" panose="02020609040205080304" pitchFamily="49" charset="-128"/>
                          <a:cs typeface="Arial" panose="020B0604020202020204" pitchFamily="34" charset="0"/>
                        </a:rPr>
                        <a:t>15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-98.0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-94.8</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-93.0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-91.8</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-90.7</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-89.9</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-88.6</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[-77.6]</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0672607"/>
                  </a:ext>
                </a:extLst>
              </a:tr>
              <a:tr h="16192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MS Mincho" panose="02020609040205080304" pitchFamily="49" charset="-128"/>
                          <a:cs typeface="Arial" panose="020B0604020202020204" pitchFamily="34" charset="0"/>
                        </a:rPr>
                        <a:t>30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-95.1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-93.1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-92.0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-90.8</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-90.0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-88.7</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[-77.7]</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6091508"/>
                  </a:ext>
                </a:extLst>
              </a:tr>
              <a:tr h="161925">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MS Mincho" panose="02020609040205080304" pitchFamily="49" charset="-128"/>
                          <a:cs typeface="Arial" panose="020B0604020202020204" pitchFamily="34" charset="0"/>
                        </a:rPr>
                        <a:t>60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-95.5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-93.4</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-92.2</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-91.0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-90.1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-88.9</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[-77.8]</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5682887"/>
                  </a:ext>
                </a:extLst>
              </a:tr>
            </a:tbl>
          </a:graphicData>
        </a:graphic>
      </p:graphicFrame>
      <p:sp>
        <p:nvSpPr>
          <p:cNvPr id="8" name="Rectangle 2">
            <a:extLst>
              <a:ext uri="{FF2B5EF4-FFF2-40B4-BE49-F238E27FC236}">
                <a16:creationId xmlns:a16="http://schemas.microsoft.com/office/drawing/2014/main" id="{B54F12BD-C617-4B79-99EB-EA5FEADA950F}"/>
              </a:ext>
            </a:extLst>
          </p:cNvPr>
          <p:cNvSpPr>
            <a:spLocks noChangeArrowheads="1"/>
          </p:cNvSpPr>
          <p:nvPr/>
        </p:nvSpPr>
        <p:spPr bwMode="auto">
          <a:xfrm>
            <a:off x="1544081" y="2028151"/>
            <a:ext cx="68942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t>
            </a:r>
            <a:r>
              <a:rPr kumimoji="0" lang="en-GB" altLang="en-US" sz="1400" b="1" i="0" u="none" strike="noStrike" cap="none" normalizeH="0" baseline="0" dirty="0" bmk="">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able 7.3.2-1</a:t>
            </a:r>
            <a:r>
              <a:rPr kumimoji="0" lang="en-GB" altLang="en-US" sz="1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Two antenna port reference sensitivity QPSK PREFSENS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Arial" panose="020B0604020202020204" pitchFamily="34" charset="0"/>
            </a:endParaRPr>
          </a:p>
        </p:txBody>
      </p:sp>
      <p:sp>
        <p:nvSpPr>
          <p:cNvPr id="9" name="Rectangle 8">
            <a:extLst>
              <a:ext uri="{FF2B5EF4-FFF2-40B4-BE49-F238E27FC236}">
                <a16:creationId xmlns:a16="http://schemas.microsoft.com/office/drawing/2014/main" id="{FE3EEAFF-DF09-4AB4-92B6-A72139316C9E}"/>
              </a:ext>
            </a:extLst>
          </p:cNvPr>
          <p:cNvSpPr/>
          <p:nvPr/>
        </p:nvSpPr>
        <p:spPr>
          <a:xfrm>
            <a:off x="1341038" y="4041689"/>
            <a:ext cx="6480749" cy="307777"/>
          </a:xfrm>
          <a:prstGeom prst="rect">
            <a:avLst/>
          </a:prstGeom>
        </p:spPr>
        <p:txBody>
          <a:bodyPr wrap="none">
            <a:spAutoFit/>
          </a:bodyPr>
          <a:lstStyle/>
          <a:p>
            <a:pPr algn="ctr" hangingPunct="0">
              <a:spcBef>
                <a:spcPts val="300"/>
              </a:spcBef>
              <a:spcAft>
                <a:spcPts val="900"/>
              </a:spcAft>
            </a:pPr>
            <a:r>
              <a:rPr lang="en-GB" sz="1400" b="1" dirty="0">
                <a:latin typeface="Arial" panose="020B0604020202020204" pitchFamily="34" charset="0"/>
                <a:ea typeface="Times New Roman" panose="02020603050405020304" pitchFamily="18" charset="0"/>
                <a:cs typeface="Times New Roman" panose="02020603050405020304" pitchFamily="18" charset="0"/>
              </a:rPr>
              <a:t>Table 7.3.2-3: Uplink configuration for reference sensitivity (from 38.101-1)</a:t>
            </a:r>
            <a:endParaRPr lang="en-US" sz="1400" b="1" dirty="0">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10" name="Table 9">
            <a:extLst>
              <a:ext uri="{FF2B5EF4-FFF2-40B4-BE49-F238E27FC236}">
                <a16:creationId xmlns:a16="http://schemas.microsoft.com/office/drawing/2014/main" id="{8B328D11-B03B-459F-B4AA-0234D4327544}"/>
              </a:ext>
            </a:extLst>
          </p:cNvPr>
          <p:cNvGraphicFramePr>
            <a:graphicFrameLocks noGrp="1"/>
          </p:cNvGraphicFramePr>
          <p:nvPr>
            <p:extLst>
              <p:ext uri="{D42A27DB-BD31-4B8C-83A1-F6EECF244321}">
                <p14:modId xmlns:p14="http://schemas.microsoft.com/office/powerpoint/2010/main" val="528057657"/>
              </p:ext>
            </p:extLst>
          </p:nvPr>
        </p:nvGraphicFramePr>
        <p:xfrm>
          <a:off x="901297" y="4533243"/>
          <a:ext cx="8172722" cy="1161880"/>
        </p:xfrm>
        <a:graphic>
          <a:graphicData uri="http://schemas.openxmlformats.org/drawingml/2006/table">
            <a:tbl>
              <a:tblPr/>
              <a:tblGrid>
                <a:gridCol w="1165430">
                  <a:extLst>
                    <a:ext uri="{9D8B030D-6E8A-4147-A177-3AD203B41FA5}">
                      <a16:colId xmlns:a16="http://schemas.microsoft.com/office/drawing/2014/main" val="3685877511"/>
                    </a:ext>
                  </a:extLst>
                </a:gridCol>
                <a:gridCol w="640742">
                  <a:extLst>
                    <a:ext uri="{9D8B030D-6E8A-4147-A177-3AD203B41FA5}">
                      <a16:colId xmlns:a16="http://schemas.microsoft.com/office/drawing/2014/main" val="4206408107"/>
                    </a:ext>
                  </a:extLst>
                </a:gridCol>
                <a:gridCol w="640742">
                  <a:extLst>
                    <a:ext uri="{9D8B030D-6E8A-4147-A177-3AD203B41FA5}">
                      <a16:colId xmlns:a16="http://schemas.microsoft.com/office/drawing/2014/main" val="1711878768"/>
                    </a:ext>
                  </a:extLst>
                </a:gridCol>
                <a:gridCol w="640742">
                  <a:extLst>
                    <a:ext uri="{9D8B030D-6E8A-4147-A177-3AD203B41FA5}">
                      <a16:colId xmlns:a16="http://schemas.microsoft.com/office/drawing/2014/main" val="1757971501"/>
                    </a:ext>
                  </a:extLst>
                </a:gridCol>
                <a:gridCol w="781312">
                  <a:extLst>
                    <a:ext uri="{9D8B030D-6E8A-4147-A177-3AD203B41FA5}">
                      <a16:colId xmlns:a16="http://schemas.microsoft.com/office/drawing/2014/main" val="3387855248"/>
                    </a:ext>
                  </a:extLst>
                </a:gridCol>
                <a:gridCol w="781312">
                  <a:extLst>
                    <a:ext uri="{9D8B030D-6E8A-4147-A177-3AD203B41FA5}">
                      <a16:colId xmlns:a16="http://schemas.microsoft.com/office/drawing/2014/main" val="2005993392"/>
                    </a:ext>
                  </a:extLst>
                </a:gridCol>
                <a:gridCol w="781312">
                  <a:extLst>
                    <a:ext uri="{9D8B030D-6E8A-4147-A177-3AD203B41FA5}">
                      <a16:colId xmlns:a16="http://schemas.microsoft.com/office/drawing/2014/main" val="1477905974"/>
                    </a:ext>
                  </a:extLst>
                </a:gridCol>
                <a:gridCol w="673432">
                  <a:extLst>
                    <a:ext uri="{9D8B030D-6E8A-4147-A177-3AD203B41FA5}">
                      <a16:colId xmlns:a16="http://schemas.microsoft.com/office/drawing/2014/main" val="416520182"/>
                    </a:ext>
                  </a:extLst>
                </a:gridCol>
                <a:gridCol w="673432">
                  <a:extLst>
                    <a:ext uri="{9D8B030D-6E8A-4147-A177-3AD203B41FA5}">
                      <a16:colId xmlns:a16="http://schemas.microsoft.com/office/drawing/2014/main" val="2215936085"/>
                    </a:ext>
                  </a:extLst>
                </a:gridCol>
                <a:gridCol w="673432">
                  <a:extLst>
                    <a:ext uri="{9D8B030D-6E8A-4147-A177-3AD203B41FA5}">
                      <a16:colId xmlns:a16="http://schemas.microsoft.com/office/drawing/2014/main" val="4196154225"/>
                    </a:ext>
                  </a:extLst>
                </a:gridCol>
                <a:gridCol w="720834">
                  <a:extLst>
                    <a:ext uri="{9D8B030D-6E8A-4147-A177-3AD203B41FA5}">
                      <a16:colId xmlns:a16="http://schemas.microsoft.com/office/drawing/2014/main" val="4263946053"/>
                    </a:ext>
                  </a:extLst>
                </a:gridCol>
              </a:tblGrid>
              <a:tr h="464752">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Operating Band</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SCS kHz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5</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10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15</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20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25 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30 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40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50</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MHz</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Duplex Mode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993919"/>
                  </a:ext>
                </a:extLst>
              </a:tr>
              <a:tr h="232376">
                <a:tc rowSpan="3">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n7</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MS Mincho" panose="02020609040205080304" pitchFamily="49" charset="-128"/>
                          <a:cs typeface="Arial" panose="020B0604020202020204" pitchFamily="34" charset="0"/>
                        </a:rPr>
                        <a:t>15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25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50</a:t>
                      </a:r>
                      <a:r>
                        <a:rPr lang="en-GB" sz="1200" baseline="30000">
                          <a:effectLs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75</a:t>
                      </a:r>
                      <a:r>
                        <a:rPr lang="en-GB" sz="1200" baseline="30000">
                          <a:effectLs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75</a:t>
                      </a:r>
                      <a:r>
                        <a:rPr lang="en-GB" sz="1200" baseline="30000">
                          <a:effectLs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72</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64</a:t>
                      </a:r>
                      <a:r>
                        <a:rPr lang="en-GB" sz="1200" baseline="30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45</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45</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FDD</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6140492"/>
                  </a:ext>
                </a:extLst>
              </a:tr>
              <a:tr h="232376">
                <a:tc vMerge="1">
                  <a:txBody>
                    <a:bodyPr/>
                    <a:lstStyle/>
                    <a:p>
                      <a:endParaRPr lang="en-US"/>
                    </a:p>
                  </a:txBody>
                  <a:tcPr/>
                </a:tc>
                <a:tc>
                  <a:txBody>
                    <a:bodyPr/>
                    <a:lstStyle/>
                    <a:p>
                      <a:pPr algn="ctr" hangingPunct="0">
                        <a:spcAft>
                          <a:spcPts val="0"/>
                        </a:spcAft>
                      </a:pPr>
                      <a:r>
                        <a:rPr lang="en-GB" sz="1200">
                          <a:effectLst/>
                          <a:latin typeface="Arial" panose="020B0604020202020204" pitchFamily="34" charset="0"/>
                          <a:ea typeface="MS Mincho" panose="02020609040205080304" pitchFamily="49" charset="-128"/>
                          <a:cs typeface="Arial" panose="020B0604020202020204" pitchFamily="34" charset="0"/>
                        </a:rPr>
                        <a:t>30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24</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36</a:t>
                      </a:r>
                      <a:r>
                        <a:rPr lang="en-GB" sz="1200" baseline="30000">
                          <a:effectLs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36</a:t>
                      </a:r>
                      <a:r>
                        <a:rPr lang="en-GB" sz="1200" baseline="30000">
                          <a:effectLs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36</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32</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20</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20</a:t>
                      </a:r>
                      <a:r>
                        <a:rPr lang="en-GB" sz="1200" baseline="300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74005114"/>
                  </a:ext>
                </a:extLst>
              </a:tr>
              <a:tr h="232376">
                <a:tc vMerge="1">
                  <a:txBody>
                    <a:bodyPr/>
                    <a:lstStyle/>
                    <a:p>
                      <a:endParaRPr lang="en-US"/>
                    </a:p>
                  </a:txBody>
                  <a:tcPr/>
                </a:tc>
                <a:tc>
                  <a:txBody>
                    <a:bodyPr/>
                    <a:lstStyle/>
                    <a:p>
                      <a:pPr algn="ctr" hangingPunct="0">
                        <a:spcAft>
                          <a:spcPts val="0"/>
                        </a:spcAft>
                      </a:pPr>
                      <a:r>
                        <a:rPr lang="en-GB" sz="1200" dirty="0">
                          <a:effectLst/>
                          <a:latin typeface="Arial" panose="020B0604020202020204" pitchFamily="34" charset="0"/>
                          <a:ea typeface="MS Mincho" panose="02020609040205080304" pitchFamily="49" charset="-128"/>
                          <a:cs typeface="Arial" panose="020B0604020202020204" pitchFamily="34" charset="0"/>
                        </a:rPr>
                        <a:t>60</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10</a:t>
                      </a:r>
                      <a:r>
                        <a:rPr lang="en-GB" sz="1200" baseline="30000" dirty="0">
                          <a:effectLs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18</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18</a:t>
                      </a:r>
                      <a:r>
                        <a:rPr lang="en-GB" sz="1200" baseline="30000" dirty="0">
                          <a:effectLs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18</a:t>
                      </a:r>
                      <a:r>
                        <a:rPr lang="en-GB" sz="1200" baseline="30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16</a:t>
                      </a:r>
                      <a:r>
                        <a:rPr lang="en-GB" sz="1200" baseline="30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a:t>
                      </a:r>
                      <a:r>
                        <a:rPr lang="en-GB" sz="1200" baseline="30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a:t>
                      </a:r>
                      <a:r>
                        <a:rPr lang="en-GB" sz="1200" baseline="300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4119924027"/>
                  </a:ext>
                </a:extLst>
              </a:tr>
            </a:tbl>
          </a:graphicData>
        </a:graphic>
      </p:graphicFrame>
      <p:sp>
        <p:nvSpPr>
          <p:cNvPr id="11" name="Rectangle 10">
            <a:extLst>
              <a:ext uri="{FF2B5EF4-FFF2-40B4-BE49-F238E27FC236}">
                <a16:creationId xmlns:a16="http://schemas.microsoft.com/office/drawing/2014/main" id="{C1DCF7CD-8743-4E62-BA02-ABAD18F9FC01}"/>
              </a:ext>
            </a:extLst>
          </p:cNvPr>
          <p:cNvSpPr/>
          <p:nvPr/>
        </p:nvSpPr>
        <p:spPr>
          <a:xfrm>
            <a:off x="899647" y="5800150"/>
            <a:ext cx="8172721" cy="400110"/>
          </a:xfrm>
          <a:prstGeom prst="rect">
            <a:avLst/>
          </a:prstGeom>
        </p:spPr>
        <p:txBody>
          <a:bodyPr wrap="square">
            <a:spAutoFit/>
          </a:bodyPr>
          <a:lstStyle/>
          <a:p>
            <a:r>
              <a:rPr lang="en-GB" sz="1000" dirty="0">
                <a:latin typeface="Times New Roman" panose="02020603050405020304" pitchFamily="18" charset="0"/>
                <a:ea typeface="Times New Roman" panose="02020603050405020304" pitchFamily="18" charset="0"/>
              </a:rPr>
              <a:t>NOTE 1:	</a:t>
            </a:r>
            <a:r>
              <a:rPr lang="en-GB" sz="1000" baseline="30000" dirty="0">
                <a:latin typeface="Times New Roman" panose="02020603050405020304" pitchFamily="18" charset="0"/>
                <a:ea typeface="Times New Roman" panose="02020603050405020304" pitchFamily="18" charset="0"/>
              </a:rPr>
              <a:t>1</a:t>
            </a:r>
            <a:r>
              <a:rPr lang="en-GB" sz="1000" dirty="0">
                <a:latin typeface="Times New Roman" panose="02020603050405020304" pitchFamily="18" charset="0"/>
                <a:ea typeface="Times New Roman" panose="02020603050405020304" pitchFamily="18" charset="0"/>
              </a:rPr>
              <a:t> Refers to the UL resource blocks shall be located as close as possible to the downlink operating band but confined within the transmission bandwidth configuration for the channel bandwidth (Table 5.3.2-1).</a:t>
            </a:r>
            <a:endParaRPr lang="en-US" dirty="0"/>
          </a:p>
        </p:txBody>
      </p:sp>
    </p:spTree>
    <p:extLst>
      <p:ext uri="{BB962C8B-B14F-4D97-AF65-F5344CB8AC3E}">
        <p14:creationId xmlns:p14="http://schemas.microsoft.com/office/powerpoint/2010/main" val="29761976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719</Words>
  <Application>Microsoft Office PowerPoint</Application>
  <PresentationFormat>Widescreen</PresentationFormat>
  <Paragraphs>255</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MS Mincho</vt:lpstr>
      <vt:lpstr>MS PGothic</vt:lpstr>
      <vt:lpstr>Arial</vt:lpstr>
      <vt:lpstr>Calibri</vt:lpstr>
      <vt:lpstr>Calibri Light</vt:lpstr>
      <vt:lpstr>Times New Roman</vt:lpstr>
      <vt:lpstr>Office Theme</vt:lpstr>
      <vt:lpstr>WF for n7 new channel bandwidths</vt:lpstr>
      <vt:lpstr>Background</vt:lpstr>
      <vt:lpstr>A-MPR</vt:lpstr>
      <vt:lpstr>REFSENS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n7 new channel bandwidths</dc:title>
  <dc:creator>Nokia in RAN4#91</dc:creator>
  <cp:lastModifiedBy>Nokia in RAN4#91</cp:lastModifiedBy>
  <cp:revision>11</cp:revision>
  <dcterms:created xsi:type="dcterms:W3CDTF">2019-05-15T18:18:23Z</dcterms:created>
  <dcterms:modified xsi:type="dcterms:W3CDTF">2019-05-16T18:27:20Z</dcterms:modified>
</cp:coreProperties>
</file>