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4" r:id="rId4"/>
    <p:sldId id="278" r:id="rId5"/>
    <p:sldId id="271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uis Martinez G29" initials="LMG29" lastIdx="1" clrIdx="0">
    <p:extLst>
      <p:ext uri="{19B8F6BF-5375-455C-9EA6-DF929625EA0E}">
        <p15:presenceInfo xmlns:p15="http://schemas.microsoft.com/office/powerpoint/2012/main" userId="Luis Martinez G29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56CEBC5-3B0B-46E9-A421-914ADA38B222}" v="87" dt="2019-05-16T21:59:00.82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56" autoAdjust="0"/>
    <p:restoredTop sz="94660"/>
  </p:normalViewPr>
  <p:slideViewPr>
    <p:cSldViewPr snapToGrid="0">
      <p:cViewPr>
        <p:scale>
          <a:sx n="80" d="100"/>
          <a:sy n="80" d="100"/>
        </p:scale>
        <p:origin x="342" y="-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is Martinez G" userId="0ebe31dc-60a7-412b-bc71-c6a265dd5a17" providerId="ADAL" clId="{E56CEBC5-3B0B-46E9-A421-914ADA38B222}"/>
    <pc:docChg chg="undo addSld delSld modSld">
      <pc:chgData name="Luis Martinez G" userId="0ebe31dc-60a7-412b-bc71-c6a265dd5a17" providerId="ADAL" clId="{E56CEBC5-3B0B-46E9-A421-914ADA38B222}" dt="2019-05-16T21:59:00.825" v="87" actId="2696"/>
      <pc:docMkLst>
        <pc:docMk/>
      </pc:docMkLst>
      <pc:sldChg chg="modSp">
        <pc:chgData name="Luis Martinez G" userId="0ebe31dc-60a7-412b-bc71-c6a265dd5a17" providerId="ADAL" clId="{E56CEBC5-3B0B-46E9-A421-914ADA38B222}" dt="2019-05-16T21:39:59.843" v="8" actId="20577"/>
        <pc:sldMkLst>
          <pc:docMk/>
          <pc:sldMk cId="512951394" sldId="256"/>
        </pc:sldMkLst>
        <pc:spChg chg="mod">
          <ac:chgData name="Luis Martinez G" userId="0ebe31dc-60a7-412b-bc71-c6a265dd5a17" providerId="ADAL" clId="{E56CEBC5-3B0B-46E9-A421-914ADA38B222}" dt="2019-05-16T21:39:59.843" v="8" actId="20577"/>
          <ac:spMkLst>
            <pc:docMk/>
            <pc:sldMk cId="512951394" sldId="256"/>
            <ac:spMk id="22" creationId="{00000000-0000-0000-0000-000000000000}"/>
          </ac:spMkLst>
        </pc:spChg>
      </pc:sldChg>
      <pc:sldChg chg="addCm modCm">
        <pc:chgData name="Luis Martinez G" userId="0ebe31dc-60a7-412b-bc71-c6a265dd5a17" providerId="ADAL" clId="{E56CEBC5-3B0B-46E9-A421-914ADA38B222}" dt="2019-05-16T21:40:43.436" v="10"/>
        <pc:sldMkLst>
          <pc:docMk/>
          <pc:sldMk cId="2350332663" sldId="269"/>
        </pc:sldMkLst>
      </pc:sldChg>
      <pc:sldChg chg="add del">
        <pc:chgData name="Luis Martinez G" userId="0ebe31dc-60a7-412b-bc71-c6a265dd5a17" providerId="ADAL" clId="{E56CEBC5-3B0B-46E9-A421-914ADA38B222}" dt="2019-05-16T21:58:59.222" v="86" actId="2696"/>
        <pc:sldMkLst>
          <pc:docMk/>
          <pc:sldMk cId="3574336153" sldId="271"/>
        </pc:sldMkLst>
      </pc:sldChg>
      <pc:sldChg chg="modSp add del">
        <pc:chgData name="Luis Martinez G" userId="0ebe31dc-60a7-412b-bc71-c6a265dd5a17" providerId="ADAL" clId="{E56CEBC5-3B0B-46E9-A421-914ADA38B222}" dt="2019-05-16T21:58:53.161" v="83" actId="2696"/>
        <pc:sldMkLst>
          <pc:docMk/>
          <pc:sldMk cId="1221465203" sldId="273"/>
        </pc:sldMkLst>
        <pc:spChg chg="mod">
          <ac:chgData name="Luis Martinez G" userId="0ebe31dc-60a7-412b-bc71-c6a265dd5a17" providerId="ADAL" clId="{E56CEBC5-3B0B-46E9-A421-914ADA38B222}" dt="2019-05-16T21:51:41.217" v="73" actId="400"/>
          <ac:spMkLst>
            <pc:docMk/>
            <pc:sldMk cId="1221465203" sldId="273"/>
            <ac:spMk id="2" creationId="{00000000-0000-0000-0000-000000000000}"/>
          </ac:spMkLst>
        </pc:spChg>
        <pc:spChg chg="mod">
          <ac:chgData name="Luis Martinez G" userId="0ebe31dc-60a7-412b-bc71-c6a265dd5a17" providerId="ADAL" clId="{E56CEBC5-3B0B-46E9-A421-914ADA38B222}" dt="2019-05-16T21:52:05.489" v="76" actId="400"/>
          <ac:spMkLst>
            <pc:docMk/>
            <pc:sldMk cId="1221465203" sldId="273"/>
            <ac:spMk id="3" creationId="{00000000-0000-0000-0000-000000000000}"/>
          </ac:spMkLst>
        </pc:spChg>
      </pc:sldChg>
      <pc:sldChg chg="addSp delSp modSp">
        <pc:chgData name="Luis Martinez G" userId="0ebe31dc-60a7-412b-bc71-c6a265dd5a17" providerId="ADAL" clId="{E56CEBC5-3B0B-46E9-A421-914ADA38B222}" dt="2019-05-16T21:48:02.782" v="69"/>
        <pc:sldMkLst>
          <pc:docMk/>
          <pc:sldMk cId="775556" sldId="274"/>
        </pc:sldMkLst>
        <pc:spChg chg="mod">
          <ac:chgData name="Luis Martinez G" userId="0ebe31dc-60a7-412b-bc71-c6a265dd5a17" providerId="ADAL" clId="{E56CEBC5-3B0B-46E9-A421-914ADA38B222}" dt="2019-05-16T21:48:00.080" v="67" actId="20577"/>
          <ac:spMkLst>
            <pc:docMk/>
            <pc:sldMk cId="775556" sldId="274"/>
            <ac:spMk id="3" creationId="{00000000-0000-0000-0000-000000000000}"/>
          </ac:spMkLst>
        </pc:spChg>
        <pc:spChg chg="add del mod">
          <ac:chgData name="Luis Martinez G" userId="0ebe31dc-60a7-412b-bc71-c6a265dd5a17" providerId="ADAL" clId="{E56CEBC5-3B0B-46E9-A421-914ADA38B222}" dt="2019-05-16T21:48:02.782" v="69"/>
          <ac:spMkLst>
            <pc:docMk/>
            <pc:sldMk cId="775556" sldId="274"/>
            <ac:spMk id="5" creationId="{AC255B80-BDC1-4D28-8C18-7CD0BDC59881}"/>
          </ac:spMkLst>
        </pc:spChg>
      </pc:sldChg>
      <pc:sldChg chg="modSp del">
        <pc:chgData name="Luis Martinez G" userId="0ebe31dc-60a7-412b-bc71-c6a265dd5a17" providerId="ADAL" clId="{E56CEBC5-3B0B-46E9-A421-914ADA38B222}" dt="2019-05-16T21:58:54.364" v="84" actId="2696"/>
        <pc:sldMkLst>
          <pc:docMk/>
          <pc:sldMk cId="570623243" sldId="276"/>
        </pc:sldMkLst>
        <pc:spChg chg="mod">
          <ac:chgData name="Luis Martinez G" userId="0ebe31dc-60a7-412b-bc71-c6a265dd5a17" providerId="ADAL" clId="{E56CEBC5-3B0B-46E9-A421-914ADA38B222}" dt="2019-05-16T21:52:16.606" v="77" actId="400"/>
          <ac:spMkLst>
            <pc:docMk/>
            <pc:sldMk cId="570623243" sldId="276"/>
            <ac:spMk id="2" creationId="{00000000-0000-0000-0000-000000000000}"/>
          </ac:spMkLst>
        </pc:spChg>
        <pc:spChg chg="mod">
          <ac:chgData name="Luis Martinez G" userId="0ebe31dc-60a7-412b-bc71-c6a265dd5a17" providerId="ADAL" clId="{E56CEBC5-3B0B-46E9-A421-914ADA38B222}" dt="2019-05-16T21:52:24.051" v="78" actId="400"/>
          <ac:spMkLst>
            <pc:docMk/>
            <pc:sldMk cId="570623243" sldId="276"/>
            <ac:spMk id="3" creationId="{00000000-0000-0000-0000-000000000000}"/>
          </ac:spMkLst>
        </pc:spChg>
      </pc:sldChg>
      <pc:sldChg chg="modSp add del">
        <pc:chgData name="Luis Martinez G" userId="0ebe31dc-60a7-412b-bc71-c6a265dd5a17" providerId="ADAL" clId="{E56CEBC5-3B0B-46E9-A421-914ADA38B222}" dt="2019-05-16T21:59:00.825" v="87" actId="2696"/>
        <pc:sldMkLst>
          <pc:docMk/>
          <pc:sldMk cId="217185207" sldId="277"/>
        </pc:sldMkLst>
        <pc:spChg chg="mod">
          <ac:chgData name="Luis Martinez G" userId="0ebe31dc-60a7-412b-bc71-c6a265dd5a17" providerId="ADAL" clId="{E56CEBC5-3B0B-46E9-A421-914ADA38B222}" dt="2019-05-16T21:51:33.566" v="72" actId="400"/>
          <ac:spMkLst>
            <pc:docMk/>
            <pc:sldMk cId="217185207" sldId="277"/>
            <ac:spMk id="2" creationId="{00000000-0000-0000-0000-000000000000}"/>
          </ac:spMkLst>
        </pc:spChg>
        <pc:spChg chg="mod">
          <ac:chgData name="Luis Martinez G" userId="0ebe31dc-60a7-412b-bc71-c6a265dd5a17" providerId="ADAL" clId="{E56CEBC5-3B0B-46E9-A421-914ADA38B222}" dt="2019-05-16T21:50:46.022" v="70" actId="400"/>
          <ac:spMkLst>
            <pc:docMk/>
            <pc:sldMk cId="217185207" sldId="277"/>
            <ac:spMk id="3" creationId="{00000000-0000-0000-0000-000000000000}"/>
          </ac:spMkLst>
        </pc:spChg>
        <pc:graphicFrameChg chg="modGraphic">
          <ac:chgData name="Luis Martinez G" userId="0ebe31dc-60a7-412b-bc71-c6a265dd5a17" providerId="ADAL" clId="{E56CEBC5-3B0B-46E9-A421-914ADA38B222}" dt="2019-05-16T21:50:53.816" v="71" actId="400"/>
          <ac:graphicFrameMkLst>
            <pc:docMk/>
            <pc:sldMk cId="217185207" sldId="277"/>
            <ac:graphicFrameMk id="7" creationId="{00000000-0000-0000-0000-000000000000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プレースホルダー 22"/>
          <p:cNvSpPr>
            <a:spLocks noGrp="1"/>
          </p:cNvSpPr>
          <p:nvPr>
            <p:ph type="body" sz="quarter" idx="10" hasCustomPrompt="1"/>
          </p:nvPr>
        </p:nvSpPr>
        <p:spPr>
          <a:xfrm>
            <a:off x="563880" y="316761"/>
            <a:ext cx="8644514" cy="1133475"/>
          </a:xfrm>
        </p:spPr>
        <p:txBody>
          <a:bodyPr>
            <a:normAutofit/>
          </a:bodyPr>
          <a:lstStyle>
            <a:lvl1pPr marL="0" indent="0">
              <a:buNone/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kumimoji="1" lang="en-US" altLang="ja-JP" dirty="0"/>
              <a:t>Header</a:t>
            </a:r>
            <a:endParaRPr kumimoji="1" lang="ja-JP" altLang="en-US" dirty="0"/>
          </a:p>
        </p:txBody>
      </p:sp>
      <p:sp>
        <p:nvSpPr>
          <p:cNvPr id="26" name="テキスト プレースホルダー 25"/>
          <p:cNvSpPr>
            <a:spLocks noGrp="1"/>
          </p:cNvSpPr>
          <p:nvPr>
            <p:ph type="body" sz="quarter" idx="11" hasCustomPrompt="1"/>
          </p:nvPr>
        </p:nvSpPr>
        <p:spPr>
          <a:xfrm>
            <a:off x="9401175" y="317501"/>
            <a:ext cx="2408238" cy="480990"/>
          </a:xfrm>
        </p:spPr>
        <p:txBody>
          <a:bodyPr>
            <a:normAutofit/>
          </a:bodyPr>
          <a:lstStyle>
            <a:lvl1pPr marL="0" marR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GB" altLang="ja-JP" sz="2400" b="1" i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R4-190xxxx</a:t>
            </a:r>
            <a:endParaRPr kumimoji="1" lang="ja-JP" altLang="ja-JP" sz="2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7" name="タイトル 26"/>
          <p:cNvSpPr>
            <a:spLocks noGrp="1"/>
          </p:cNvSpPr>
          <p:nvPr>
            <p:ph type="title" hasCustomPrompt="1"/>
          </p:nvPr>
        </p:nvSpPr>
        <p:spPr>
          <a:xfrm>
            <a:off x="563879" y="1635617"/>
            <a:ext cx="11245533" cy="3335628"/>
          </a:xfrm>
        </p:spPr>
        <p:txBody>
          <a:bodyPr>
            <a:noAutofit/>
          </a:bodyPr>
          <a:lstStyle>
            <a:lvl1pPr algn="ctr">
              <a:defRPr sz="72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1" name="テキスト プレースホルダー 30"/>
          <p:cNvSpPr>
            <a:spLocks noGrp="1"/>
          </p:cNvSpPr>
          <p:nvPr>
            <p:ph type="body" sz="quarter" idx="12" hasCustomPrompt="1"/>
          </p:nvPr>
        </p:nvSpPr>
        <p:spPr>
          <a:xfrm>
            <a:off x="563879" y="5061397"/>
            <a:ext cx="11245532" cy="1326523"/>
          </a:xfrm>
        </p:spPr>
        <p:txBody>
          <a:bodyPr>
            <a:noAutofit/>
          </a:bodyPr>
          <a:lstStyle>
            <a:lvl1pPr marL="0" indent="0" algn="ctr">
              <a:buNone/>
              <a:defRPr sz="4000"/>
            </a:lvl1pPr>
          </a:lstStyle>
          <a:p>
            <a:pPr lvl="0"/>
            <a:r>
              <a:rPr kumimoji="1" lang="en-US" altLang="ja-JP" dirty="0"/>
              <a:t>Source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0107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249252"/>
            <a:ext cx="10515600" cy="490707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kumimoji="1" lang="en-US" altLang="ja-JP" dirty="0"/>
              <a:t>1st</a:t>
            </a:r>
            <a:endParaRPr kumimoji="1" lang="ja-JP" altLang="en-US" dirty="0"/>
          </a:p>
          <a:p>
            <a:pPr lvl="1"/>
            <a:r>
              <a:rPr kumimoji="1" lang="en-US" altLang="ja-JP" dirty="0"/>
              <a:t>2nd</a:t>
            </a:r>
            <a:endParaRPr kumimoji="1" lang="ja-JP" altLang="en-US" dirty="0"/>
          </a:p>
          <a:p>
            <a:pPr lvl="2"/>
            <a:r>
              <a:rPr kumimoji="1" lang="en-US" altLang="ja-JP" dirty="0"/>
              <a:t>3rd</a:t>
            </a:r>
            <a:endParaRPr kumimoji="1" lang="ja-JP" altLang="en-US" dirty="0"/>
          </a:p>
          <a:p>
            <a:pPr lvl="3"/>
            <a:r>
              <a:rPr kumimoji="1" lang="en-US" altLang="ja-JP" dirty="0"/>
              <a:t>4th</a:t>
            </a:r>
            <a:endParaRPr kumimoji="1" lang="ja-JP" altLang="en-US" dirty="0"/>
          </a:p>
          <a:p>
            <a:pPr lvl="4"/>
            <a:r>
              <a:rPr kumimoji="1" lang="en-US" altLang="ja-JP" dirty="0"/>
              <a:t>5th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50652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4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41403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4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en-US" altLang="ja-JP" dirty="0"/>
              <a:t>Reference</a:t>
            </a: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1210614"/>
            <a:ext cx="10515600" cy="4920311"/>
          </a:xfrm>
        </p:spPr>
        <p:txBody>
          <a:bodyPr/>
          <a:lstStyle>
            <a:lvl1pPr marL="514350" indent="-514350">
              <a:buFont typeface="+mj-lt"/>
              <a:buAutoNum type="arabicPeriod"/>
              <a:defRPr baseline="0"/>
            </a:lvl1pPr>
          </a:lstStyle>
          <a:p>
            <a:pPr lvl="0"/>
            <a:r>
              <a:rPr kumimoji="1" lang="en-US" altLang="ja-JP" dirty="0"/>
              <a:t>Reference 1</a:t>
            </a:r>
          </a:p>
          <a:p>
            <a:pPr lvl="0"/>
            <a:r>
              <a:rPr kumimoji="1" lang="en-US" altLang="ja-JP" dirty="0"/>
              <a:t>Reference 2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75059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2D56F-5F95-451D-A19F-2D421F91B58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5" name="表プレースホルダー 4"/>
          <p:cNvSpPr>
            <a:spLocks noGrp="1"/>
          </p:cNvSpPr>
          <p:nvPr>
            <p:ph type="tbl" sz="quarter" idx="11" hasCustomPrompt="1"/>
          </p:nvPr>
        </p:nvSpPr>
        <p:spPr>
          <a:xfrm>
            <a:off x="838200" y="1931832"/>
            <a:ext cx="10515600" cy="4314512"/>
          </a:xfr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Table</a:t>
            </a:r>
            <a:endParaRPr kumimoji="1" lang="ja-JP" altLang="en-US" dirty="0"/>
          </a:p>
        </p:txBody>
      </p:sp>
      <p:sp>
        <p:nvSpPr>
          <p:cNvPr id="9" name="テキスト プレースホルダー 8"/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1365763"/>
            <a:ext cx="10515600" cy="424400"/>
          </a:xfrm>
        </p:spPr>
        <p:txBody>
          <a:bodyPr/>
          <a:lstStyle>
            <a:lvl1pPr marL="0" indent="0" algn="ctr">
              <a:buNone/>
              <a:defRPr baseline="0"/>
            </a:lvl1pPr>
            <a:lvl2pPr marL="457200" indent="0">
              <a:buNone/>
              <a:defRPr/>
            </a:lvl2pPr>
          </a:lstStyle>
          <a:p>
            <a:pPr lvl="0"/>
            <a:r>
              <a:rPr kumimoji="1" lang="en-US" altLang="ja-JP" dirty="0"/>
              <a:t>Table name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08620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 dirty="0"/>
              <a:t>Title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262130"/>
            <a:ext cx="10515600" cy="49148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ja-JP" dirty="0"/>
              <a:t>1st</a:t>
            </a:r>
          </a:p>
          <a:p>
            <a:pPr lvl="1"/>
            <a:r>
              <a:rPr kumimoji="1" lang="en-US" altLang="ja-JP" dirty="0"/>
              <a:t>2nd</a:t>
            </a:r>
          </a:p>
          <a:p>
            <a:pPr lvl="2"/>
            <a:r>
              <a:rPr kumimoji="1" lang="en-US" altLang="ja-JP" dirty="0"/>
              <a:t>3rd</a:t>
            </a:r>
            <a:endParaRPr kumimoji="1" lang="ja-JP" altLang="en-US" dirty="0"/>
          </a:p>
          <a:p>
            <a:pPr lvl="3"/>
            <a:r>
              <a:rPr kumimoji="1" lang="en-US" altLang="ja-JP" dirty="0"/>
              <a:t>4th</a:t>
            </a:r>
            <a:endParaRPr kumimoji="1" lang="ja-JP" altLang="en-US" dirty="0"/>
          </a:p>
          <a:p>
            <a:pPr lvl="4"/>
            <a:r>
              <a:rPr kumimoji="1" lang="en-US" altLang="ja-JP" dirty="0"/>
              <a:t>5th</a:t>
            </a:r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2D56F-5F95-451D-A19F-2D421F91B58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6507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2" r:id="rId3"/>
    <p:sldLayoutId id="2147483651" r:id="rId4"/>
    <p:sldLayoutId id="214748365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 baseline="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游ゴシック" panose="020B0400000000000000" pitchFamily="50" charset="-128"/>
        <a:buChar char="-"/>
        <a:defRPr kumimoji="1"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テキスト プレースホルダー 17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altLang="ja-JP" dirty="0"/>
              <a:t>3GPP TSG-RAN WG4 Meeting #91</a:t>
            </a:r>
          </a:p>
          <a:p>
            <a:r>
              <a:rPr lang="en-GB" altLang="ja-JP" dirty="0"/>
              <a:t>Reno, Nevada, USA, 13 – 17 May 2019</a:t>
            </a:r>
            <a:endParaRPr lang="ja-JP" altLang="ja-JP" dirty="0"/>
          </a:p>
          <a:p>
            <a:pPr lvl="0"/>
            <a:r>
              <a:rPr lang="sv-SE" altLang="ja-JP" dirty="0"/>
              <a:t>Agenda item:	7.15.5	BS Demodulation [LTE_high_speed_enh2-Perf]</a:t>
            </a:r>
          </a:p>
          <a:p>
            <a:pPr lvl="0"/>
            <a:r>
              <a:rPr lang="en-US" altLang="ja-JP" dirty="0"/>
              <a:t>Document for:	Approval</a:t>
            </a:r>
          </a:p>
        </p:txBody>
      </p:sp>
      <p:sp>
        <p:nvSpPr>
          <p:cNvPr id="21" name="テキスト プレースホルダー 20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R4-1907747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20" name="タイトル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6000" dirty="0"/>
              <a:t>Way forward on Rel-16 LTE HST BS demodulation requirements</a:t>
            </a:r>
            <a:endParaRPr kumimoji="1" lang="ja-JP" altLang="en-US" sz="6000" dirty="0"/>
          </a:p>
        </p:txBody>
      </p:sp>
      <p:sp>
        <p:nvSpPr>
          <p:cNvPr id="22" name="テキスト プレースホルダー 2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ja-JP" sz="2800" dirty="0"/>
              <a:t>Nokia, Nokia Shanghai Bell, NTT DOCOMO, INC</a:t>
            </a:r>
            <a:r>
              <a:rPr lang="en-US" altLang="ja-JP" sz="2800" dirty="0"/>
              <a:t>., Ericsson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512951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n-GB" altLang="ja-JP" dirty="0"/>
              <a:t>In RAN4 #91, BS performance requirements for high speed were discussed based on contributions [1-4]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350332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96089" y="365126"/>
            <a:ext cx="11768531" cy="652306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WF on PUSCH for HST for evaluation (not for requirement)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>
          <a:xfrm>
            <a:off x="296090" y="1249252"/>
            <a:ext cx="11599820" cy="3022497"/>
          </a:xfrm>
        </p:spPr>
        <p:txBody>
          <a:bodyPr>
            <a:normAutofit/>
          </a:bodyPr>
          <a:lstStyle/>
          <a:p>
            <a:r>
              <a:rPr lang="en-US" altLang="ja-JP" sz="2400" dirty="0"/>
              <a:t>Deployment scenarios and related parameters (e.g., D</a:t>
            </a:r>
            <a:r>
              <a:rPr lang="en-US" altLang="ja-JP" sz="2400" baseline="-25000" dirty="0"/>
              <a:t>s</a:t>
            </a:r>
            <a:r>
              <a:rPr lang="en-US" altLang="ja-JP" sz="2400" dirty="0"/>
              <a:t>, </a:t>
            </a:r>
            <a:r>
              <a:rPr lang="en-US" altLang="ja-JP" sz="2400" dirty="0" err="1"/>
              <a:t>D</a:t>
            </a:r>
            <a:r>
              <a:rPr lang="en-US" altLang="ja-JP" sz="2400" baseline="-25000" dirty="0" err="1"/>
              <a:t>min</a:t>
            </a:r>
            <a:r>
              <a:rPr lang="en-US" altLang="ja-JP" sz="2400" dirty="0"/>
              <a:t>, </a:t>
            </a:r>
            <a:r>
              <a:rPr lang="en-US" altLang="ja-JP" sz="2400" dirty="0" err="1"/>
              <a:t>f</a:t>
            </a:r>
            <a:r>
              <a:rPr lang="en-US" altLang="ja-JP" sz="2400" baseline="-25000" dirty="0" err="1"/>
              <a:t>d</a:t>
            </a:r>
            <a:r>
              <a:rPr lang="en-US" altLang="ja-JP" sz="2400" dirty="0"/>
              <a:t>) will be decided based on evaluation results. The following parameters should be considered in the evaluation. </a:t>
            </a:r>
          </a:p>
          <a:p>
            <a:r>
              <a:rPr lang="en-US" altLang="ja-JP" sz="2400" dirty="0"/>
              <a:t>Maximum Doppler shift will be based on the outcome of simulation results and could be less than 2 times downlink Doppler shift.</a:t>
            </a:r>
          </a:p>
          <a:p>
            <a:r>
              <a:rPr lang="en-US" sz="2400" dirty="0">
                <a:solidFill>
                  <a:srgbClr val="FF0000"/>
                </a:solidFill>
              </a:rPr>
              <a:t>Note: This agreement does not exclude work on unidirectional scenario.</a:t>
            </a:r>
          </a:p>
          <a:p>
            <a:endParaRPr lang="en-US" altLang="ja-JP" dirty="0"/>
          </a:p>
          <a:p>
            <a:pPr marL="0" indent="0">
              <a:buNone/>
            </a:pPr>
            <a:endParaRPr lang="en-US" altLang="ja-JP" sz="2400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5465454"/>
              </p:ext>
            </p:extLst>
          </p:nvPr>
        </p:nvGraphicFramePr>
        <p:xfrm>
          <a:off x="296090" y="3633961"/>
          <a:ext cx="11599820" cy="2839417"/>
        </p:xfrm>
        <a:graphic>
          <a:graphicData uri="http://schemas.openxmlformats.org/drawingml/2006/table">
            <a:tbl>
              <a:tblPr/>
              <a:tblGrid>
                <a:gridCol w="1750424">
                  <a:extLst>
                    <a:ext uri="{9D8B030D-6E8A-4147-A177-3AD203B41FA5}">
                      <a16:colId xmlns:a16="http://schemas.microsoft.com/office/drawing/2014/main" val="592658504"/>
                    </a:ext>
                  </a:extLst>
                </a:gridCol>
                <a:gridCol w="2462349">
                  <a:extLst>
                    <a:ext uri="{9D8B030D-6E8A-4147-A177-3AD203B41FA5}">
                      <a16:colId xmlns:a16="http://schemas.microsoft.com/office/drawing/2014/main" val="3346653894"/>
                    </a:ext>
                  </a:extLst>
                </a:gridCol>
                <a:gridCol w="2462349">
                  <a:extLst>
                    <a:ext uri="{9D8B030D-6E8A-4147-A177-3AD203B41FA5}">
                      <a16:colId xmlns:a16="http://schemas.microsoft.com/office/drawing/2014/main" val="2550018083"/>
                    </a:ext>
                  </a:extLst>
                </a:gridCol>
                <a:gridCol w="2462349">
                  <a:extLst>
                    <a:ext uri="{9D8B030D-6E8A-4147-A177-3AD203B41FA5}">
                      <a16:colId xmlns:a16="http://schemas.microsoft.com/office/drawing/2014/main" val="3819450771"/>
                    </a:ext>
                  </a:extLst>
                </a:gridCol>
                <a:gridCol w="2462349">
                  <a:extLst>
                    <a:ext uri="{9D8B030D-6E8A-4147-A177-3AD203B41FA5}">
                      <a16:colId xmlns:a16="http://schemas.microsoft.com/office/drawing/2014/main" val="154914091"/>
                    </a:ext>
                  </a:extLst>
                </a:gridCol>
              </a:tblGrid>
              <a:tr h="212697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 Parameter</a:t>
                      </a:r>
                      <a:endParaRPr lang="ja-JP" sz="16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Value</a:t>
                      </a:r>
                      <a:endParaRPr lang="ja-JP" sz="16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7899149"/>
                  </a:ext>
                </a:extLst>
              </a:tr>
              <a:tr h="212697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Open space</a:t>
                      </a:r>
                      <a:endParaRPr lang="ja-JP" sz="16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Tunnel for</a:t>
                      </a:r>
                      <a:r>
                        <a:rPr lang="en-GB" sz="1600" b="1" baseline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 multi-antennas</a:t>
                      </a:r>
                      <a:endParaRPr lang="ja-JP" sz="16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027151"/>
                  </a:ext>
                </a:extLst>
              </a:tr>
              <a:tr h="404107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6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Bi-directional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6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ja-JP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ja-JP" sz="1600" b="1" baseline="30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st</a:t>
                      </a:r>
                      <a:r>
                        <a:rPr lang="en-US" altLang="ja-JP" sz="16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priority)</a:t>
                      </a:r>
                      <a:endParaRPr lang="ja-JP" sz="16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600" b="1" dirty="0" err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Uni</a:t>
                      </a:r>
                      <a:r>
                        <a:rPr lang="en-US" altLang="ja-JP" sz="16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-directional</a:t>
                      </a:r>
                      <a:endParaRPr lang="ja-JP" sz="16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6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Bi-directional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6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(1</a:t>
                      </a:r>
                      <a:r>
                        <a:rPr lang="en-US" altLang="ja-JP" sz="1600" b="1" baseline="300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st</a:t>
                      </a:r>
                      <a:r>
                        <a:rPr lang="en-US" altLang="ja-JP" sz="16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priority)</a:t>
                      </a:r>
                      <a:endParaRPr lang="ja-JP" altLang="ja-JP" sz="16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600" b="1" dirty="0" err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Uni</a:t>
                      </a:r>
                      <a:r>
                        <a:rPr lang="en-US" altLang="ja-JP" sz="16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-directional</a:t>
                      </a:r>
                      <a:endParaRPr lang="ja-JP" altLang="ja-JP" sz="16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7604198"/>
                  </a:ext>
                </a:extLst>
              </a:tr>
              <a:tr h="23928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D</a:t>
                      </a:r>
                      <a:r>
                        <a:rPr lang="en-GB" sz="1800" baseline="-250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1000 m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300 m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6613517"/>
                  </a:ext>
                </a:extLst>
              </a:tr>
              <a:tr h="37053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 err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D</a:t>
                      </a:r>
                      <a:r>
                        <a:rPr lang="en-GB" sz="1800" baseline="-25000" dirty="0" err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min</a:t>
                      </a:r>
                      <a:endParaRPr lang="en-GB" sz="1800" baseline="-25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50 m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2 m</a:t>
                      </a:r>
                      <a:endParaRPr lang="ja-JP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0329062"/>
                  </a:ext>
                </a:extLst>
              </a:tr>
              <a:tr h="21269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ja-JP" sz="16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v</a:t>
                      </a:r>
                      <a:endParaRPr lang="en-GB" sz="1600" baseline="-25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v5.0.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ja-JP" sz="1600" dirty="0"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500 km/h (lower speeds are not precluded)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altLang="ja-JP" sz="1600" dirty="0">
                        <a:effectLst/>
                        <a:latin typeface="Arial" panose="020B0604020202020204" pitchFamily="34" charset="0"/>
                        <a:ea typeface="?? ??"/>
                        <a:cs typeface="v5.0.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500 km/h</a:t>
                      </a:r>
                      <a:r>
                        <a:rPr lang="en-GB" altLang="ja-JP" sz="16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 (lower speeds are not precluded)</a:t>
                      </a:r>
                      <a:endParaRPr lang="en-GB" altLang="ja-JP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?? ??"/>
                        <a:cs typeface="v5.0.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altLang="ja-JP" sz="1600" dirty="0">
                        <a:effectLst/>
                        <a:latin typeface="Arial" panose="020B0604020202020204" pitchFamily="34" charset="0"/>
                        <a:ea typeface="?? ??"/>
                        <a:cs typeface="v5.0.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286616"/>
                  </a:ext>
                </a:extLst>
              </a:tr>
              <a:tr h="45119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f</a:t>
                      </a:r>
                      <a:r>
                        <a:rPr lang="en-GB" sz="1600" baseline="-25000" dirty="0" err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d</a:t>
                      </a:r>
                      <a:endParaRPr lang="en-GB" sz="1600" baseline="-25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v5.0.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600" strike="sng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?? ??"/>
                        <a:cs typeface="v5.0.0"/>
                      </a:endParaRP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600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1</a:t>
                      </a:r>
                      <a:r>
                        <a:rPr lang="en-GB" altLang="ja-JP" sz="1600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944 Hz, 1894 Hz, 1844 Hz, 1794 Hz, 1744 Hz, 1694 Hz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ja-JP" sz="1600" strike="sng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?? ??"/>
                        <a:cs typeface="v5.0.0"/>
                      </a:endParaRP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ja-JP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?? ??"/>
                        <a:cs typeface="v5.0.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altLang="ja-JP" sz="1600" dirty="0">
                        <a:effectLst/>
                        <a:latin typeface="Arial" panose="020B0604020202020204" pitchFamily="34" charset="0"/>
                        <a:ea typeface="?? ??"/>
                        <a:cs typeface="v5.0.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GB" altLang="ja-JP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?? ??"/>
                        <a:cs typeface="v5.0.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GB" altLang="ja-JP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?? ??"/>
                        <a:cs typeface="v5.0.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0237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55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WF on PUSCH for HST for evaluation (not for requirement)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/>
              <a:t>Initial s</a:t>
            </a:r>
            <a:r>
              <a:rPr kumimoji="1" lang="en-US" altLang="ja-JP" dirty="0"/>
              <a:t>imulation assumption for just information</a:t>
            </a:r>
            <a:endParaRPr kumimoji="1" lang="ja-JP" altLang="en-US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0485443"/>
              </p:ext>
            </p:extLst>
          </p:nvPr>
        </p:nvGraphicFramePr>
        <p:xfrm>
          <a:off x="1828800" y="2063932"/>
          <a:ext cx="8856617" cy="2024308"/>
        </p:xfrm>
        <a:graphic>
          <a:graphicData uri="http://schemas.openxmlformats.org/drawingml/2006/table">
            <a:tbl>
              <a:tblPr firstRow="1" firstCol="1" bandRow="1"/>
              <a:tblGrid>
                <a:gridCol w="3709238">
                  <a:extLst>
                    <a:ext uri="{9D8B030D-6E8A-4147-A177-3AD203B41FA5}">
                      <a16:colId xmlns:a16="http://schemas.microsoft.com/office/drawing/2014/main" val="3089143302"/>
                    </a:ext>
                  </a:extLst>
                </a:gridCol>
                <a:gridCol w="666364">
                  <a:extLst>
                    <a:ext uri="{9D8B030D-6E8A-4147-A177-3AD203B41FA5}">
                      <a16:colId xmlns:a16="http://schemas.microsoft.com/office/drawing/2014/main" val="3660041458"/>
                    </a:ext>
                  </a:extLst>
                </a:gridCol>
                <a:gridCol w="4481015">
                  <a:extLst>
                    <a:ext uri="{9D8B030D-6E8A-4147-A177-3AD203B41FA5}">
                      <a16:colId xmlns:a16="http://schemas.microsoft.com/office/drawing/2014/main" val="52502479"/>
                    </a:ext>
                  </a:extLst>
                </a:gridCol>
              </a:tblGrid>
              <a:tr h="10580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Parameters</a:t>
                      </a:r>
                      <a:endParaRPr lang="ja-JP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Unit</a:t>
                      </a:r>
                      <a:endParaRPr lang="ja-JP" sz="14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Values</a:t>
                      </a:r>
                      <a:endParaRPr lang="ja-JP" sz="14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4503619"/>
                  </a:ext>
                </a:extLst>
              </a:tr>
              <a:tr h="10580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Bandwidth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MHz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6694665"/>
                  </a:ext>
                </a:extLst>
              </a:tr>
              <a:tr h="10580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MCS for PUSCH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QPSK </a:t>
                      </a:r>
                      <a:r>
                        <a:rPr lang="en-GB" sz="1400" strike="sng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1/2</a:t>
                      </a:r>
                      <a:r>
                        <a:rPr lang="en-GB" sz="1400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GB" sz="1400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1/3</a:t>
                      </a:r>
                      <a:endParaRPr lang="en-GB" sz="1400" strike="sng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strike="sng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16QAM 3/4</a:t>
                      </a:r>
                      <a:endParaRPr lang="ja-JP" sz="1400" strike="sng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3298662"/>
                  </a:ext>
                </a:extLst>
              </a:tr>
              <a:tr h="31742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Propagation condition and correlation matrix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Reference to the previous slide</a:t>
                      </a:r>
                      <a:endParaRPr lang="ja-JP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029224"/>
                  </a:ext>
                </a:extLst>
              </a:tr>
              <a:tr h="10580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Antenna configuration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1x2</a:t>
                      </a:r>
                      <a:endParaRPr lang="ja-JP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3798265"/>
                  </a:ext>
                </a:extLst>
              </a:tr>
              <a:tr h="10580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Reference receiver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MRC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0974207"/>
                  </a:ext>
                </a:extLst>
              </a:tr>
              <a:tr h="10580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Noise estimation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Practical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977298"/>
                  </a:ext>
                </a:extLst>
              </a:tr>
              <a:tr h="10580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Time and frequency track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ja-JP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Practical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35946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1374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Reference</a:t>
            </a:r>
            <a:endParaRPr kumimoji="1" lang="ja-JP" altLang="en-US" dirty="0"/>
          </a:p>
        </p:txBody>
      </p:sp>
      <p:sp>
        <p:nvSpPr>
          <p:cNvPr id="4" name="テキスト プレースホルダー 2"/>
          <p:cNvSpPr txBox="1">
            <a:spLocks/>
          </p:cNvSpPr>
          <p:nvPr/>
        </p:nvSpPr>
        <p:spPr>
          <a:xfrm>
            <a:off x="838201" y="1309544"/>
            <a:ext cx="10944496" cy="51189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游ゴシック" panose="020B0400000000000000" pitchFamily="50" charset="-128"/>
              <a:buChar char="-"/>
              <a:defRPr kumimoji="1"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游ゴシック" panose="020B0400000000000000" pitchFamily="50" charset="-128"/>
              <a:buChar char="-"/>
              <a:defRPr kumimoji="1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游ゴシック" panose="020B0400000000000000" pitchFamily="50" charset="-128"/>
              <a:buChar char="-"/>
              <a:defRPr kumimoji="1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游ゴシック" panose="020B0400000000000000" pitchFamily="50" charset="-128"/>
              <a:buChar char="-"/>
              <a:defRPr kumimoji="1"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en-US" altLang="ja-JP" sz="2000" dirty="0"/>
              <a:t>[1]	</a:t>
            </a:r>
            <a:r>
              <a:rPr lang="en-GB" altLang="ja-JP" sz="2000" dirty="0"/>
              <a:t> </a:t>
            </a:r>
            <a:r>
              <a:rPr lang="en-US" altLang="ja-JP" sz="2000" dirty="0"/>
              <a:t>R4-1907002,	BS demodulation for LTE high speed in Rel.16, NTT DoCoMo Inc., 	RAN4#91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GB" altLang="ja-JP" sz="2000" dirty="0"/>
              <a:t>[2]	</a:t>
            </a:r>
            <a:r>
              <a:rPr lang="en-US" altLang="ja-JP" sz="2000" dirty="0"/>
              <a:t>R4-1905441,	Discussion and simulation results for BS performance with HST in LTE </a:t>
            </a:r>
            <a:r>
              <a:rPr lang="en-GB" altLang="ja-JP" sz="2000" dirty="0"/>
              <a:t> 	Rel-16” Samsung, RAN4#91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GB" altLang="ja-JP" sz="2000" dirty="0"/>
              <a:t>[3]	</a:t>
            </a:r>
            <a:r>
              <a:rPr lang="en-US" altLang="ja-JP" sz="2000" dirty="0"/>
              <a:t>R4-1906912,	Preliminary BS demodulation results under bi-directional scenarios for 	Rel-16 LTE HST,	</a:t>
            </a:r>
            <a:r>
              <a:rPr lang="en-GB" altLang="ja-JP" sz="2000" dirty="0"/>
              <a:t>Nokia, 	Nokia Shanghai Bell, RAN4#91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en-GB" altLang="ja-JP" sz="2000" dirty="0"/>
              <a:t>[4]	</a:t>
            </a:r>
            <a:r>
              <a:rPr lang="en-US" altLang="ja-JP" sz="2000" dirty="0"/>
              <a:t>R4-1906952,	Analysis of Doppler Shift Observed by Base Station in HST, Qualcomm,</a:t>
            </a:r>
            <a:r>
              <a:rPr lang="en-GB" altLang="ja-JP" sz="2000" dirty="0"/>
              <a:t>	RAN4#91</a:t>
            </a:r>
          </a:p>
          <a:p>
            <a:pPr marL="0" indent="0" algn="just">
              <a:lnSpc>
                <a:spcPct val="100000"/>
              </a:lnSpc>
              <a:buNone/>
            </a:pPr>
            <a:endParaRPr lang="en-GB" altLang="ja-JP" sz="2000" dirty="0"/>
          </a:p>
        </p:txBody>
      </p:sp>
    </p:spTree>
    <p:extLst>
      <p:ext uri="{BB962C8B-B14F-4D97-AF65-F5344CB8AC3E}">
        <p14:creationId xmlns:p14="http://schemas.microsoft.com/office/powerpoint/2010/main" val="35743361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1900</TotalTime>
  <Words>275</Words>
  <Application>Microsoft Office PowerPoint</Application>
  <PresentationFormat>Widescreen</PresentationFormat>
  <Paragraphs>79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SimSun</vt:lpstr>
      <vt:lpstr>游ゴシック</vt:lpstr>
      <vt:lpstr>游ゴシック Light</vt:lpstr>
      <vt:lpstr>?? ??</vt:lpstr>
      <vt:lpstr>Arial</vt:lpstr>
      <vt:lpstr>Calibri</vt:lpstr>
      <vt:lpstr>Times New Roman</vt:lpstr>
      <vt:lpstr>v5.0.0</vt:lpstr>
      <vt:lpstr>Office テーマ</vt:lpstr>
      <vt:lpstr>Way forward on Rel-16 LTE HST BS demodulation requirements</vt:lpstr>
      <vt:lpstr>Background</vt:lpstr>
      <vt:lpstr>WF on PUSCH for HST for evaluation (not for requirement)</vt:lpstr>
      <vt:lpstr>WF on PUSCH for HST for evaluation (not for requirement)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 v2</dc:creator>
  <cp:lastModifiedBy>Lo, Anthony (Nokia - GB/Bristol)</cp:lastModifiedBy>
  <cp:revision>140</cp:revision>
  <dcterms:created xsi:type="dcterms:W3CDTF">2019-02-23T04:02:11Z</dcterms:created>
  <dcterms:modified xsi:type="dcterms:W3CDTF">2019-05-17T02:31:11Z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