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7" r:id="rId2"/>
    <p:sldId id="288" r:id="rId3"/>
    <p:sldId id="291" r:id="rId4"/>
    <p:sldId id="297" r:id="rId5"/>
    <p:sldId id="292" r:id="rId6"/>
    <p:sldId id="300" r:id="rId7"/>
    <p:sldId id="299" r:id="rId8"/>
    <p:sldId id="301" r:id="rId9"/>
    <p:sldId id="282" r:id="rId10"/>
    <p:sldId id="28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3165" autoAdjust="0"/>
  </p:normalViewPr>
  <p:slideViewPr>
    <p:cSldViewPr>
      <p:cViewPr varScale="1">
        <p:scale>
          <a:sx n="69" d="100"/>
          <a:sy n="69" d="100"/>
        </p:scale>
        <p:origin x="1380" y="96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Showing results_EricssonProposal.txt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5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nominal channel spacing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ZTE, </a:t>
            </a: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Ericsson 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7328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#91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Nevada, USA, 13th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17th May.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R4-1907686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Reference(Cont’d)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72816"/>
            <a:ext cx="8964488" cy="3892342"/>
          </a:xfrm>
        </p:spPr>
        <p:txBody>
          <a:bodyPr/>
          <a:lstStyle/>
          <a:p>
            <a:r>
              <a:rPr lang="en-US" altLang="zh-CN" sz="2000" dirty="0" smtClean="0"/>
              <a:t>R4-1906112 Further </a:t>
            </a:r>
            <a:r>
              <a:rPr lang="en-US" altLang="zh-CN" sz="2000" dirty="0"/>
              <a:t>discussion on the Nominal channel spacing for </a:t>
            </a:r>
            <a:r>
              <a:rPr lang="en-US" altLang="zh-CN" sz="2000" dirty="0" smtClean="0"/>
              <a:t>CA, ZTE</a:t>
            </a:r>
          </a:p>
          <a:p>
            <a:r>
              <a:rPr lang="en-US" altLang="zh-CN" sz="2000" dirty="0" smtClean="0"/>
              <a:t>R4-1906113 Draft </a:t>
            </a:r>
            <a:r>
              <a:rPr lang="en-US" altLang="zh-CN" sz="2000" dirty="0"/>
              <a:t>CR to TS 38.101-1: Nominal channel spacing for </a:t>
            </a:r>
            <a:r>
              <a:rPr lang="en-US" altLang="zh-CN" sz="2000" dirty="0" smtClean="0"/>
              <a:t>NR, ZTE</a:t>
            </a:r>
          </a:p>
          <a:p>
            <a:r>
              <a:rPr lang="en-US" altLang="zh-CN" sz="2000" dirty="0" smtClean="0"/>
              <a:t>R4-1906114 Draft </a:t>
            </a:r>
            <a:r>
              <a:rPr lang="en-US" altLang="zh-CN" sz="2000" dirty="0"/>
              <a:t>CR to TS 38.101-2: Nominal channel spacing for </a:t>
            </a:r>
            <a:r>
              <a:rPr lang="en-US" altLang="zh-CN" sz="2000" dirty="0" smtClean="0"/>
              <a:t>NR, ZTE</a:t>
            </a:r>
          </a:p>
          <a:p>
            <a:r>
              <a:rPr lang="en-US" altLang="zh-CN" sz="2000" dirty="0" smtClean="0"/>
              <a:t>R4-1906115 Draft </a:t>
            </a:r>
            <a:r>
              <a:rPr lang="en-US" altLang="zh-CN" sz="2000" dirty="0"/>
              <a:t>CR to TS 38.104: Nominal channel spacing for </a:t>
            </a:r>
            <a:r>
              <a:rPr lang="en-US" altLang="zh-CN" sz="2000" dirty="0" smtClean="0"/>
              <a:t>NR, ZTE</a:t>
            </a:r>
            <a:endParaRPr lang="en-US" altLang="zh-CN" sz="2000" dirty="0"/>
          </a:p>
          <a:p>
            <a:r>
              <a:rPr lang="en-US" altLang="zh-CN" sz="2000" dirty="0" smtClean="0"/>
              <a:t>R4-1906116 CR </a:t>
            </a:r>
            <a:r>
              <a:rPr lang="en-US" altLang="zh-CN" sz="2000" dirty="0"/>
              <a:t>to TS37.104: Nominal channel spacing for NR for CA	</a:t>
            </a:r>
            <a:r>
              <a:rPr lang="en-US" altLang="zh-CN" sz="2000" dirty="0" smtClean="0"/>
              <a:t>, ZTE</a:t>
            </a:r>
            <a:endParaRPr lang="en-US" altLang="zh-CN" sz="2000" dirty="0"/>
          </a:p>
          <a:p>
            <a:r>
              <a:rPr lang="en-US" altLang="zh-CN" sz="2000" dirty="0" smtClean="0"/>
              <a:t>R4-1906117 CR </a:t>
            </a:r>
            <a:r>
              <a:rPr lang="en-US" altLang="zh-CN" sz="2000" dirty="0"/>
              <a:t>to TS37.141: Nominal channel spacing for NR for CA	</a:t>
            </a:r>
            <a:r>
              <a:rPr lang="en-US" altLang="zh-CN" sz="2000" dirty="0" smtClean="0"/>
              <a:t>, ZTE</a:t>
            </a:r>
            <a:endParaRPr lang="en-US" altLang="zh-CN" sz="2000" dirty="0"/>
          </a:p>
          <a:p>
            <a:r>
              <a:rPr lang="en-US" altLang="zh-CN" sz="2000" dirty="0" smtClean="0"/>
              <a:t>R4-1906265 Correction </a:t>
            </a:r>
            <a:r>
              <a:rPr lang="en-US" altLang="zh-CN" sz="2000" dirty="0"/>
              <a:t>to CA carrier spacing	Ericsson</a:t>
            </a:r>
          </a:p>
          <a:p>
            <a:r>
              <a:rPr lang="en-US" altLang="zh-CN" sz="2000" dirty="0" smtClean="0"/>
              <a:t>R4-1906266 Correction </a:t>
            </a:r>
            <a:r>
              <a:rPr lang="en-US" altLang="zh-CN" sz="2000" dirty="0"/>
              <a:t>to CA carrier spacing	Ericsson</a:t>
            </a:r>
          </a:p>
          <a:p>
            <a:r>
              <a:rPr lang="en-US" altLang="zh-CN" sz="2000" dirty="0" smtClean="0"/>
              <a:t>R4-1906267 Correction </a:t>
            </a:r>
            <a:r>
              <a:rPr lang="en-US" altLang="zh-CN" sz="2000" dirty="0"/>
              <a:t>to CA carrier spacing	Ericsson</a:t>
            </a:r>
          </a:p>
          <a:p>
            <a:r>
              <a:rPr lang="en-US" altLang="zh-CN" sz="2000" dirty="0" smtClean="0"/>
              <a:t>R4-1906381 on </a:t>
            </a:r>
            <a:r>
              <a:rPr lang="en-US" altLang="zh-CN" sz="2000" dirty="0"/>
              <a:t>nominal channel space for CA	Huawei, </a:t>
            </a:r>
            <a:r>
              <a:rPr lang="en-US" altLang="zh-CN" sz="2000" dirty="0" err="1" smtClean="0"/>
              <a:t>HiSilicon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5368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196752"/>
            <a:ext cx="7956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400" dirty="0" smtClean="0"/>
              <a:t>Agreement from Chairman notes:</a:t>
            </a:r>
          </a:p>
          <a:p>
            <a:endParaRPr lang="en-US" sz="2400" dirty="0"/>
          </a:p>
          <a:p>
            <a:r>
              <a:rPr lang="en-US" sz="2400" dirty="0" smtClean="0">
                <a:solidFill>
                  <a:srgbClr val="00B050"/>
                </a:solidFill>
              </a:rPr>
              <a:t>Nominal channel spacing is independent from SCS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Issue 1: SCS-independent nominal channel spacing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35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6165" y="1772816"/>
            <a:ext cx="7956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/>
          </a:p>
          <a:p>
            <a:r>
              <a:rPr lang="en-US" sz="2400" dirty="0" smtClean="0">
                <a:solidFill>
                  <a:srgbClr val="00B050"/>
                </a:solidFill>
              </a:rPr>
              <a:t>Agreement:</a:t>
            </a:r>
          </a:p>
          <a:p>
            <a:endParaRPr lang="en-US" sz="2400" dirty="0">
              <a:solidFill>
                <a:srgbClr val="00B050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Keep GB in the nominal channel spacing equation if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t</a:t>
            </a:r>
            <a:r>
              <a:rPr lang="en-US" sz="2400" dirty="0" smtClean="0">
                <a:solidFill>
                  <a:srgbClr val="00B050"/>
                </a:solidFill>
              </a:rPr>
              <a:t>here are some way, e.g., Ericsson’s proposal, or Huawei’s proposal, smallest SCS solution, or other possible solution, to address overlapping issue.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260648"/>
            <a:ext cx="71529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2: Whether or not to keep GB in </a:t>
            </a:r>
          </a:p>
          <a:p>
            <a:r>
              <a:rPr lang="en-US" sz="3200" dirty="0" smtClean="0"/>
              <a:t>Channel spacing equation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53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916832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 Ericsson proposal</a:t>
            </a:r>
          </a:p>
          <a:p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0 out of 169 found with overlapping issues for FR1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0 out of 16 found with overlapping issues for FR2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u=3 always </a:t>
            </a:r>
            <a:r>
              <a:rPr lang="en-US" sz="2400" dirty="0" smtClean="0">
                <a:sym typeface="Wingdings" panose="05000000000000000000" pitchFamily="2" charset="2"/>
              </a:rPr>
              <a:t> maximum SCS </a:t>
            </a:r>
            <a:r>
              <a:rPr lang="en-US" sz="2400" dirty="0" smtClean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505" y="458112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Agreement :</a:t>
            </a:r>
          </a:p>
          <a:p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Keep GB in the equation to calculate nominal channel spacing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611560" y="4067490"/>
            <a:ext cx="108012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79712" y="3985900"/>
            <a:ext cx="3546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No overlapping issue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97" y="226530"/>
            <a:ext cx="71529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2: Whether or not to keep GB in </a:t>
            </a:r>
          </a:p>
          <a:p>
            <a:r>
              <a:rPr lang="en-US" sz="3200" dirty="0" smtClean="0"/>
              <a:t>Channel spacing equation(Cont’d)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9208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4423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3: SCS selection 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82007" y="1095935"/>
            <a:ext cx="7411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SCS selection relates to GB and n in the equation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7249" y="1808112"/>
            <a:ext cx="7375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Option 1: use maximum u supporting both CBWs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7249" y="2456765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a combination (CBW1, CBW2), find maximum u supporting both CBW1 and CBW2 </a:t>
            </a:r>
            <a:r>
              <a:rPr lang="en-US" sz="2000" dirty="0" smtClean="0">
                <a:sym typeface="Wingdings" panose="05000000000000000000" pitchFamily="2" charset="2"/>
              </a:rPr>
              <a:t> labelled as </a:t>
            </a:r>
            <a:r>
              <a:rPr lang="en-US" sz="2000" dirty="0" err="1" smtClean="0">
                <a:sym typeface="Wingdings" panose="05000000000000000000" pitchFamily="2" charset="2"/>
              </a:rPr>
              <a:t>u_target</a:t>
            </a:r>
            <a:endParaRPr lang="en-US" sz="2000" dirty="0" smtClean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Look-up table for GB1 corresponding to (</a:t>
            </a:r>
            <a:r>
              <a:rPr lang="en-US" sz="2000" dirty="0" err="1" smtClean="0"/>
              <a:t>u_target</a:t>
            </a:r>
            <a:r>
              <a:rPr lang="en-US" sz="2000" dirty="0" smtClean="0"/>
              <a:t>, CBW1)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Look-up table for GB2 corresponding to (</a:t>
            </a:r>
            <a:r>
              <a:rPr lang="en-US" sz="2000" dirty="0" err="1" smtClean="0"/>
              <a:t>u_target</a:t>
            </a:r>
            <a:r>
              <a:rPr lang="en-US" sz="2000" dirty="0" smtClean="0"/>
              <a:t>, CBW2)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Use n = </a:t>
            </a:r>
            <a:r>
              <a:rPr lang="en-US" sz="2000" dirty="0" err="1" smtClean="0"/>
              <a:t>u_target</a:t>
            </a:r>
            <a:r>
              <a:rPr lang="en-US" sz="2000" dirty="0" smtClean="0"/>
              <a:t> in the equation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5279533"/>
            <a:ext cx="35894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smtClean="0"/>
              <a:t>No overlapping issues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Minimized spec impact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496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5993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3: SCS selection (Cont’d)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7249" y="1189428"/>
            <a:ext cx="4424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Option 2: use reference SCS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5899" y="1991441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a combination (CBW1, CBW2), determine the reference SCS by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Identifying a TBC covering all the other TBCs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Selecting the SCS corresponding to the identified TBC as the reference SCS labelled as </a:t>
            </a:r>
            <a:r>
              <a:rPr lang="en-US" sz="2000" dirty="0" err="1" smtClean="0"/>
              <a:t>u_target</a:t>
            </a:r>
            <a:r>
              <a:rPr lang="en-US" sz="20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Look-up table for GB1 corresponding to (</a:t>
            </a:r>
            <a:r>
              <a:rPr lang="en-US" sz="2000" dirty="0" err="1"/>
              <a:t>u_target</a:t>
            </a:r>
            <a:r>
              <a:rPr lang="en-US" sz="2000" dirty="0"/>
              <a:t>, CBW1)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Look-up table for GB2 corresponding to (</a:t>
            </a:r>
            <a:r>
              <a:rPr lang="en-US" sz="2000" dirty="0" err="1"/>
              <a:t>u_target</a:t>
            </a:r>
            <a:r>
              <a:rPr lang="en-US" sz="2000" dirty="0"/>
              <a:t>, CBW2)</a:t>
            </a:r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Use n = </a:t>
            </a:r>
            <a:r>
              <a:rPr lang="en-US" sz="2000" dirty="0" err="1" smtClean="0"/>
              <a:t>u_target</a:t>
            </a:r>
            <a:r>
              <a:rPr lang="en-US" sz="2000" dirty="0" smtClean="0"/>
              <a:t> in the equation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7249" y="5229200"/>
            <a:ext cx="83647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 smtClean="0"/>
              <a:t>Not working for Scenario 1 or Scenario 3 (partially or non-overlapped)</a:t>
            </a:r>
          </a:p>
          <a:p>
            <a:pPr marL="285750" indent="-285750">
              <a:buFontTx/>
              <a:buChar char="-"/>
            </a:pPr>
            <a:r>
              <a:rPr lang="en-US" sz="2000" dirty="0" smtClean="0"/>
              <a:t>Ambiguity in Scenario 4</a:t>
            </a:r>
          </a:p>
          <a:p>
            <a:pPr marL="285750" indent="-285750">
              <a:buFontTx/>
              <a:buChar char="-"/>
            </a:pPr>
            <a:r>
              <a:rPr lang="en-US" sz="2000" dirty="0" smtClean="0"/>
              <a:t>Dependent on a specific configuration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7036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5993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3: SCS selection (Cont’d)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7249" y="1808112"/>
            <a:ext cx="7500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Option 3: use smallest u for each frequency range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7249" y="2456765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n=0 for FR1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n=2 for FR2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a CBW, GB for the CBW with 15kSCS is used in FR1, GB for the CBW with 60kSCS is used in FR2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a CBW not supporting 15kSCS in FR1, GB for the CBW with 30kSCS is used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For a CBW not supporting </a:t>
            </a:r>
            <a:r>
              <a:rPr lang="en-US" sz="2000" dirty="0" smtClean="0"/>
              <a:t>60kSCS </a:t>
            </a:r>
            <a:r>
              <a:rPr lang="en-US" sz="2000" dirty="0"/>
              <a:t>in </a:t>
            </a:r>
            <a:r>
              <a:rPr lang="en-US" sz="2000" dirty="0" smtClean="0"/>
              <a:t>FR2, </a:t>
            </a:r>
            <a:r>
              <a:rPr lang="en-US" sz="2000" dirty="0"/>
              <a:t>GB for the CBW with </a:t>
            </a:r>
            <a:r>
              <a:rPr lang="en-US" sz="2000" dirty="0" smtClean="0"/>
              <a:t>120kSCS </a:t>
            </a:r>
            <a:r>
              <a:rPr lang="en-US" sz="2000" dirty="0"/>
              <a:t>is </a:t>
            </a:r>
            <a:r>
              <a:rPr lang="en-US" sz="2000" dirty="0" smtClean="0"/>
              <a:t>used </a:t>
            </a:r>
          </a:p>
        </p:txBody>
      </p:sp>
    </p:spTree>
    <p:extLst>
      <p:ext uri="{BB962C8B-B14F-4D97-AF65-F5344CB8AC3E}">
        <p14:creationId xmlns:p14="http://schemas.microsoft.com/office/powerpoint/2010/main" val="23430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5993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Issue 3: SCS selection (Cont’d)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2492896"/>
            <a:ext cx="78678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Agreement:</a:t>
            </a:r>
          </a:p>
          <a:p>
            <a:endParaRPr lang="en-US" sz="2400" b="1" dirty="0">
              <a:solidFill>
                <a:srgbClr val="00B050"/>
              </a:solidFill>
            </a:endParaRPr>
          </a:p>
          <a:p>
            <a:r>
              <a:rPr lang="en-US" sz="2400" dirty="0">
                <a:solidFill>
                  <a:srgbClr val="00B050"/>
                </a:solidFill>
              </a:rPr>
              <a:t>Option 1: maximum u supporting both CBW1 and CBW2</a:t>
            </a:r>
            <a:endParaRPr lang="en-US" sz="2400" b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3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5018"/>
            <a:ext cx="8229600" cy="1143000"/>
          </a:xfrm>
        </p:spPr>
        <p:txBody>
          <a:bodyPr/>
          <a:lstStyle/>
          <a:p>
            <a:pPr algn="l"/>
            <a:r>
              <a:rPr lang="en-US" altLang="zh-CN" dirty="0"/>
              <a:t>Reference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749" y="1208018"/>
            <a:ext cx="8964488" cy="5112568"/>
          </a:xfrm>
        </p:spPr>
        <p:txBody>
          <a:bodyPr/>
          <a:lstStyle/>
          <a:p>
            <a:r>
              <a:rPr lang="en-US" altLang="zh-CN" sz="2000" dirty="0"/>
              <a:t>R4-1905894 Definition of nominal channel spacing for </a:t>
            </a:r>
            <a:r>
              <a:rPr lang="en-US" altLang="zh-CN" sz="2000" dirty="0" smtClean="0"/>
              <a:t>CA,</a:t>
            </a:r>
            <a:r>
              <a:rPr lang="en-US" altLang="zh-CN" sz="2000" dirty="0"/>
              <a:t>	</a:t>
            </a:r>
            <a:r>
              <a:rPr lang="en-US" altLang="zh-CN" sz="2000" dirty="0" smtClean="0"/>
              <a:t>Intel</a:t>
            </a:r>
          </a:p>
          <a:p>
            <a:r>
              <a:rPr lang="en-US" altLang="zh-CN" sz="2000" dirty="0" smtClean="0"/>
              <a:t>R4-1906629 Nominal </a:t>
            </a:r>
            <a:r>
              <a:rPr lang="en-US" altLang="zh-CN" sz="2000" dirty="0"/>
              <a:t>channel spacing for CA and definition of contiguous/non-contiguous CA	</a:t>
            </a:r>
            <a:r>
              <a:rPr lang="en-US" altLang="zh-CN" sz="2000" dirty="0" smtClean="0"/>
              <a:t>, Nokia</a:t>
            </a:r>
            <a:r>
              <a:rPr lang="en-US" altLang="zh-CN" sz="2000" dirty="0"/>
              <a:t>, Nokia Shanghai Bell</a:t>
            </a:r>
          </a:p>
          <a:p>
            <a:r>
              <a:rPr lang="en-US" altLang="zh-CN" sz="2000" dirty="0" smtClean="0"/>
              <a:t>R4-1906630 Threshold </a:t>
            </a:r>
            <a:r>
              <a:rPr lang="en-US" altLang="zh-CN" sz="2000" dirty="0"/>
              <a:t>for no-contiguous CA spacing for </a:t>
            </a:r>
            <a:r>
              <a:rPr lang="en-US" altLang="zh-CN" sz="2000" dirty="0" smtClean="0"/>
              <a:t>FR1, Nokia</a:t>
            </a:r>
            <a:endParaRPr lang="en-US" altLang="zh-CN" sz="2000" dirty="0"/>
          </a:p>
          <a:p>
            <a:r>
              <a:rPr lang="en-US" altLang="zh-CN" sz="2000" dirty="0" smtClean="0"/>
              <a:t>R4-1906631 Threshold </a:t>
            </a:r>
            <a:r>
              <a:rPr lang="en-US" altLang="zh-CN" sz="2000" dirty="0"/>
              <a:t>for no-contiguous CA spacing for </a:t>
            </a:r>
            <a:r>
              <a:rPr lang="en-US" altLang="zh-CN" sz="2000" dirty="0" smtClean="0"/>
              <a:t>FR2, Nokia</a:t>
            </a:r>
            <a:endParaRPr lang="en-US" altLang="zh-CN" sz="2000" dirty="0"/>
          </a:p>
          <a:p>
            <a:r>
              <a:rPr lang="en-US" altLang="zh-CN" sz="2000" dirty="0" smtClean="0"/>
              <a:t>R4-1906632 Threshold </a:t>
            </a:r>
            <a:r>
              <a:rPr lang="en-US" altLang="zh-CN" sz="2000" dirty="0"/>
              <a:t>for no-contiguous CA </a:t>
            </a:r>
            <a:r>
              <a:rPr lang="en-US" altLang="zh-CN" sz="2000" dirty="0" smtClean="0"/>
              <a:t>spacing, Nokia</a:t>
            </a:r>
          </a:p>
          <a:p>
            <a:r>
              <a:rPr lang="en-US" altLang="zh-CN" sz="2000" dirty="0" smtClean="0"/>
              <a:t>R4-1906633 CA </a:t>
            </a:r>
            <a:r>
              <a:rPr lang="en-US" altLang="zh-CN" sz="2000" dirty="0"/>
              <a:t>nominal channel spacing alignment among sub-carrier spacing for </a:t>
            </a:r>
            <a:r>
              <a:rPr lang="en-US" altLang="zh-CN" sz="2000" dirty="0" smtClean="0"/>
              <a:t>FR1,</a:t>
            </a:r>
            <a:r>
              <a:rPr lang="en-US" altLang="zh-CN" sz="2000" dirty="0"/>
              <a:t>	</a:t>
            </a:r>
            <a:r>
              <a:rPr lang="en-US" altLang="zh-CN" sz="2000" dirty="0" smtClean="0"/>
              <a:t>Nokia</a:t>
            </a:r>
          </a:p>
          <a:p>
            <a:r>
              <a:rPr lang="en-US" altLang="zh-CN" sz="2000" dirty="0" smtClean="0"/>
              <a:t>R4-1906634 CA </a:t>
            </a:r>
            <a:r>
              <a:rPr lang="en-US" altLang="zh-CN" sz="2000" dirty="0"/>
              <a:t>nominal channel spacing alignment among sub-carrier spacing for </a:t>
            </a:r>
            <a:r>
              <a:rPr lang="en-US" altLang="zh-CN" sz="2000" dirty="0" smtClean="0"/>
              <a:t>FR2,</a:t>
            </a:r>
            <a:r>
              <a:rPr lang="en-US" altLang="zh-CN" sz="2000" dirty="0"/>
              <a:t>	</a:t>
            </a:r>
            <a:r>
              <a:rPr lang="en-US" altLang="zh-CN" sz="2000" dirty="0" smtClean="0"/>
              <a:t>Nokia</a:t>
            </a:r>
          </a:p>
          <a:p>
            <a:r>
              <a:rPr lang="en-US" altLang="zh-CN" sz="2000" dirty="0" smtClean="0"/>
              <a:t>R4-1906635 CA </a:t>
            </a:r>
            <a:r>
              <a:rPr lang="en-US" altLang="zh-CN" sz="2000" dirty="0"/>
              <a:t>nominal channel spacing alignment among sub-carrier </a:t>
            </a:r>
            <a:r>
              <a:rPr lang="en-US" altLang="zh-CN" sz="2000" dirty="0" smtClean="0"/>
              <a:t>spacing, Nokia</a:t>
            </a:r>
          </a:p>
          <a:p>
            <a:r>
              <a:rPr lang="en-US" altLang="zh-CN" sz="2000" dirty="0" smtClean="0"/>
              <a:t>R4-1906806 Nominal </a:t>
            </a:r>
            <a:r>
              <a:rPr lang="en-US" altLang="zh-CN" sz="2000" dirty="0"/>
              <a:t>channel spacing related signaling </a:t>
            </a:r>
            <a:r>
              <a:rPr lang="en-US" altLang="zh-CN" sz="2000" dirty="0" smtClean="0"/>
              <a:t>information,</a:t>
            </a:r>
            <a:r>
              <a:rPr lang="en-US" altLang="zh-CN" sz="2000" dirty="0"/>
              <a:t>	</a:t>
            </a:r>
            <a:r>
              <a:rPr lang="en-US" altLang="zh-CN" sz="2000" dirty="0" smtClean="0"/>
              <a:t>ZTE</a:t>
            </a:r>
          </a:p>
          <a:p>
            <a:r>
              <a:rPr lang="en-US" altLang="zh-CN" sz="2000" dirty="0"/>
              <a:t>R4-1905240 Way forward on channel spacing, </a:t>
            </a:r>
            <a:r>
              <a:rPr lang="en-US" altLang="zh-CN" sz="2000" dirty="0" smtClean="0"/>
              <a:t>ZTE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507</Words>
  <Application>Microsoft Office PowerPoint</Application>
  <PresentationFormat>On-screen Show (4:3)</PresentationFormat>
  <Paragraphs>87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Meiryo UI</vt:lpstr>
      <vt:lpstr>宋体</vt:lpstr>
      <vt:lpstr>Arial</vt:lpstr>
      <vt:lpstr>Calibri</vt:lpstr>
      <vt:lpstr>Wingdings</vt:lpstr>
      <vt:lpstr>Office 主题</vt:lpstr>
      <vt:lpstr>WF on nominal channel spacing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</vt:lpstr>
      <vt:lpstr>Reference(Cont’d)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Aijun CAO</cp:lastModifiedBy>
  <cp:revision>320</cp:revision>
  <dcterms:created xsi:type="dcterms:W3CDTF">2016-01-12T08:39:00Z</dcterms:created>
  <dcterms:modified xsi:type="dcterms:W3CDTF">2019-05-17T00:25:14Z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KSOProductBuildVer">
    <vt:lpwstr>2052-10.8.2.7027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1554686601</vt:lpwstr>
  </property>
</Properties>
</file>