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11"/>
  </p:notesMasterIdLst>
  <p:handoutMasterIdLst>
    <p:handoutMasterId r:id="rId12"/>
  </p:handoutMasterIdLst>
  <p:sldIdLst>
    <p:sldId id="714" r:id="rId5"/>
    <p:sldId id="726" r:id="rId6"/>
    <p:sldId id="727" r:id="rId7"/>
    <p:sldId id="731" r:id="rId8"/>
    <p:sldId id="730" r:id="rId9"/>
    <p:sldId id="732" r:id="rId10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CCFF"/>
    <a:srgbClr val="4080C0"/>
    <a:srgbClr val="336699"/>
    <a:srgbClr val="315683"/>
    <a:srgbClr val="0000FF"/>
    <a:srgbClr val="CCD5E6"/>
    <a:srgbClr val="FFE1E1"/>
    <a:srgbClr val="DDDDDD"/>
    <a:srgbClr val="FFFF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98456" autoAdjust="0"/>
  </p:normalViewPr>
  <p:slideViewPr>
    <p:cSldViewPr>
      <p:cViewPr varScale="1">
        <p:scale>
          <a:sx n="80" d="100"/>
          <a:sy n="80" d="100"/>
        </p:scale>
        <p:origin x="-520" y="-6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2019-05-18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5/18/2019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2288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797152"/>
            <a:ext cx="4881092" cy="138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cap="small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Samsung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en-GB" altLang="zh-CN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WF </a:t>
            </a:r>
            <a:r>
              <a:rPr lang="en-GB" altLang="zh-CN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on defining synchronized operation in BS specifications</a:t>
            </a:r>
            <a:r>
              <a:rPr lang="en-US" altLang="ko-KR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 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041232" y="404664"/>
            <a:ext cx="265229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kumimoji="0" lang="en-US" altLang="ko-KR" sz="2400" b="1" kern="0" spc="-100" dirty="0" smtClean="0">
                <a:ln>
                  <a:solidFill>
                    <a:sysClr val="window" lastClr="FFFFFF">
                      <a:lumMod val="50000"/>
                      <a:alpha val="15000"/>
                    </a:sysClr>
                  </a:solidFill>
                </a:ln>
                <a:solidFill>
                  <a:sysClr val="window" lastClr="FFFFFF">
                    <a:lumMod val="50000"/>
                  </a:sysClr>
                </a:solidFill>
                <a:latin typeface="Calibri" panose="020F0502020204030204" pitchFamily="34" charset="0"/>
                <a:ea typeface="맑은 고딕"/>
                <a:cs typeface="Arial" pitchFamily="34" charset="0"/>
              </a:rPr>
              <a:t>R4-1907646</a:t>
            </a:r>
          </a:p>
        </p:txBody>
      </p:sp>
    </p:spTree>
    <p:extLst>
      <p:ext uri="{BB962C8B-B14F-4D97-AF65-F5344CB8AC3E}">
        <p14:creationId xmlns:p14="http://schemas.microsoft.com/office/powerpoint/2010/main" val="21715251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2" y="764704"/>
            <a:ext cx="8856983" cy="2448272"/>
          </a:xfrm>
        </p:spPr>
        <p:txBody>
          <a:bodyPr/>
          <a:lstStyle/>
          <a:p>
            <a:r>
              <a:rPr lang="en-US" altLang="zh-CN" sz="1600" dirty="0" smtClean="0"/>
              <a:t>In TS36.104 and TS36.101 there are below definitions </a:t>
            </a:r>
          </a:p>
          <a:p>
            <a:pPr lvl="1"/>
            <a:r>
              <a:rPr lang="en-GB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Synchronized operation: 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 of TDD in two different systems, where no simultaneous uplink and downlink </a:t>
            </a:r>
            <a:r>
              <a:rPr lang="en-GB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occur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1"/>
            <a:r>
              <a:rPr lang="en-GB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Unsynchronized operation: 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 of TDD in two different systems, where the conditions for synchronized operation are not met.</a:t>
            </a:r>
            <a:endParaRPr lang="zh-CN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altLang="zh-CN" sz="1600" dirty="0" smtClean="0"/>
              <a:t>Furthermore, in TS36.104 sub-clause 4.5, it is mentioned that:</a:t>
            </a:r>
          </a:p>
          <a:p>
            <a:pPr lvl="1"/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 BS capable of multi-band operation supporting bands for TDD, the RF requirements in the present specification assume synchronized operation, where no simultaneous uplink and downlink occur between the supported operating bands</a:t>
            </a:r>
            <a:r>
              <a:rPr lang="en-GB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GB" altLang="zh-CN" sz="1600" dirty="0" smtClean="0">
                <a:cs typeface="Calibri" panose="020F0502020204030204" pitchFamily="34" charset="0"/>
              </a:rPr>
              <a:t>However, in TS37.105 there is no definition on synchronized and unsynchronized, but with the clarification on BS capable of multiple-band operation</a:t>
            </a:r>
          </a:p>
          <a:p>
            <a:pPr lvl="1"/>
            <a:r>
              <a:rPr lang="en-GB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GB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multi-band TAB connectors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multi-band RIBs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supporting the bands for TDD, the RF requirements in the present specification assume no simultaneous uplink and downlink occur between the bands</a:t>
            </a:r>
            <a:r>
              <a:rPr lang="en-GB" altLang="zh-CN" sz="1200" dirty="0"/>
              <a:t>.</a:t>
            </a:r>
            <a:endParaRPr lang="zh-CN" altLang="zh-CN" sz="1200" dirty="0"/>
          </a:p>
          <a:p>
            <a:r>
              <a:rPr lang="en-GB" altLang="zh-CN" sz="1600" dirty="0" smtClean="0">
                <a:cs typeface="Calibri" panose="020F0502020204030204" pitchFamily="34" charset="0"/>
              </a:rPr>
              <a:t> In TS38.104 </a:t>
            </a:r>
            <a:r>
              <a:rPr lang="en-GB" altLang="zh-CN" sz="1600" dirty="0">
                <a:cs typeface="Calibri" panose="020F0502020204030204" pitchFamily="34" charset="0"/>
              </a:rPr>
              <a:t>there is no definition on synchronized and unsynchronized, but with the clarification on BS capable of multiple-band </a:t>
            </a:r>
            <a:r>
              <a:rPr lang="en-GB" altLang="zh-CN" sz="1600" dirty="0" smtClean="0">
                <a:cs typeface="Calibri" panose="020F0502020204030204" pitchFamily="34" charset="0"/>
              </a:rPr>
              <a:t>operation</a:t>
            </a:r>
          </a:p>
          <a:p>
            <a:pPr lvl="1"/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GB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multi-band connectors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multi-band RIBs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supporting the bands for TDD, the RF requirements in the present specification assume no simultaneous uplink and downlink occur between the bands.</a:t>
            </a:r>
            <a:endParaRPr lang="zh-CN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GB" altLang="zh-CN" sz="1400" dirty="0">
              <a:cs typeface="Calibri" panose="020F0502020204030204" pitchFamily="34" charset="0"/>
            </a:endParaRPr>
          </a:p>
          <a:p>
            <a:endParaRPr lang="en-GB" altLang="zh-CN" sz="1800" dirty="0"/>
          </a:p>
          <a:p>
            <a:pPr lvl="1"/>
            <a:endParaRPr lang="zh-CN" altLang="zh-CN" sz="1400" dirty="0"/>
          </a:p>
          <a:p>
            <a:pPr lvl="1"/>
            <a:endParaRPr lang="zh-CN" altLang="zh-CN" sz="1400" dirty="0"/>
          </a:p>
          <a:p>
            <a:pPr lvl="1"/>
            <a:endParaRPr lang="en-US" altLang="zh-CN" sz="1400" dirty="0">
              <a:cs typeface="Calibri" panose="020F0502020204030204" pitchFamily="34" charset="0"/>
            </a:endParaRPr>
          </a:p>
          <a:p>
            <a:pPr lvl="1"/>
            <a:endParaRPr lang="en-US" altLang="zh-CN" sz="1400" dirty="0" smtClean="0">
              <a:cs typeface="Calibri" panose="020F0502020204030204" pitchFamily="34" charset="0"/>
            </a:endParaRPr>
          </a:p>
          <a:p>
            <a:pPr lvl="1"/>
            <a:endParaRPr lang="en-US" altLang="zh-CN" sz="1400" dirty="0">
              <a:cs typeface="Calibri" panose="020F0502020204030204" pitchFamily="34" charset="0"/>
            </a:endParaRPr>
          </a:p>
          <a:p>
            <a:pPr lvl="1"/>
            <a:endParaRPr lang="en-US" altLang="zh-CN" sz="1400" dirty="0" smtClean="0">
              <a:cs typeface="Calibri" panose="020F0502020204030204" pitchFamily="34" charset="0"/>
            </a:endParaRPr>
          </a:p>
          <a:p>
            <a:pPr lvl="1"/>
            <a:endParaRPr lang="en-US" altLang="zh-CN" sz="1400" dirty="0">
              <a:cs typeface="Calibri" panose="020F0502020204030204" pitchFamily="34" charset="0"/>
            </a:endParaRPr>
          </a:p>
          <a:p>
            <a:pPr lvl="1"/>
            <a:endParaRPr lang="en-US" altLang="zh-CN" sz="1400" dirty="0" smtClean="0">
              <a:cs typeface="Calibri" panose="020F0502020204030204" pitchFamily="34" charset="0"/>
            </a:endParaRPr>
          </a:p>
          <a:p>
            <a:pPr marL="457200" lvl="1" indent="0">
              <a:buNone/>
            </a:pPr>
            <a:endParaRPr lang="en-US" altLang="zh-CN" sz="14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2631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38810"/>
            <a:ext cx="8913585" cy="461665"/>
          </a:xfrm>
        </p:spPr>
        <p:txBody>
          <a:bodyPr/>
          <a:lstStyle/>
          <a:p>
            <a:r>
              <a:rPr lang="en-US" altLang="ko-KR" sz="2400" dirty="0" smtClean="0"/>
              <a:t>Issues in TS37.105</a:t>
            </a:r>
            <a:endParaRPr lang="ko-KR" altLang="en-US" sz="240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2" y="764704"/>
            <a:ext cx="8856983" cy="2448272"/>
          </a:xfrm>
        </p:spPr>
        <p:txBody>
          <a:bodyPr/>
          <a:lstStyle/>
          <a:p>
            <a:r>
              <a:rPr lang="en-US" altLang="zh-CN" sz="1600" dirty="0" smtClean="0"/>
              <a:t>In </a:t>
            </a:r>
            <a:r>
              <a:rPr lang="en-US" altLang="zh-CN" sz="1600" dirty="0"/>
              <a:t>sub-clause 9.7.5.2.4.2 </a:t>
            </a:r>
            <a:r>
              <a:rPr lang="en-US" altLang="zh-CN" sz="1600" b="1" dirty="0"/>
              <a:t>Unsynchronized operation </a:t>
            </a:r>
            <a:r>
              <a:rPr lang="en-US" altLang="zh-CN" sz="1600" dirty="0"/>
              <a:t>for BC3 </a:t>
            </a:r>
            <a:r>
              <a:rPr lang="en-US" altLang="zh-CN" sz="1600" dirty="0" smtClean="0"/>
              <a:t>defined for </a:t>
            </a:r>
            <a:r>
              <a:rPr lang="en-US" altLang="zh-CN" sz="1600" dirty="0"/>
              <a:t>Unwanted emission</a:t>
            </a:r>
            <a:endParaRPr lang="zh-CN" altLang="zh-CN" sz="1600" dirty="0"/>
          </a:p>
          <a:p>
            <a:r>
              <a:rPr lang="en-US" altLang="zh-CN" sz="1600" dirty="0"/>
              <a:t>Co-location blocking in Table 7.5.2.2-1</a:t>
            </a:r>
            <a:endParaRPr lang="zh-CN" altLang="zh-CN" sz="1600" dirty="0"/>
          </a:p>
          <a:p>
            <a:pPr lvl="1"/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 6:	Co-located TDD base stations that are </a:t>
            </a:r>
            <a:r>
              <a:rPr lang="en-GB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synchronized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using the same or adjacent operating band can receive without special co-location requirements. For </a:t>
            </a:r>
            <a:r>
              <a:rPr lang="en-GB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unsynchronized base stations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special co-location requirements may apply that are not covered by the 3GPP specifications.</a:t>
            </a:r>
            <a:endParaRPr lang="zh-CN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600" dirty="0"/>
              <a:t>Spurious emission for co-location </a:t>
            </a:r>
            <a:r>
              <a:rPr lang="en-US" altLang="zh-CN" sz="1600" dirty="0" smtClean="0"/>
              <a:t>in sub-clause 9.7</a:t>
            </a:r>
            <a:endParaRPr lang="zh-CN" altLang="zh-CN" sz="1600" dirty="0"/>
          </a:p>
          <a:p>
            <a:pPr lvl="1"/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 3:	Co-located TDD base stations that are </a:t>
            </a:r>
            <a:r>
              <a:rPr lang="en-GB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synchronized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using the same or adjacent operating band can transmit without special co-locations requirements. For </a:t>
            </a:r>
            <a:r>
              <a:rPr lang="en-GB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unsynchronized base stations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special co-location requirements may apply that are not covered by the 3GPP specifications.</a:t>
            </a:r>
            <a:endParaRPr lang="zh-CN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600" dirty="0"/>
              <a:t>Spurious emission for </a:t>
            </a:r>
            <a:r>
              <a:rPr lang="en-US" altLang="zh-CN" sz="1600" dirty="0" smtClean="0"/>
              <a:t>co-existence  in sub-clause 9.7</a:t>
            </a:r>
            <a:endParaRPr lang="zh-CN" altLang="zh-CN" sz="1600" dirty="0"/>
          </a:p>
          <a:p>
            <a:pPr lvl="1"/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 4:	TDD base stations deployed in the same geographical area, that are </a:t>
            </a:r>
            <a:r>
              <a:rPr lang="en-GB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synchronized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use the same or adjacent operating bands can transmit without additional co-existence requirements. For </a:t>
            </a:r>
            <a:r>
              <a:rPr lang="en-GB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unsynchronized base stations 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(except in Band 46, or in Band 49), special co-existence requirements may apply that are not covered by the 3GPP specifications</a:t>
            </a:r>
            <a:r>
              <a:rPr lang="en-GB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1" indent="0">
              <a:buNone/>
            </a:pPr>
            <a:r>
              <a:rPr lang="en-GB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Issue identified:</a:t>
            </a:r>
            <a:endParaRPr lang="en-US" altLang="zh-CN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Symbol"/>
              <a:buChar char="Þ"/>
            </a:pPr>
            <a:r>
              <a:rPr lang="en-US" altLang="zh-CN" sz="1400" dirty="0" smtClean="0">
                <a:cs typeface="Calibri" panose="020F0502020204030204" pitchFamily="34" charset="0"/>
              </a:rPr>
              <a:t>There is requirement clearly defined for “unsynchronized operation” without corresponding definition in TS37.105</a:t>
            </a:r>
          </a:p>
          <a:p>
            <a:pPr>
              <a:buFont typeface="Symbol"/>
              <a:buChar char="Þ"/>
            </a:pPr>
            <a:r>
              <a:rPr lang="en-US" altLang="zh-CN" sz="1400" dirty="0">
                <a:cs typeface="Calibri" panose="020F0502020204030204" pitchFamily="34" charset="0"/>
              </a:rPr>
              <a:t>Here in all the notes mentioned  “synchronized”  or “unsynchronized base stations” is </a:t>
            </a:r>
            <a:r>
              <a:rPr lang="en-US" altLang="zh-CN" sz="1400" dirty="0" smtClean="0">
                <a:cs typeface="Calibri" panose="020F0502020204030204" pitchFamily="34" charset="0"/>
              </a:rPr>
              <a:t>between/among </a:t>
            </a:r>
            <a:r>
              <a:rPr lang="en-US" altLang="zh-CN" sz="1400" dirty="0">
                <a:cs typeface="Calibri" panose="020F0502020204030204" pitchFamily="34" charset="0"/>
              </a:rPr>
              <a:t>BSs rather than within one </a:t>
            </a:r>
            <a:r>
              <a:rPr lang="en-US" altLang="zh-CN" sz="1400" dirty="0" smtClean="0">
                <a:cs typeface="Calibri" panose="020F0502020204030204" pitchFamily="34" charset="0"/>
              </a:rPr>
              <a:t>BS</a:t>
            </a:r>
          </a:p>
          <a:p>
            <a:pPr>
              <a:buFont typeface="Symbol"/>
              <a:buChar char="Þ"/>
            </a:pPr>
            <a:r>
              <a:rPr lang="en-US" altLang="zh-CN" sz="1400" dirty="0" smtClean="0">
                <a:cs typeface="Calibri" panose="020F0502020204030204" pitchFamily="34" charset="0"/>
              </a:rPr>
              <a:t>In TS37.145-1/2 there are many requirement defined for “synchronized operation” or  “unsynchronized operation” without corresponding definition as well</a:t>
            </a:r>
            <a:endParaRPr lang="en-US" altLang="zh-CN" sz="1800" dirty="0" smtClean="0">
              <a:cs typeface="Calibri" panose="020F0502020204030204" pitchFamily="34" charset="0"/>
            </a:endParaRPr>
          </a:p>
          <a:p>
            <a:pPr lvl="1"/>
            <a:endParaRPr lang="en-US" altLang="zh-CN" sz="1400" dirty="0">
              <a:cs typeface="Calibri" panose="020F0502020204030204" pitchFamily="34" charset="0"/>
            </a:endParaRPr>
          </a:p>
          <a:p>
            <a:pPr lvl="1"/>
            <a:endParaRPr lang="en-US" altLang="zh-CN" sz="1400" dirty="0" smtClean="0">
              <a:cs typeface="Calibri" panose="020F0502020204030204" pitchFamily="34" charset="0"/>
            </a:endParaRPr>
          </a:p>
          <a:p>
            <a:pPr lvl="1"/>
            <a:endParaRPr lang="en-US" altLang="zh-CN" sz="1400" dirty="0">
              <a:cs typeface="Calibri" panose="020F0502020204030204" pitchFamily="34" charset="0"/>
            </a:endParaRPr>
          </a:p>
          <a:p>
            <a:pPr lvl="1"/>
            <a:endParaRPr lang="en-US" altLang="zh-CN" sz="1400" dirty="0" smtClean="0">
              <a:cs typeface="Calibri" panose="020F0502020204030204" pitchFamily="34" charset="0"/>
            </a:endParaRPr>
          </a:p>
          <a:p>
            <a:pPr lvl="1"/>
            <a:endParaRPr lang="en-US" altLang="zh-CN" sz="14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1390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38810"/>
            <a:ext cx="8913585" cy="461665"/>
          </a:xfrm>
        </p:spPr>
        <p:txBody>
          <a:bodyPr/>
          <a:lstStyle/>
          <a:p>
            <a:r>
              <a:rPr lang="en-US" altLang="ko-KR" sz="2400" dirty="0" smtClean="0"/>
              <a:t>Way forward for AAS specs</a:t>
            </a:r>
            <a:endParaRPr lang="ko-KR" altLang="en-US" sz="240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2" y="764704"/>
            <a:ext cx="8856983" cy="2448272"/>
          </a:xfrm>
        </p:spPr>
        <p:txBody>
          <a:bodyPr/>
          <a:lstStyle/>
          <a:p>
            <a:r>
              <a:rPr lang="en-US" altLang="zh-CN" sz="1600" dirty="0" smtClean="0"/>
              <a:t>Synchronized operation and Unsynchronized operation shall be needed for TS37.105</a:t>
            </a:r>
          </a:p>
          <a:p>
            <a:pPr lvl="1"/>
            <a:r>
              <a:rPr lang="en-GB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Synchronized operation: 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 of TDD in two different systems, where no simultaneous uplink and downlink occur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1"/>
            <a:r>
              <a:rPr lang="en-GB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Unsynchronized operation: 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 of TDD in two different systems, where the conditions for synchronized operation are not met</a:t>
            </a:r>
            <a:r>
              <a:rPr lang="en-GB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1600" dirty="0"/>
          </a:p>
          <a:p>
            <a:r>
              <a:rPr lang="en-US" altLang="zh-CN" sz="1600" dirty="0" smtClean="0">
                <a:cs typeface="Calibri" panose="020F0502020204030204" pitchFamily="34" charset="0"/>
              </a:rPr>
              <a:t>The same definitions shall be incorporated in conformance testing spec of TS37.145-1 and TS37.145-2 as well</a:t>
            </a:r>
            <a:endParaRPr lang="en-US" altLang="zh-CN" sz="1400" dirty="0">
              <a:cs typeface="Calibri" panose="020F0502020204030204" pitchFamily="34" charset="0"/>
            </a:endParaRPr>
          </a:p>
          <a:p>
            <a:pPr lvl="1"/>
            <a:endParaRPr lang="en-US" altLang="zh-CN" sz="1400" dirty="0" smtClean="0">
              <a:cs typeface="Calibri" panose="020F0502020204030204" pitchFamily="34" charset="0"/>
            </a:endParaRPr>
          </a:p>
          <a:p>
            <a:pPr lvl="1"/>
            <a:endParaRPr lang="en-US" altLang="zh-CN" sz="1400" dirty="0">
              <a:cs typeface="Calibri" panose="020F0502020204030204" pitchFamily="34" charset="0"/>
            </a:endParaRPr>
          </a:p>
          <a:p>
            <a:pPr lvl="1"/>
            <a:endParaRPr lang="en-US" altLang="zh-CN" sz="1400" dirty="0" smtClean="0">
              <a:cs typeface="Calibri" panose="020F0502020204030204" pitchFamily="34" charset="0"/>
            </a:endParaRPr>
          </a:p>
          <a:p>
            <a:pPr lvl="1"/>
            <a:endParaRPr lang="en-US" altLang="zh-CN" sz="14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9312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Issue in TS38.104 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2" y="764704"/>
            <a:ext cx="8856983" cy="2448272"/>
          </a:xfrm>
        </p:spPr>
        <p:txBody>
          <a:bodyPr/>
          <a:lstStyle/>
          <a:p>
            <a:r>
              <a:rPr lang="en-US" altLang="zh-CN" sz="1600" dirty="0" smtClean="0"/>
              <a:t>In sub-clause </a:t>
            </a:r>
            <a:r>
              <a:rPr lang="en-GB" altLang="zh-CN" sz="1600" dirty="0" smtClean="0"/>
              <a:t>6.6.5.2.3</a:t>
            </a:r>
            <a:r>
              <a:rPr lang="en-GB" altLang="zh-CN" sz="1600" dirty="0"/>
              <a:t>	Additional spurious emissions </a:t>
            </a:r>
            <a:r>
              <a:rPr lang="en-GB" altLang="zh-CN" sz="1600" dirty="0" smtClean="0"/>
              <a:t>requirements</a:t>
            </a:r>
            <a:endParaRPr lang="en-US" altLang="zh-CN" sz="1600" dirty="0" smtClean="0"/>
          </a:p>
          <a:p>
            <a:pPr lvl="1"/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 3:	TDD base stations deployed in the same geographical area, that are </a:t>
            </a:r>
            <a:r>
              <a:rPr lang="en-GB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synchronized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use the same or adjacent operating bands can transmit without additional co-existence requirements. For </a:t>
            </a:r>
            <a:r>
              <a:rPr lang="en-GB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unsynchronized base stations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special co-existence requirements may apply that are not covered by the 3GPP specifications.</a:t>
            </a:r>
            <a:endParaRPr lang="zh-CN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altLang="zh-CN" sz="1600" dirty="0" smtClean="0"/>
              <a:t>In sub-clause </a:t>
            </a:r>
            <a:r>
              <a:rPr lang="en-GB" altLang="zh-CN" sz="1600" dirty="0"/>
              <a:t>6.6.5.2.4	Co-location with other base stations</a:t>
            </a:r>
            <a:endParaRPr lang="en-GB" altLang="zh-CN" sz="1600" dirty="0" smtClean="0"/>
          </a:p>
          <a:p>
            <a:pPr lvl="1"/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 3:	Co-located TDD base stations that are </a:t>
            </a:r>
            <a:r>
              <a:rPr lang="en-GB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synchronized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using the same or adjacent operating band can transmit without special co-locations requirements. For </a:t>
            </a:r>
            <a:r>
              <a:rPr lang="en-GB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unsynchronized base stations</a:t>
            </a:r>
            <a:r>
              <a:rPr lang="en-GB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special co-location requirements may apply that are not covered by the 3GPP specifications</a:t>
            </a:r>
            <a:r>
              <a:rPr lang="en-GB" altLang="zh-CN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endParaRPr lang="en-GB" altLang="zh-CN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GB" altLang="zh-CN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Issue identified:</a:t>
            </a:r>
          </a:p>
          <a:p>
            <a:pPr>
              <a:buFont typeface="Symbol"/>
              <a:buChar char="Þ"/>
            </a:pPr>
            <a:r>
              <a:rPr lang="en-US" altLang="zh-CN" sz="1400" dirty="0" smtClean="0">
                <a:cs typeface="Calibri" panose="020F0502020204030204" pitchFamily="34" charset="0"/>
              </a:rPr>
              <a:t>Here </a:t>
            </a:r>
            <a:r>
              <a:rPr lang="en-US" altLang="zh-CN" sz="1400" dirty="0">
                <a:cs typeface="Calibri" panose="020F0502020204030204" pitchFamily="34" charset="0"/>
              </a:rPr>
              <a:t>in all the notes mentioned  “synchronized”  or “unsynchronized base stations” is between/among BSs rather than within one </a:t>
            </a:r>
            <a:r>
              <a:rPr lang="en-US" altLang="zh-CN" sz="1400" dirty="0" smtClean="0">
                <a:cs typeface="Calibri" panose="020F0502020204030204" pitchFamily="34" charset="0"/>
              </a:rPr>
              <a:t>BS without clear definition in TS 38.104</a:t>
            </a:r>
          </a:p>
          <a:p>
            <a:pPr>
              <a:buFont typeface="Symbol"/>
              <a:buChar char="Þ"/>
            </a:pPr>
            <a:r>
              <a:rPr lang="en-US" altLang="zh-CN" sz="1400" dirty="0" smtClean="0">
                <a:cs typeface="Calibri" panose="020F0502020204030204" pitchFamily="34" charset="0"/>
              </a:rPr>
              <a:t>There is no “(un)synchronized operation” in TS38.104</a:t>
            </a:r>
            <a:endParaRPr lang="en-US" altLang="zh-CN" sz="1800" dirty="0">
              <a:cs typeface="Calibri" panose="020F0502020204030204" pitchFamily="34" charset="0"/>
            </a:endParaRPr>
          </a:p>
          <a:p>
            <a:pPr lvl="1"/>
            <a:endParaRPr lang="en-GB" altLang="zh-CN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GB" altLang="zh-CN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GB" altLang="zh-CN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zh-CN" altLang="zh-CN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GB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23598980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38810"/>
            <a:ext cx="8913585" cy="461665"/>
          </a:xfrm>
        </p:spPr>
        <p:txBody>
          <a:bodyPr/>
          <a:lstStyle/>
          <a:p>
            <a:r>
              <a:rPr lang="en-US" altLang="ko-KR" sz="2400" dirty="0" smtClean="0"/>
              <a:t>Way forward for NR BS specs</a:t>
            </a:r>
            <a:endParaRPr lang="ko-KR" altLang="en-US" sz="240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2" y="764704"/>
            <a:ext cx="8856983" cy="2448272"/>
          </a:xfrm>
        </p:spPr>
        <p:txBody>
          <a:bodyPr/>
          <a:lstStyle/>
          <a:p>
            <a:r>
              <a:rPr lang="en-US" altLang="zh-CN" sz="1600" dirty="0" smtClean="0"/>
              <a:t>Solution for </a:t>
            </a:r>
            <a:r>
              <a:rPr lang="en-US" altLang="zh-CN" sz="1600" dirty="0" smtClean="0"/>
              <a:t>TS38.104</a:t>
            </a:r>
          </a:p>
          <a:p>
            <a:pPr lvl="1"/>
            <a:r>
              <a:rPr lang="en-US" altLang="zh-CN" sz="1200" dirty="0" smtClean="0">
                <a:cs typeface="Calibri" panose="020F0502020204030204" pitchFamily="34" charset="0"/>
              </a:rPr>
              <a:t>Option </a:t>
            </a:r>
            <a:r>
              <a:rPr lang="en-US" altLang="zh-CN" sz="1200" dirty="0" smtClean="0">
                <a:cs typeface="Calibri" panose="020F0502020204030204" pitchFamily="34" charset="0"/>
              </a:rPr>
              <a:t>1: reuse LTE definition of (un)synchronized operation</a:t>
            </a:r>
            <a:endParaRPr lang="en-US" altLang="zh-CN" sz="1200" dirty="0">
              <a:cs typeface="Calibri" panose="020F0502020204030204" pitchFamily="34" charset="0"/>
            </a:endParaRPr>
          </a:p>
          <a:p>
            <a:pPr lvl="1"/>
            <a:r>
              <a:rPr lang="en-GB" altLang="zh-CN" sz="1200" dirty="0" smtClean="0">
                <a:cs typeface="Calibri" panose="020F0502020204030204" pitchFamily="34" charset="0"/>
              </a:rPr>
              <a:t>Option </a:t>
            </a:r>
            <a:r>
              <a:rPr lang="en-GB" altLang="zh-CN" sz="1200" dirty="0" smtClean="0">
                <a:cs typeface="Calibri" panose="020F0502020204030204" pitchFamily="34" charset="0"/>
              </a:rPr>
              <a:t>2: new definition e.g. (un)synchronized base stations to be introduced for </a:t>
            </a:r>
            <a:r>
              <a:rPr lang="en-GB" altLang="zh-CN" sz="1200" dirty="0" smtClean="0">
                <a:cs typeface="Calibri" panose="020F0502020204030204" pitchFamily="34" charset="0"/>
              </a:rPr>
              <a:t>NR</a:t>
            </a:r>
          </a:p>
          <a:p>
            <a:pPr lvl="1"/>
            <a:r>
              <a:rPr lang="en-US" altLang="zh-CN" sz="1200" dirty="0" smtClean="0">
                <a:cs typeface="Calibri" panose="020F0502020204030204" pitchFamily="34" charset="0"/>
              </a:rPr>
              <a:t>Option 3: no change to TS38.104 </a:t>
            </a:r>
            <a:endParaRPr lang="en-US" altLang="zh-CN" sz="1600" dirty="0">
              <a:cs typeface="Calibri" panose="020F0502020204030204" pitchFamily="34" charset="0"/>
            </a:endParaRPr>
          </a:p>
          <a:p>
            <a:r>
              <a:rPr lang="en-US" altLang="zh-CN" sz="1600" dirty="0" smtClean="0">
                <a:cs typeface="Calibri" panose="020F0502020204030204" pitchFamily="34" charset="0"/>
              </a:rPr>
              <a:t>The same </a:t>
            </a:r>
            <a:r>
              <a:rPr lang="en-US" altLang="zh-CN" sz="1600" dirty="0" smtClean="0">
                <a:cs typeface="Calibri" panose="020F0502020204030204" pitchFamily="34" charset="0"/>
              </a:rPr>
              <a:t>solution of core spec applies for </a:t>
            </a:r>
            <a:r>
              <a:rPr lang="en-US" altLang="zh-CN" sz="1600" dirty="0" smtClean="0">
                <a:cs typeface="Calibri" panose="020F0502020204030204" pitchFamily="34" charset="0"/>
              </a:rPr>
              <a:t>conformance testing spec of TS38.141-1 and TS38.141-2 as well</a:t>
            </a:r>
            <a:endParaRPr lang="en-US" altLang="zh-CN" sz="1400" dirty="0">
              <a:cs typeface="Calibri" panose="020F0502020204030204" pitchFamily="34" charset="0"/>
            </a:endParaRPr>
          </a:p>
          <a:p>
            <a:pPr lvl="1"/>
            <a:endParaRPr lang="en-US" altLang="zh-CN" sz="1400" dirty="0" smtClean="0">
              <a:cs typeface="Calibri" panose="020F0502020204030204" pitchFamily="34" charset="0"/>
            </a:endParaRPr>
          </a:p>
          <a:p>
            <a:pPr lvl="1"/>
            <a:endParaRPr lang="en-US" altLang="zh-CN" sz="1400" dirty="0">
              <a:cs typeface="Calibri" panose="020F0502020204030204" pitchFamily="34" charset="0"/>
            </a:endParaRPr>
          </a:p>
          <a:p>
            <a:pPr lvl="1"/>
            <a:endParaRPr lang="en-US" altLang="zh-CN" sz="1400" dirty="0" smtClean="0">
              <a:cs typeface="Calibri" panose="020F0502020204030204" pitchFamily="34" charset="0"/>
            </a:endParaRPr>
          </a:p>
          <a:p>
            <a:pPr lvl="1"/>
            <a:endParaRPr lang="en-US" altLang="zh-CN" sz="14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1328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6D65E4F-B796-48EA-912B-80164599CC00}">
  <ds:schemaRefs>
    <ds:schemaRef ds:uri="http://schemas.microsoft.com/office/2006/metadata/properties"/>
    <ds:schemaRef ds:uri="http://purl.org/dc/terms/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47121</TotalTime>
  <Words>371</Words>
  <Application>Microsoft Office PowerPoint</Application>
  <PresentationFormat>A4 Paper (210x297 mm)</PresentationFormat>
  <Paragraphs>66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3_Office 테마</vt:lpstr>
      <vt:lpstr>PowerPoint Presentation</vt:lpstr>
      <vt:lpstr>Background</vt:lpstr>
      <vt:lpstr>Issues in TS37.105</vt:lpstr>
      <vt:lpstr>Way forward for AAS specs</vt:lpstr>
      <vt:lpstr>Issue in TS38.104 </vt:lpstr>
      <vt:lpstr>Way forward for NR BS specs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이주호/표준Research팀(SR)/Master/삼성전자</dc:creator>
  <cp:lastModifiedBy>samsung-RAN4#91</cp:lastModifiedBy>
  <cp:revision>1420</cp:revision>
  <dcterms:created xsi:type="dcterms:W3CDTF">2011-04-07T04:52:51Z</dcterms:created>
  <dcterms:modified xsi:type="dcterms:W3CDTF">2019-05-17T20:29:36Z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  <property fmtid="{D5CDD505-2E9C-101B-9397-08002B2CF9AE}" pid="3" name="NSCPROP_SA">
    <vt:lpwstr>C:\Users\pcsos\AppData\Local\Microsoft\Windows\Temporary Internet Files\Content.Outlook\ED3Y14VF\20170817 Pre-RAN1 ATT-Samsung.pptx</vt:lpwstr>
  </property>
  <property fmtid="{5C58129F-E5B8-477A-9B38-B3E54BFA04C8}" pid="2">
    <vt:lpwstr>501C5E483413AFB2F8D2C73012393B06DA450C1A2A671675B0DCDE4D9B0C645A</vt:lpwstr>
  </property>
</Properties>
</file>