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71" r:id="rId6"/>
    <p:sldId id="272" r:id="rId7"/>
    <p:sldId id="273" r:id="rId8"/>
    <p:sldId id="277" r:id="rId9"/>
    <p:sldId id="274" r:id="rId10"/>
    <p:sldId id="278" r:id="rId11"/>
    <p:sldId id="279" r:id="rId12"/>
    <p:sldId id="260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87708F-AE45-40E5-B412-8D9553B15F4E}" v="3" dt="2019-05-17T16:29:54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1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6487708F-AE45-40E5-B412-8D9553B15F4E}"/>
    <pc:docChg chg="modSld">
      <pc:chgData name="Chunhui Zhang" userId="fdc248b9-f08b-4c7c-a534-e43a1ca2b185" providerId="ADAL" clId="{6487708F-AE45-40E5-B412-8D9553B15F4E}" dt="2019-05-17T16:29:54.372" v="1"/>
      <pc:docMkLst>
        <pc:docMk/>
      </pc:docMkLst>
      <pc:sldChg chg="modSp">
        <pc:chgData name="Chunhui Zhang" userId="fdc248b9-f08b-4c7c-a534-e43a1ca2b185" providerId="ADAL" clId="{6487708F-AE45-40E5-B412-8D9553B15F4E}" dt="2019-05-17T16:29:54.372" v="1"/>
        <pc:sldMkLst>
          <pc:docMk/>
          <pc:sldMk cId="693811196" sldId="256"/>
        </pc:sldMkLst>
        <pc:spChg chg="mod">
          <ac:chgData name="Chunhui Zhang" userId="fdc248b9-f08b-4c7c-a534-e43a1ca2b185" providerId="ADAL" clId="{6487708F-AE45-40E5-B412-8D9553B15F4E}" dt="2019-05-17T16:29:54.372" v="1"/>
          <ac:spMkLst>
            <pc:docMk/>
            <pc:sldMk cId="693811196" sldId="256"/>
            <ac:spMk id="5" creationId="{53B91670-4C83-450C-B16F-DBD5D3ED2C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R16 IAB scope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#91						 	</a:t>
            </a:r>
            <a:r>
              <a:rPr lang="en-GB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R4-1907617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Reno, USA,  13-17  May,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84192-B152-41F4-BEE9-E8D428A22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 Short summary Q2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1F694-C743-4629-A780-FEB8270B0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Q2: how to interpret scenario 2 need further clarified in relation of R16 scope discussion.</a:t>
            </a:r>
          </a:p>
          <a:p>
            <a:endParaRPr lang="sv-SE" dirty="0"/>
          </a:p>
          <a:p>
            <a:r>
              <a:rPr lang="sv-SE" dirty="0"/>
              <a:t>Answer: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sv-S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Scenario 2 is SDM operation for single IAB node which simultaneous transmission on both IAB parent and IAB child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40763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7C1A6-6B76-4E99-A994-9033579D7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 propsoal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F6F4E-32DA-4B57-8837-80171C736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Scenario 2 bring at least the following benefits:</a:t>
            </a:r>
          </a:p>
          <a:p>
            <a:pPr lvl="1"/>
            <a:r>
              <a:rPr lang="sv-SE" dirty="0"/>
              <a:t> No regulation issue is foreseen</a:t>
            </a:r>
          </a:p>
          <a:p>
            <a:pPr lvl="1"/>
            <a:r>
              <a:rPr lang="sv-SE" dirty="0"/>
              <a:t>IAB-MT power is the same with IAB-DU power</a:t>
            </a:r>
          </a:p>
          <a:p>
            <a:pPr lvl="1"/>
            <a:endParaRPr lang="sv-SE" dirty="0"/>
          </a:p>
          <a:p>
            <a:r>
              <a:rPr lang="sv-SE" dirty="0"/>
              <a:t>Scenario 2 as SDM operation need to be forward compatilbe in current WID, RAN4 need further investigate the implication of it</a:t>
            </a:r>
          </a:p>
          <a:p>
            <a:pPr lvl="1"/>
            <a:endParaRPr lang="sv-SE" dirty="0"/>
          </a:p>
          <a:p>
            <a:pPr lvl="1"/>
            <a:r>
              <a:rPr lang="sv-SE"/>
              <a:t>Proposal: RAN4 need further clarify the implication of the forward compatility of the FDM/SDM operation.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32663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[1] RP-182882,</a:t>
            </a:r>
            <a:r>
              <a:rPr lang="en-US" dirty="0"/>
              <a:t> Integrated access and backhaul for NR </a:t>
            </a:r>
          </a:p>
          <a:p>
            <a:r>
              <a:rPr lang="en-US" dirty="0"/>
              <a:t>[2] R4-1905105, Summary of the IAB scenario, Ericsson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IAB WID[1] specifies as below:</a:t>
            </a:r>
          </a:p>
          <a:p>
            <a:pPr lvl="1"/>
            <a:r>
              <a:rPr lang="en-GB" dirty="0"/>
              <a:t>Specification of mechanisms for resource multiplexing among backhaul and access links. This includes: </a:t>
            </a:r>
            <a:endParaRPr lang="sv-SE" dirty="0"/>
          </a:p>
          <a:p>
            <a:pPr lvl="2"/>
            <a:r>
              <a:rPr lang="en-GB" dirty="0"/>
              <a:t>Specification of semi-static configuration for IAB-node/IAB-donor DU resources in case of TDM operation subject to half-duplex constraint. This shall be forward compatible to allow the support of half-duplex scenarios with FDM and SDM resource sharing among backhaul and access links. </a:t>
            </a:r>
          </a:p>
          <a:p>
            <a:pPr lvl="2"/>
            <a:endParaRPr lang="en-GB" dirty="0"/>
          </a:p>
          <a:p>
            <a:r>
              <a:rPr lang="en-GB" dirty="0"/>
              <a:t>Q1: Whether FDM and SDM is in R16 scope need to be clarified</a:t>
            </a:r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28D3B-E6A4-4A98-AE48-A5E90876A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2F30D3-915D-4580-8FC5-8CD571A4C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There is two scenarios [2] summarized in RAN4#90bis and it is current understanding that scenario 1 is TDM operation between IAB-DU,</a:t>
            </a:r>
          </a:p>
          <a:p>
            <a:endParaRPr lang="sv-SE" dirty="0"/>
          </a:p>
          <a:p>
            <a:r>
              <a:rPr lang="sv-SE" dirty="0"/>
              <a:t>Q2: how to interpret scenario 2 need further clarified in relation of R16 scope discussion.</a:t>
            </a:r>
          </a:p>
        </p:txBody>
      </p:sp>
    </p:spTree>
    <p:extLst>
      <p:ext uri="{BB962C8B-B14F-4D97-AF65-F5344CB8AC3E}">
        <p14:creationId xmlns:p14="http://schemas.microsoft.com/office/powerpoint/2010/main" val="2462607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91E8A-39D6-4F8F-A798-F470C0AEF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 Q1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2DC18-262F-45D6-9271-DD0A1F7A8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The interpretation of below wording in Spec</a:t>
            </a:r>
          </a:p>
          <a:p>
            <a:pPr lvl="2"/>
            <a:r>
              <a:rPr lang="en-GB" dirty="0"/>
              <a:t>Physical layer specification [RAN1-led, RAN2, RAN3, RAN4]:</a:t>
            </a:r>
            <a:endParaRPr lang="sv-SE" dirty="0"/>
          </a:p>
          <a:p>
            <a:pPr lvl="3"/>
            <a:r>
              <a:rPr lang="en-GB" dirty="0"/>
              <a:t>Specification of semi-static configuration for IAB-node/IAB-donor DU resources in case of TDM operation subject to half-duplex constraint. This shall be forward compatible to allow the support of half-duplex scenarios with FDM and SDM resource sharing among backhaul and access links. </a:t>
            </a:r>
          </a:p>
          <a:p>
            <a:endParaRPr lang="sv-S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 FDM and SDM is not in scope of R16 for physical layer specification, but forward compatibility is required.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the forward compatibilty requires the R16 IAB physical layer spec would not need to change due to introduction of the FDM/SDM feature in R17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Forward compatilbity of FDM/SDM implication on RAN4 RF spec need clarified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Possible RF requirement for Hardware design need to consider the FDM/SDM impact already in R16 to ensure the forward compatiblity (no R16 Hardware need to redesigned, only performance test will be added later)</a:t>
            </a:r>
          </a:p>
        </p:txBody>
      </p:sp>
    </p:spTree>
    <p:extLst>
      <p:ext uri="{BB962C8B-B14F-4D97-AF65-F5344CB8AC3E}">
        <p14:creationId xmlns:p14="http://schemas.microsoft.com/office/powerpoint/2010/main" val="3996588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F4540-678B-4414-8C7C-ECE02DED5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 Q2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CE863-FE30-415D-8130-02D277BD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Half duplex contraint: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in legacy TDD system, half duplex means the Transmitting and receiving cannot operating at the same time for the same frequency.  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Transmiting in IAB node context means: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 IAB-MT transmitting: MT:Tx 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IAB-DU transmitting: DU: Tx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Receiving in IAB node context means: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IAB-MT receiving: MT:Rx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IAB-DU receiving: DU: Rx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The half-duplex limitation in IAB node means the below combination at the same time is not possible, A: Tx and B: RX, the detail forbidden combination is listed below: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MT: Tx and DU: Rx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MT: RX and DU: Tx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MT: TX and MT: Rx (traditional TDD half –duplex limitation)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sv-SE" dirty="0"/>
              <a:t>DU:TX and DU: RX (traditional TDD half –duplex limitation)</a:t>
            </a:r>
          </a:p>
          <a:p>
            <a:pPr lvl="3">
              <a:buFont typeface="Wingdings" panose="05000000000000000000" pitchFamily="2" charset="2"/>
              <a:buChar char="§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54338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5785C-4AC2-421A-BD2F-BFEB14488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03484"/>
            <a:ext cx="10515600" cy="1325563"/>
          </a:xfrm>
        </p:spPr>
        <p:txBody>
          <a:bodyPr/>
          <a:lstStyle/>
          <a:p>
            <a:r>
              <a:rPr lang="sv-SE" dirty="0"/>
              <a:t>R16 scope clarification and discussion- Q2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3A50ED6-B4E3-4D3D-9D22-71878FB231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528762"/>
              </p:ext>
            </p:extLst>
          </p:nvPr>
        </p:nvGraphicFramePr>
        <p:xfrm>
          <a:off x="1104900" y="4472535"/>
          <a:ext cx="9305925" cy="1641952"/>
        </p:xfrm>
        <a:graphic>
          <a:graphicData uri="http://schemas.openxmlformats.org/drawingml/2006/table">
            <a:tbl>
              <a:tblPr firstRow="1" firstCol="1" bandRow="1"/>
              <a:tblGrid>
                <a:gridCol w="1276350">
                  <a:extLst>
                    <a:ext uri="{9D8B030D-6E8A-4147-A177-3AD203B41FA5}">
                      <a16:colId xmlns:a16="http://schemas.microsoft.com/office/drawing/2014/main" val="928347959"/>
                    </a:ext>
                  </a:extLst>
                </a:gridCol>
                <a:gridCol w="848155">
                  <a:extLst>
                    <a:ext uri="{9D8B030D-6E8A-4147-A177-3AD203B41FA5}">
                      <a16:colId xmlns:a16="http://schemas.microsoft.com/office/drawing/2014/main" val="1649030375"/>
                    </a:ext>
                  </a:extLst>
                </a:gridCol>
                <a:gridCol w="1436284">
                  <a:extLst>
                    <a:ext uri="{9D8B030D-6E8A-4147-A177-3AD203B41FA5}">
                      <a16:colId xmlns:a16="http://schemas.microsoft.com/office/drawing/2014/main" val="3796467486"/>
                    </a:ext>
                  </a:extLst>
                </a:gridCol>
                <a:gridCol w="1436284">
                  <a:extLst>
                    <a:ext uri="{9D8B030D-6E8A-4147-A177-3AD203B41FA5}">
                      <a16:colId xmlns:a16="http://schemas.microsoft.com/office/drawing/2014/main" val="2348457279"/>
                    </a:ext>
                  </a:extLst>
                </a:gridCol>
                <a:gridCol w="1436284">
                  <a:extLst>
                    <a:ext uri="{9D8B030D-6E8A-4147-A177-3AD203B41FA5}">
                      <a16:colId xmlns:a16="http://schemas.microsoft.com/office/drawing/2014/main" val="1657536285"/>
                    </a:ext>
                  </a:extLst>
                </a:gridCol>
                <a:gridCol w="1436284">
                  <a:extLst>
                    <a:ext uri="{9D8B030D-6E8A-4147-A177-3AD203B41FA5}">
                      <a16:colId xmlns:a16="http://schemas.microsoft.com/office/drawing/2014/main" val="3285342269"/>
                    </a:ext>
                  </a:extLst>
                </a:gridCol>
                <a:gridCol w="1436284">
                  <a:extLst>
                    <a:ext uri="{9D8B030D-6E8A-4147-A177-3AD203B41FA5}">
                      <a16:colId xmlns:a16="http://schemas.microsoft.com/office/drawing/2014/main" val="501189752"/>
                    </a:ext>
                  </a:extLst>
                </a:gridCol>
              </a:tblGrid>
              <a:tr h="371475">
                <a:tc grid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 pattern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305752"/>
                  </a:ext>
                </a:extLst>
              </a:tr>
              <a:tr h="310039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sv-SE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Sceanario1</a:t>
                      </a: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MT:RX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MT:TX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6315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DU:TX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DU:TX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DU:RX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433474"/>
                  </a:ext>
                </a:extLst>
              </a:tr>
              <a:tr h="327819">
                <a:tc row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sceanario 2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MT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MT:TX</a:t>
                      </a:r>
                      <a:endParaRPr lang="sv-SE" sz="160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MT:RX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MT:NULL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765487"/>
                  </a:ext>
                </a:extLst>
              </a:tr>
              <a:tr h="327819">
                <a:tc vMerge="1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DU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DU:TX</a:t>
                      </a:r>
                      <a:endParaRPr lang="sv-SE" sz="16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DU:TX</a:t>
                      </a:r>
                      <a:endParaRPr lang="sv-SE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DU:RX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DU:RX</a:t>
                      </a:r>
                      <a:endParaRPr lang="sv-SE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581278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70827159-FB8B-41A5-BF01-A6EB692C3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7463" y="3949040"/>
            <a:ext cx="7434262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sv-S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Table 1: IAB-MT and IAB-DU in IAB-Node mapped to TDD pattern</a:t>
            </a:r>
            <a:endParaRPr kumimoji="0" lang="sv-SE" altLang="sv-S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sv-SE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51F9BB5-AB79-4804-B9F8-171102DEB202}"/>
              </a:ext>
            </a:extLst>
          </p:cNvPr>
          <p:cNvSpPr txBox="1">
            <a:spLocks/>
          </p:cNvSpPr>
          <p:nvPr/>
        </p:nvSpPr>
        <p:spPr>
          <a:xfrm>
            <a:off x="838200" y="1638300"/>
            <a:ext cx="10515600" cy="4278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Char char="Ø"/>
            </a:pPr>
            <a:endParaRPr lang="sv-S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Scenario 1 in Table 1 fullfill the half-duplex contraint as no forbidden combiniation is used.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v-SE" dirty="0"/>
              <a:t>Scenario 2 is Table fullfill the half-duplex contraint as no forbidden combination is used.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93308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B1094-85A4-4BB9-8909-1BE00DF0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discussion-Q2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7DED8-8B5F-447F-8B68-F3C08DEEB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In TR 38.874 section 7.3.2, below text is excerpted for discussion</a:t>
            </a:r>
          </a:p>
          <a:p>
            <a:pPr lvl="1" hangingPunct="0"/>
            <a:endParaRPr lang="en-US" sz="2000" dirty="0"/>
          </a:p>
          <a:p>
            <a:pPr lvl="1" hangingPunct="0"/>
            <a:r>
              <a:rPr lang="en-US" sz="2000" dirty="0"/>
              <a:t>In case of transmitter-side SDM/FDM, an IAB-node simultaneously transmits in the DL (to an access UE and/or child IAB-node) and transmits in the UL (to a parent IAB-node). In case of receiver-side SDM/FDM, an IAB-node simultaneous receives in the DL (from a parent node) and receives in the UL (from an access UE and/or child IAB-node).</a:t>
            </a:r>
            <a:endParaRPr lang="sv-S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963C34-EB8E-418E-A039-3CBFE50C6277}"/>
              </a:ext>
            </a:extLst>
          </p:cNvPr>
          <p:cNvSpPr txBox="1"/>
          <p:nvPr/>
        </p:nvSpPr>
        <p:spPr>
          <a:xfrm>
            <a:off x="757238" y="4145637"/>
            <a:ext cx="10344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rgbClr val="0070C0"/>
                </a:solidFill>
              </a:rPr>
              <a:t>Observation 1:  (DU: TX and MT: TX) combination is SDM operation within one IAB Node</a:t>
            </a:r>
          </a:p>
        </p:txBody>
      </p:sp>
    </p:spTree>
    <p:extLst>
      <p:ext uri="{BB962C8B-B14F-4D97-AF65-F5344CB8AC3E}">
        <p14:creationId xmlns:p14="http://schemas.microsoft.com/office/powerpoint/2010/main" val="798769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38D64-0F41-448B-A2FA-ED07A9B46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discussion-Q2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C65566-079A-4F2A-B3B7-97F41B7BD2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SDM operation defintion: </a:t>
            </a:r>
          </a:p>
          <a:p>
            <a:pPr lvl="1"/>
            <a:r>
              <a:rPr lang="sv-SE" dirty="0"/>
              <a:t>Simutaneous transmission to IAB parent and IAB child still subject to the half-duplex contraint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FCBC8F5-9CB5-4D9F-97A0-5BDEDA0D5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888" y="3166864"/>
            <a:ext cx="518455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Table 7.3.3-2: DU and MT </a:t>
            </a:r>
            <a:r>
              <a:rPr kumimoji="0" lang="en-US" altLang="ja-JP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behaviour</a:t>
            </a:r>
            <a:r>
              <a:rPr kumimoji="0" lang="en-US" altLang="ja-JP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in case of SDM operation</a:t>
            </a:r>
            <a:endParaRPr kumimoji="0" lang="sv-SE" altLang="ja-JP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DL/UL/F heading of columns indicates MT configuration</a:t>
            </a: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118DD89-F4AE-44BD-B15C-3FE76D147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353005"/>
              </p:ext>
            </p:extLst>
          </p:nvPr>
        </p:nvGraphicFramePr>
        <p:xfrm>
          <a:off x="1551432" y="3665220"/>
          <a:ext cx="6537960" cy="1661160"/>
        </p:xfrm>
        <a:graphic>
          <a:graphicData uri="http://schemas.openxmlformats.org/drawingml/2006/table">
            <a:tbl>
              <a:tblPr firstRow="1" firstCol="1" bandRow="1"/>
              <a:tblGrid>
                <a:gridCol w="998220">
                  <a:extLst>
                    <a:ext uri="{9D8B030D-6E8A-4147-A177-3AD203B41FA5}">
                      <a16:colId xmlns:a16="http://schemas.microsoft.com/office/drawing/2014/main" val="2999162182"/>
                    </a:ext>
                  </a:extLst>
                </a:gridCol>
                <a:gridCol w="1768475">
                  <a:extLst>
                    <a:ext uri="{9D8B030D-6E8A-4147-A177-3AD203B41FA5}">
                      <a16:colId xmlns:a16="http://schemas.microsoft.com/office/drawing/2014/main" val="2579176231"/>
                    </a:ext>
                  </a:extLst>
                </a:gridCol>
                <a:gridCol w="1950085">
                  <a:extLst>
                    <a:ext uri="{9D8B030D-6E8A-4147-A177-3AD203B41FA5}">
                      <a16:colId xmlns:a16="http://schemas.microsoft.com/office/drawing/2014/main" val="1760093080"/>
                    </a:ext>
                  </a:extLst>
                </a:gridCol>
                <a:gridCol w="1821180">
                  <a:extLst>
                    <a:ext uri="{9D8B030D-6E8A-4147-A177-3AD203B41FA5}">
                      <a16:colId xmlns:a16="http://schemas.microsoft.com/office/drawing/2014/main" val="2963386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86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DL-H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448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DL-S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 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INA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Rx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IA 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 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INA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IA 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Tx 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When DU resource: INA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Tx/Rx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046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UL-H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Rx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Rx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Rx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NULL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DU: Rx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MT: Rx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801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9702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32BC7-CF02-4964-95F9-2953FFEB0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R16 scope clarification and discussion- Short summary Q1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0F4A5-9230-4A95-AAB5-45285B2EE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/>
            <a:endParaRPr lang="sv-SE" sz="4400" dirty="0"/>
          </a:p>
          <a:p>
            <a:r>
              <a:rPr lang="en-GB" sz="3200" dirty="0"/>
              <a:t>Q1: Whether FDM and SDM is in R16 scope need to be clarified</a:t>
            </a:r>
          </a:p>
          <a:p>
            <a:endParaRPr lang="sv-SE" sz="3200" dirty="0"/>
          </a:p>
          <a:p>
            <a:r>
              <a:rPr lang="sv-SE" sz="3200" dirty="0"/>
              <a:t>Answer: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sv-S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v-SE" sz="2800" dirty="0"/>
              <a:t>FDM and SDM is not in scope of R16 for physical layer specification, but forward compatibility is required.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sv-SE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the forward compatibilty requires the R16 IAB physical layer spec would not need to change due to introduction of the FDM/SDM feature in R17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sv-S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sv-SE" sz="2800" dirty="0"/>
              <a:t>Forward compatilbity of FDM/SDM implication on RAN4 RF spec need clarified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sv-SE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sv-SE" dirty="0"/>
              <a:t>Possible RF requirement for Hardware design need to consider the FDM/SDM impact already in R16 to ensure the forward compatiblity (no R16 Hardware need to redesigned, only performance test will be added later)</a:t>
            </a:r>
          </a:p>
          <a:p>
            <a:endParaRPr lang="sv-SE" sz="4800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1581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1072</Words>
  <Application>Microsoft Office PowerPoint</Application>
  <PresentationFormat>Widescreen</PresentationFormat>
  <Paragraphs>155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DengXian</vt:lpstr>
      <vt:lpstr>Malgun Gothic</vt:lpstr>
      <vt:lpstr>SimSun</vt:lpstr>
      <vt:lpstr>Yu Gothic</vt:lpstr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WF on the R16 IAB scope</vt:lpstr>
      <vt:lpstr>Background</vt:lpstr>
      <vt:lpstr>Background</vt:lpstr>
      <vt:lpstr>R16 scope clarification and discussion- Q1</vt:lpstr>
      <vt:lpstr>R16 scope clarification and discussion- Q2</vt:lpstr>
      <vt:lpstr>R16 scope clarification and discussion- Q2</vt:lpstr>
      <vt:lpstr>R16 scope clarification and discussion-Q2</vt:lpstr>
      <vt:lpstr>R16 scope clarification and discussion-Q2</vt:lpstr>
      <vt:lpstr>R16 scope clarification and discussion- Short summary Q1</vt:lpstr>
      <vt:lpstr>R16 scope clarification and discussion- Short summary Q2</vt:lpstr>
      <vt:lpstr>R16 scope clarification and discussion- propsoal</vt:lpstr>
      <vt:lpstr>Ref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Chunhui Zhang</cp:lastModifiedBy>
  <cp:revision>38</cp:revision>
  <dcterms:created xsi:type="dcterms:W3CDTF">2018-11-12T22:28:56Z</dcterms:created>
  <dcterms:modified xsi:type="dcterms:W3CDTF">2019-05-17T16:29:56Z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</Properties>
</file>