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59" r:id="rId4"/>
    <p:sldId id="262" r:id="rId5"/>
    <p:sldId id="260" r:id="rId6"/>
    <p:sldId id="261" r:id="rId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14" autoAdjust="0"/>
    <p:restoredTop sz="94660"/>
  </p:normalViewPr>
  <p:slideViewPr>
    <p:cSldViewPr>
      <p:cViewPr>
        <p:scale>
          <a:sx n="90" d="100"/>
          <a:sy n="90" d="100"/>
        </p:scale>
        <p:origin x="-1229" y="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ED1660-6450-4E6E-BD45-3A38D694E329}" type="datetimeFigureOut">
              <a:rPr lang="zh-CN" altLang="en-US" smtClean="0"/>
              <a:t>2019/5/17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70E9B5-9947-4AD8-8306-3C6BA6EC8D12}" type="slidenum">
              <a:rPr lang="zh-CN" altLang="en-US" smtClean="0"/>
              <a:t>‹#›</a:t>
            </a:fld>
            <a:endParaRPr lang="zh-CN" altLang="en-US"/>
          </a:p>
        </p:txBody>
      </p:sp>
    </p:spTree>
    <p:extLst>
      <p:ext uri="{BB962C8B-B14F-4D97-AF65-F5344CB8AC3E}">
        <p14:creationId xmlns:p14="http://schemas.microsoft.com/office/powerpoint/2010/main" val="3430733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831093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7959658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675959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545620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78332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062840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2BDD4DB-9E7D-4215-B5C3-C804ACA64495}" type="datetimeFigureOut">
              <a:rPr lang="zh-CN" altLang="en-US" smtClean="0"/>
              <a:t>2019/5/17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00216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2BDD4DB-9E7D-4215-B5C3-C804ACA64495}" type="datetimeFigureOut">
              <a:rPr lang="zh-CN" altLang="en-US" smtClean="0"/>
              <a:t>2019/5/17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586970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BDD4DB-9E7D-4215-B5C3-C804ACA64495}" type="datetimeFigureOut">
              <a:rPr lang="zh-CN" altLang="en-US" smtClean="0"/>
              <a:t>2019/5/17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985342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594376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1749814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BDD4DB-9E7D-4215-B5C3-C804ACA64495}" type="datetimeFigureOut">
              <a:rPr lang="zh-CN" altLang="en-US" smtClean="0"/>
              <a:t>2019/5/17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6344993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3528" y="1772816"/>
            <a:ext cx="8496944" cy="1944215"/>
          </a:xfrm>
        </p:spPr>
        <p:txBody>
          <a:bodyPr>
            <a:normAutofit fontScale="90000"/>
          </a:bodyPr>
          <a:lstStyle/>
          <a:p>
            <a:r>
              <a:rPr lang="en-US" altLang="zh-CN" dirty="0"/>
              <a:t>WF on switching and interruption time for MIMO layer adaption for power saving</a:t>
            </a:r>
            <a:endParaRPr lang="zh-CN" altLang="en-US" dirty="0"/>
          </a:p>
        </p:txBody>
      </p:sp>
      <p:sp>
        <p:nvSpPr>
          <p:cNvPr id="3" name="副标题 2"/>
          <p:cNvSpPr>
            <a:spLocks noGrp="1"/>
          </p:cNvSpPr>
          <p:nvPr>
            <p:ph type="subTitle" idx="1"/>
          </p:nvPr>
        </p:nvSpPr>
        <p:spPr>
          <a:xfrm>
            <a:off x="1371600" y="4293096"/>
            <a:ext cx="6400800" cy="1320552"/>
          </a:xfrm>
        </p:spPr>
        <p:txBody>
          <a:bodyPr/>
          <a:lstStyle/>
          <a:p>
            <a:r>
              <a:rPr lang="en-US" altLang="zh-CN" dirty="0" smtClean="0"/>
              <a:t>CATT</a:t>
            </a:r>
            <a:r>
              <a:rPr lang="en-US" altLang="zh-CN" dirty="0" smtClean="0"/>
              <a:t>, Huawei, Huawei Device, vivo</a:t>
            </a:r>
            <a:endParaRPr lang="zh-CN" altLang="en-US" dirty="0"/>
          </a:p>
        </p:txBody>
      </p:sp>
      <p:sp>
        <p:nvSpPr>
          <p:cNvPr id="4" name="副标题 2"/>
          <p:cNvSpPr txBox="1">
            <a:spLocks/>
          </p:cNvSpPr>
          <p:nvPr/>
        </p:nvSpPr>
        <p:spPr>
          <a:xfrm>
            <a:off x="323528" y="260648"/>
            <a:ext cx="8496944" cy="936104"/>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GB" altLang="zh-CN" sz="2400" b="1" dirty="0"/>
              <a:t>3GPP TSG-RAN WG4 Meeting #91	           		</a:t>
            </a:r>
            <a:r>
              <a:rPr lang="en-GB" altLang="zh-CN" sz="2400" b="1" dirty="0" smtClean="0"/>
              <a:t> R4-1907615</a:t>
            </a:r>
            <a:endParaRPr lang="zh-CN" altLang="zh-CN" sz="2400" dirty="0"/>
          </a:p>
          <a:p>
            <a:pPr algn="just"/>
            <a:r>
              <a:rPr lang="en-GB" altLang="zh-CN" sz="2400" b="1" dirty="0"/>
              <a:t>Reno, USA, 13</a:t>
            </a:r>
            <a:r>
              <a:rPr lang="en-GB" altLang="zh-CN" sz="2400" b="1" baseline="30000" dirty="0"/>
              <a:t>th</a:t>
            </a:r>
            <a:r>
              <a:rPr lang="en-GB" altLang="zh-CN" sz="2400" b="1" dirty="0"/>
              <a:t> – 17</a:t>
            </a:r>
            <a:r>
              <a:rPr lang="en-GB" altLang="zh-CN" sz="2400" b="1" baseline="30000" dirty="0"/>
              <a:t>th</a:t>
            </a:r>
            <a:r>
              <a:rPr lang="en-GB" altLang="zh-CN" sz="2400" b="1" dirty="0"/>
              <a:t> May 2019</a:t>
            </a:r>
            <a:endParaRPr lang="zh-CN" altLang="zh-CN" sz="2400" dirty="0"/>
          </a:p>
          <a:p>
            <a:endParaRPr lang="zh-CN" altLang="en-US" dirty="0"/>
          </a:p>
        </p:txBody>
      </p:sp>
    </p:spTree>
    <p:extLst>
      <p:ext uri="{BB962C8B-B14F-4D97-AF65-F5344CB8AC3E}">
        <p14:creationId xmlns:p14="http://schemas.microsoft.com/office/powerpoint/2010/main" val="2352717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7504" y="404664"/>
            <a:ext cx="8928992" cy="720080"/>
          </a:xfrm>
        </p:spPr>
        <p:txBody>
          <a:bodyPr>
            <a:normAutofit fontScale="90000"/>
          </a:bodyPr>
          <a:lstStyle/>
          <a:p>
            <a:r>
              <a:rPr lang="en-US" altLang="zh-CN" dirty="0"/>
              <a:t>Background</a:t>
            </a:r>
            <a:endParaRPr lang="zh-CN" altLang="en-US" dirty="0"/>
          </a:p>
        </p:txBody>
      </p:sp>
      <p:sp>
        <p:nvSpPr>
          <p:cNvPr id="5" name="副标题 4"/>
          <p:cNvSpPr>
            <a:spLocks noGrp="1"/>
          </p:cNvSpPr>
          <p:nvPr>
            <p:ph type="subTitle" idx="1"/>
          </p:nvPr>
        </p:nvSpPr>
        <p:spPr>
          <a:xfrm>
            <a:off x="395536" y="1412776"/>
            <a:ext cx="8568952" cy="5328592"/>
          </a:xfrm>
        </p:spPr>
        <p:txBody>
          <a:bodyPr>
            <a:normAutofit/>
          </a:bodyPr>
          <a:lstStyle/>
          <a:p>
            <a:pPr algn="l" hangingPunct="0"/>
            <a:r>
              <a:rPr lang="en-GB" altLang="zh-CN" sz="2400" dirty="0">
                <a:solidFill>
                  <a:schemeClr val="tx1"/>
                </a:solidFill>
              </a:rPr>
              <a:t>The objective of the UE power saving includes the following [1] </a:t>
            </a:r>
            <a:r>
              <a:rPr lang="en-US" altLang="zh-CN" sz="2400" dirty="0">
                <a:solidFill>
                  <a:schemeClr val="tx1"/>
                </a:solidFill>
              </a:rPr>
              <a:t>item that needs RAN4 study.</a:t>
            </a:r>
            <a:endParaRPr lang="zh-CN" altLang="zh-CN" sz="2400" dirty="0">
              <a:solidFill>
                <a:schemeClr val="tx1"/>
              </a:solidFill>
            </a:endParaRPr>
          </a:p>
          <a:p>
            <a:pPr marL="457200" indent="-457200" algn="l" hangingPunct="0">
              <a:buFont typeface="Arial" pitchFamily="34" charset="0"/>
              <a:buChar char="•"/>
            </a:pPr>
            <a:r>
              <a:rPr lang="en-GB" altLang="zh-CN" sz="2400" dirty="0">
                <a:solidFill>
                  <a:schemeClr val="tx1"/>
                </a:solidFill>
              </a:rPr>
              <a:t>Evaluate the required switching and interruption times for UE dynamic adaptation to the maximum number of MIMO layers [RAN4]</a:t>
            </a:r>
            <a:endParaRPr lang="en-US" altLang="zh-CN" sz="2400" dirty="0">
              <a:solidFill>
                <a:schemeClr val="tx1"/>
              </a:solidFill>
            </a:endParaRPr>
          </a:p>
          <a:p>
            <a:pPr algn="l" hangingPunct="0"/>
            <a:r>
              <a:rPr lang="en-US" altLang="zh-CN" sz="2400" dirty="0">
                <a:solidFill>
                  <a:schemeClr val="tx1"/>
                </a:solidFill>
              </a:rPr>
              <a:t>In RAN4#91 meeting, several contributions [2-5] were received regarding the RAN4 scope in the WID. During the discussions, it was proposed to use the BWP switching requirement frame work as the starting point for further study and the following cases need to be studied for MIMO layer adaption.</a:t>
            </a:r>
          </a:p>
          <a:p>
            <a:pPr lvl="1" algn="l" hangingPunct="0"/>
            <a:r>
              <a:rPr lang="en-US" altLang="zh-CN" sz="2000" b="1" dirty="0">
                <a:solidFill>
                  <a:schemeClr val="tx1"/>
                </a:solidFill>
              </a:rPr>
              <a:t>Case 1</a:t>
            </a:r>
            <a:r>
              <a:rPr lang="en-US" altLang="zh-CN" sz="2000" dirty="0">
                <a:solidFill>
                  <a:schemeClr val="tx1"/>
                </a:solidFill>
              </a:rPr>
              <a:t>: MIMO layer adaption without BWP change</a:t>
            </a:r>
          </a:p>
          <a:p>
            <a:pPr lvl="1" algn="l" hangingPunct="0"/>
            <a:r>
              <a:rPr lang="en-US" altLang="zh-CN" sz="2000" b="1" dirty="0">
                <a:solidFill>
                  <a:schemeClr val="tx1"/>
                </a:solidFill>
              </a:rPr>
              <a:t>Case 2</a:t>
            </a:r>
            <a:r>
              <a:rPr lang="en-US" altLang="zh-CN" sz="2000" dirty="0">
                <a:solidFill>
                  <a:schemeClr val="tx1"/>
                </a:solidFill>
              </a:rPr>
              <a:t>: MIMO layer adaption with BWP change</a:t>
            </a:r>
          </a:p>
          <a:p>
            <a:pPr marL="0" lvl="1" algn="l" hangingPunct="0">
              <a:spcBef>
                <a:spcPts val="1200"/>
              </a:spcBef>
            </a:pPr>
            <a:endParaRPr lang="en-US" altLang="zh-CN" sz="2400" dirty="0">
              <a:solidFill>
                <a:schemeClr val="tx1"/>
              </a:solidFill>
            </a:endParaRPr>
          </a:p>
          <a:p>
            <a:pPr lvl="1" algn="l" hangingPunct="0"/>
            <a:endParaRPr lang="en-US" altLang="zh-CN" sz="2000" dirty="0">
              <a:solidFill>
                <a:schemeClr val="tx1"/>
              </a:solidFill>
            </a:endParaRPr>
          </a:p>
        </p:txBody>
      </p:sp>
    </p:spTree>
    <p:extLst>
      <p:ext uri="{BB962C8B-B14F-4D97-AF65-F5344CB8AC3E}">
        <p14:creationId xmlns:p14="http://schemas.microsoft.com/office/powerpoint/2010/main" val="584461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7504" y="116632"/>
            <a:ext cx="8928992" cy="1080120"/>
          </a:xfrm>
        </p:spPr>
        <p:txBody>
          <a:bodyPr>
            <a:normAutofit/>
          </a:bodyPr>
          <a:lstStyle/>
          <a:p>
            <a:r>
              <a:rPr lang="en-US" altLang="zh-CN" sz="3600" dirty="0"/>
              <a:t>Switching time for MIMO layer adaption</a:t>
            </a:r>
            <a:endParaRPr lang="zh-CN" altLang="en-US" sz="3600" dirty="0"/>
          </a:p>
        </p:txBody>
      </p:sp>
      <p:sp>
        <p:nvSpPr>
          <p:cNvPr id="5" name="副标题 4"/>
          <p:cNvSpPr>
            <a:spLocks noGrp="1"/>
          </p:cNvSpPr>
          <p:nvPr>
            <p:ph type="subTitle" idx="1"/>
          </p:nvPr>
        </p:nvSpPr>
        <p:spPr>
          <a:xfrm>
            <a:off x="467544" y="3212976"/>
            <a:ext cx="8424936" cy="3528392"/>
          </a:xfrm>
        </p:spPr>
        <p:txBody>
          <a:bodyPr>
            <a:normAutofit fontScale="62500" lnSpcReduction="20000"/>
          </a:bodyPr>
          <a:lstStyle/>
          <a:p>
            <a:pPr algn="l" hangingPunct="0">
              <a:spcBef>
                <a:spcPts val="1200"/>
              </a:spcBef>
            </a:pPr>
            <a:r>
              <a:rPr lang="en-US" altLang="zh-CN" dirty="0">
                <a:solidFill>
                  <a:schemeClr val="tx1"/>
                </a:solidFill>
              </a:rPr>
              <a:t>To ensure power saving gain of MIMO layer adaption, it is anticipated that UE shall have the ability to switch ON/OFF its transmitter/receiver and apply the new MIMO layer configurations within a specific time delay. </a:t>
            </a:r>
          </a:p>
          <a:p>
            <a:pPr algn="l" hangingPunct="0">
              <a:spcBef>
                <a:spcPts val="1200"/>
              </a:spcBef>
            </a:pPr>
            <a:r>
              <a:rPr lang="en-US" altLang="zh-CN" dirty="0">
                <a:solidFill>
                  <a:schemeClr val="tx1"/>
                </a:solidFill>
              </a:rPr>
              <a:t>The MIMO layer adaption delay could be tentatively defined as [the time duration from end of the control symbol carrying switching command to the start of the new MIMO layer configurations in slot </a:t>
            </a:r>
            <a:r>
              <a:rPr lang="en-US" altLang="zh-CN" dirty="0" err="1">
                <a:solidFill>
                  <a:schemeClr val="tx1"/>
                </a:solidFill>
              </a:rPr>
              <a:t>n+Y</a:t>
            </a:r>
            <a:r>
              <a:rPr lang="en-US" altLang="zh-CN" dirty="0">
                <a:solidFill>
                  <a:schemeClr val="tx1"/>
                </a:solidFill>
              </a:rPr>
              <a:t>]. </a:t>
            </a:r>
          </a:p>
          <a:p>
            <a:pPr algn="l" hangingPunct="0">
              <a:spcBef>
                <a:spcPts val="1200"/>
              </a:spcBef>
            </a:pPr>
            <a:r>
              <a:rPr lang="en-US" altLang="zh-CN" dirty="0">
                <a:solidFill>
                  <a:schemeClr val="tx1"/>
                </a:solidFill>
              </a:rPr>
              <a:t>3 time components are considered to be relevant for MIMO layer adaption, e.g. </a:t>
            </a:r>
          </a:p>
          <a:p>
            <a:pPr marL="457200" indent="-457200" algn="l" hangingPunct="0">
              <a:buFontTx/>
              <a:buChar char="-"/>
            </a:pPr>
            <a:r>
              <a:rPr lang="en-US" altLang="zh-CN" dirty="0">
                <a:solidFill>
                  <a:schemeClr val="tx1"/>
                </a:solidFill>
              </a:rPr>
              <a:t>The time required for PDCCH decoding time</a:t>
            </a:r>
          </a:p>
          <a:p>
            <a:pPr marL="457200" indent="-457200" algn="l" hangingPunct="0">
              <a:buFontTx/>
              <a:buChar char="-"/>
            </a:pPr>
            <a:r>
              <a:rPr lang="en-US" altLang="zh-CN" dirty="0">
                <a:solidFill>
                  <a:schemeClr val="tx1"/>
                </a:solidFill>
              </a:rPr>
              <a:t>New parameter calculating</a:t>
            </a:r>
            <a:r>
              <a:rPr lang="zh-CN" altLang="en-US" dirty="0">
                <a:solidFill>
                  <a:schemeClr val="tx1"/>
                </a:solidFill>
              </a:rPr>
              <a:t> </a:t>
            </a:r>
            <a:r>
              <a:rPr lang="en-US" altLang="zh-CN" dirty="0">
                <a:solidFill>
                  <a:schemeClr val="tx1"/>
                </a:solidFill>
              </a:rPr>
              <a:t>and loading</a:t>
            </a:r>
          </a:p>
          <a:p>
            <a:pPr marL="457200" indent="-457200" algn="l" hangingPunct="0">
              <a:buFontTx/>
              <a:buChar char="-"/>
            </a:pPr>
            <a:r>
              <a:rPr lang="en-US" altLang="zh-CN" dirty="0">
                <a:solidFill>
                  <a:schemeClr val="tx1"/>
                </a:solidFill>
              </a:rPr>
              <a:t>Applying the new parameters  </a:t>
            </a:r>
          </a:p>
        </p:txBody>
      </p:sp>
      <p:grpSp>
        <p:nvGrpSpPr>
          <p:cNvPr id="9" name="组合 8"/>
          <p:cNvGrpSpPr/>
          <p:nvPr/>
        </p:nvGrpSpPr>
        <p:grpSpPr>
          <a:xfrm>
            <a:off x="636346" y="908720"/>
            <a:ext cx="7680070" cy="2304256"/>
            <a:chOff x="636346" y="1700808"/>
            <a:chExt cx="7608062" cy="2160240"/>
          </a:xfrm>
        </p:grpSpPr>
        <p:sp>
          <p:nvSpPr>
            <p:cNvPr id="11" name="矩形 10"/>
            <p:cNvSpPr/>
            <p:nvPr/>
          </p:nvSpPr>
          <p:spPr>
            <a:xfrm>
              <a:off x="2508580" y="3328537"/>
              <a:ext cx="3594227" cy="532511"/>
            </a:xfrm>
            <a:prstGeom prst="rect">
              <a:avLst/>
            </a:prstGeom>
            <a:noFill/>
            <a:ln w="0">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sz="1000" kern="100" dirty="0">
                  <a:solidFill>
                    <a:srgbClr val="000000"/>
                  </a:solidFill>
                  <a:ea typeface="宋体"/>
                  <a:cs typeface="Times New Roman"/>
                </a:rPr>
                <a:t>Final</a:t>
              </a:r>
              <a:r>
                <a:rPr lang="en-US" sz="1000" kern="100" dirty="0">
                  <a:solidFill>
                    <a:srgbClr val="000000"/>
                  </a:solidFill>
                  <a:effectLst/>
                  <a:ea typeface="宋体"/>
                  <a:cs typeface="Times New Roman"/>
                </a:rPr>
                <a:t> delay (y) to be specified</a:t>
              </a:r>
              <a:endParaRPr lang="zh-CN" sz="1050" kern="100" dirty="0">
                <a:effectLst/>
                <a:ea typeface="宋体"/>
                <a:cs typeface="Times New Roman"/>
              </a:endParaRPr>
            </a:p>
          </p:txBody>
        </p:sp>
        <p:grpSp>
          <p:nvGrpSpPr>
            <p:cNvPr id="12" name="组合 11"/>
            <p:cNvGrpSpPr/>
            <p:nvPr/>
          </p:nvGrpSpPr>
          <p:grpSpPr>
            <a:xfrm>
              <a:off x="636346" y="1700808"/>
              <a:ext cx="7608062" cy="1944217"/>
              <a:chOff x="636346" y="1700808"/>
              <a:chExt cx="7608062" cy="1944217"/>
            </a:xfrm>
          </p:grpSpPr>
          <p:cxnSp>
            <p:nvCxnSpPr>
              <p:cNvPr id="13" name="直接箭头连接符 12"/>
              <p:cNvCxnSpPr/>
              <p:nvPr/>
            </p:nvCxnSpPr>
            <p:spPr>
              <a:xfrm flipV="1">
                <a:off x="1825828" y="2908070"/>
                <a:ext cx="5694045" cy="20447"/>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983258" y="2345333"/>
                <a:ext cx="716534" cy="561848"/>
              </a:xfrm>
              <a:prstGeom prst="rect">
                <a:avLst/>
              </a:prstGeom>
              <a:solidFill>
                <a:schemeClr val="accent6">
                  <a:lumMod val="7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36000" rIns="36000" bIns="36000" numCol="1" spcCol="0" rtlCol="0" fromWordArt="0" anchor="ctr" anchorCtr="0" forceAA="0" compatLnSpc="1">
                <a:prstTxWarp prst="textNoShape">
                  <a:avLst/>
                </a:prstTxWarp>
                <a:noAutofit/>
              </a:bodyPr>
              <a:lstStyle/>
              <a:p>
                <a:pPr algn="ctr">
                  <a:spcAft>
                    <a:spcPts val="0"/>
                  </a:spcAft>
                </a:pPr>
                <a:r>
                  <a:rPr lang="en-US" sz="1000" kern="100">
                    <a:solidFill>
                      <a:srgbClr val="000000"/>
                    </a:solidFill>
                    <a:effectLst/>
                    <a:ea typeface="宋体"/>
                    <a:cs typeface="Times New Roman"/>
                  </a:rPr>
                  <a:t>PDCCH symbols</a:t>
                </a:r>
                <a:endParaRPr lang="zh-CN" sz="1050" kern="100">
                  <a:effectLst/>
                  <a:ea typeface="宋体"/>
                  <a:cs typeface="Times New Roman"/>
                </a:endParaRPr>
              </a:p>
            </p:txBody>
          </p:sp>
          <p:sp>
            <p:nvSpPr>
              <p:cNvPr id="15" name="矩形 14"/>
              <p:cNvSpPr/>
              <p:nvPr/>
            </p:nvSpPr>
            <p:spPr>
              <a:xfrm>
                <a:off x="636346" y="2601365"/>
                <a:ext cx="1186815" cy="583184"/>
              </a:xfrm>
              <a:prstGeom prst="rect">
                <a:avLst/>
              </a:prstGeom>
              <a:no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sz="1000" kern="100">
                    <a:solidFill>
                      <a:srgbClr val="000000"/>
                    </a:solidFill>
                    <a:effectLst/>
                    <a:ea typeface="宋体"/>
                    <a:cs typeface="Times New Roman"/>
                  </a:rPr>
                  <a:t>MIMO layer switching CC</a:t>
                </a:r>
                <a:endParaRPr lang="zh-CN" sz="1050" kern="100">
                  <a:effectLst/>
                  <a:ea typeface="宋体"/>
                  <a:cs typeface="Times New Roman"/>
                </a:endParaRPr>
              </a:p>
            </p:txBody>
          </p:sp>
          <p:sp>
            <p:nvSpPr>
              <p:cNvPr id="16" name="矩形 15"/>
              <p:cNvSpPr/>
              <p:nvPr/>
            </p:nvSpPr>
            <p:spPr>
              <a:xfrm>
                <a:off x="7241616" y="2704489"/>
                <a:ext cx="930783" cy="377825"/>
              </a:xfrm>
              <a:prstGeom prst="rect">
                <a:avLst/>
              </a:prstGeom>
              <a:noFill/>
              <a:ln w="0">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sz="1000" kern="100">
                    <a:solidFill>
                      <a:srgbClr val="000000"/>
                    </a:solidFill>
                    <a:effectLst/>
                    <a:ea typeface="宋体"/>
                    <a:cs typeface="Times New Roman"/>
                  </a:rPr>
                  <a:t>time</a:t>
                </a:r>
                <a:endParaRPr lang="zh-CN" sz="1050" kern="100">
                  <a:effectLst/>
                  <a:ea typeface="宋体"/>
                  <a:cs typeface="Times New Roman"/>
                </a:endParaRPr>
              </a:p>
            </p:txBody>
          </p:sp>
          <p:sp>
            <p:nvSpPr>
              <p:cNvPr id="17" name="矩形 16"/>
              <p:cNvSpPr/>
              <p:nvPr/>
            </p:nvSpPr>
            <p:spPr>
              <a:xfrm>
                <a:off x="2680445" y="2345333"/>
                <a:ext cx="655193" cy="561848"/>
              </a:xfrm>
              <a:prstGeom prst="rect">
                <a:avLst/>
              </a:prstGeom>
              <a:solidFill>
                <a:schemeClr val="accent5">
                  <a:lumMod val="60000"/>
                  <a:lumOff val="40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36000" rIns="36000" bIns="36000" numCol="1" spcCol="0" rtlCol="0" fromWordArt="0" anchor="ctr" anchorCtr="0" forceAA="0" compatLnSpc="1">
                <a:prstTxWarp prst="textNoShape">
                  <a:avLst/>
                </a:prstTxWarp>
                <a:noAutofit/>
              </a:bodyPr>
              <a:lstStyle/>
              <a:p>
                <a:pPr algn="ctr">
                  <a:spcAft>
                    <a:spcPts val="0"/>
                  </a:spcAft>
                </a:pPr>
                <a:r>
                  <a:rPr lang="en-US" sz="1000" kern="100" dirty="0">
                    <a:solidFill>
                      <a:srgbClr val="000000"/>
                    </a:solidFill>
                    <a:effectLst/>
                    <a:ea typeface="宋体"/>
                    <a:cs typeface="Times New Roman"/>
                  </a:rPr>
                  <a:t>DCI parsing</a:t>
                </a:r>
                <a:endParaRPr lang="zh-CN" sz="1050" kern="100" dirty="0">
                  <a:effectLst/>
                  <a:ea typeface="宋体"/>
                  <a:cs typeface="Times New Roman"/>
                </a:endParaRPr>
              </a:p>
            </p:txBody>
          </p:sp>
          <p:sp>
            <p:nvSpPr>
              <p:cNvPr id="18" name="矩形 17"/>
              <p:cNvSpPr/>
              <p:nvPr/>
            </p:nvSpPr>
            <p:spPr>
              <a:xfrm>
                <a:off x="3322441" y="2345333"/>
                <a:ext cx="1812671" cy="561848"/>
              </a:xfrm>
              <a:prstGeom prst="rect">
                <a:avLst/>
              </a:prstGeom>
              <a:solidFill>
                <a:schemeClr val="accent6">
                  <a:lumMod val="60000"/>
                  <a:lumOff val="40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36000" rIns="36000" bIns="36000" numCol="1" spcCol="0" rtlCol="0" fromWordArt="0" anchor="ctr" anchorCtr="0" forceAA="0" compatLnSpc="1">
                <a:prstTxWarp prst="textNoShape">
                  <a:avLst/>
                </a:prstTxWarp>
                <a:noAutofit/>
              </a:bodyPr>
              <a:lstStyle/>
              <a:p>
                <a:pPr algn="ctr">
                  <a:spcAft>
                    <a:spcPts val="0"/>
                  </a:spcAft>
                </a:pPr>
                <a:r>
                  <a:rPr lang="en-US" sz="1000" kern="100" dirty="0">
                    <a:solidFill>
                      <a:srgbClr val="000000"/>
                    </a:solidFill>
                    <a:effectLst/>
                    <a:ea typeface="宋体"/>
                    <a:cs typeface="Times New Roman"/>
                  </a:rPr>
                  <a:t>New parameters calculating and loading</a:t>
                </a:r>
                <a:endParaRPr lang="zh-CN" sz="1050" kern="100" dirty="0">
                  <a:effectLst/>
                  <a:ea typeface="宋体"/>
                  <a:cs typeface="Times New Roman"/>
                </a:endParaRPr>
              </a:p>
            </p:txBody>
          </p:sp>
          <p:sp>
            <p:nvSpPr>
              <p:cNvPr id="19" name="矩形 18"/>
              <p:cNvSpPr/>
              <p:nvPr/>
            </p:nvSpPr>
            <p:spPr>
              <a:xfrm>
                <a:off x="5152466" y="2345333"/>
                <a:ext cx="1208151" cy="561848"/>
              </a:xfrm>
              <a:prstGeom prst="rect">
                <a:avLst/>
              </a:prstGeom>
              <a:solidFill>
                <a:srgbClr val="00B050"/>
              </a:solidFill>
              <a:ln w="3175"/>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36000" rIns="36000" bIns="36000" numCol="1" spcCol="0" rtlCol="0" fromWordArt="0" anchor="ctr" anchorCtr="0" forceAA="0" compatLnSpc="1">
                <a:prstTxWarp prst="textNoShape">
                  <a:avLst/>
                </a:prstTxWarp>
                <a:noAutofit/>
              </a:bodyPr>
              <a:lstStyle/>
              <a:p>
                <a:pPr algn="ctr">
                  <a:spcAft>
                    <a:spcPts val="0"/>
                  </a:spcAft>
                </a:pPr>
                <a:r>
                  <a:rPr lang="en-US" sz="1000" kern="100" dirty="0">
                    <a:solidFill>
                      <a:srgbClr val="000000"/>
                    </a:solidFill>
                    <a:effectLst/>
                    <a:ea typeface="宋体"/>
                    <a:cs typeface="Times New Roman"/>
                  </a:rPr>
                  <a:t>Applying the new parameters</a:t>
                </a:r>
                <a:endParaRPr lang="zh-CN" sz="1050" kern="100" dirty="0">
                  <a:effectLst/>
                  <a:ea typeface="宋体"/>
                  <a:cs typeface="Times New Roman"/>
                </a:endParaRPr>
              </a:p>
            </p:txBody>
          </p:sp>
          <p:cxnSp>
            <p:nvCxnSpPr>
              <p:cNvPr id="20" name="直接连接符 19"/>
              <p:cNvCxnSpPr/>
              <p:nvPr/>
            </p:nvCxnSpPr>
            <p:spPr>
              <a:xfrm>
                <a:off x="1979712" y="2940074"/>
                <a:ext cx="7469" cy="704951"/>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6966915" y="2415564"/>
                <a:ext cx="0" cy="480949"/>
              </a:xfrm>
              <a:prstGeom prst="straightConnector1">
                <a:avLst/>
              </a:prstGeom>
              <a:ln w="12700">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6247714" y="1854605"/>
                <a:ext cx="1996694" cy="633857"/>
              </a:xfrm>
              <a:prstGeom prst="rect">
                <a:avLst/>
              </a:prstGeom>
              <a:noFill/>
              <a:ln w="0">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sz="1000" kern="100" dirty="0">
                    <a:solidFill>
                      <a:srgbClr val="000000"/>
                    </a:solidFill>
                    <a:effectLst/>
                    <a:ea typeface="宋体"/>
                    <a:cs typeface="Times New Roman"/>
                  </a:rPr>
                  <a:t>Start of slot </a:t>
                </a:r>
                <a:r>
                  <a:rPr lang="en-US" sz="1000" kern="100" dirty="0" err="1">
                    <a:solidFill>
                      <a:srgbClr val="000000"/>
                    </a:solidFill>
                    <a:effectLst/>
                    <a:ea typeface="宋体"/>
                    <a:cs typeface="Times New Roman"/>
                  </a:rPr>
                  <a:t>n+y</a:t>
                </a:r>
                <a:r>
                  <a:rPr lang="en-US" sz="1000" kern="100" dirty="0">
                    <a:solidFill>
                      <a:srgbClr val="000000"/>
                    </a:solidFill>
                    <a:effectLst/>
                    <a:ea typeface="宋体"/>
                    <a:cs typeface="Times New Roman"/>
                  </a:rPr>
                  <a:t> for new MIMO layer configuration</a:t>
                </a:r>
                <a:endParaRPr lang="zh-CN" sz="1050" kern="100" dirty="0">
                  <a:effectLst/>
                  <a:ea typeface="宋体"/>
                  <a:cs typeface="Times New Roman"/>
                </a:endParaRPr>
              </a:p>
            </p:txBody>
          </p:sp>
          <p:cxnSp>
            <p:nvCxnSpPr>
              <p:cNvPr id="23" name="直接箭头连接符 22"/>
              <p:cNvCxnSpPr/>
              <p:nvPr/>
            </p:nvCxnSpPr>
            <p:spPr>
              <a:xfrm flipH="1">
                <a:off x="2692323" y="1982176"/>
                <a:ext cx="7469" cy="918781"/>
              </a:xfrm>
              <a:prstGeom prst="straightConnector1">
                <a:avLst/>
              </a:prstGeom>
              <a:ln w="12700">
                <a:solidFill>
                  <a:schemeClr val="tx1"/>
                </a:solidFill>
                <a:prstDash val="sysDot"/>
                <a:tailEnd type="triangle" w="sm" len="med"/>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1619672" y="1844825"/>
                <a:ext cx="2088261" cy="572516"/>
              </a:xfrm>
              <a:prstGeom prst="rect">
                <a:avLst/>
              </a:prstGeom>
              <a:noFill/>
              <a:ln w="0">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sz="1000" kern="100" dirty="0">
                    <a:solidFill>
                      <a:srgbClr val="000000"/>
                    </a:solidFill>
                    <a:effectLst/>
                    <a:ea typeface="宋体"/>
                    <a:cs typeface="Times New Roman"/>
                  </a:rPr>
                  <a:t>Start of slot n carrying DCI switching command</a:t>
                </a:r>
                <a:endParaRPr lang="zh-CN" sz="1050" kern="100" dirty="0">
                  <a:effectLst/>
                  <a:ea typeface="宋体"/>
                  <a:cs typeface="Times New Roman"/>
                </a:endParaRPr>
              </a:p>
            </p:txBody>
          </p:sp>
          <p:cxnSp>
            <p:nvCxnSpPr>
              <p:cNvPr id="25" name="直接连接符 24"/>
              <p:cNvCxnSpPr/>
              <p:nvPr/>
            </p:nvCxnSpPr>
            <p:spPr>
              <a:xfrm>
                <a:off x="6966914" y="2940074"/>
                <a:ext cx="0" cy="704951"/>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flipV="1">
                <a:off x="1987181" y="3480561"/>
                <a:ext cx="4978845" cy="20446"/>
              </a:xfrm>
              <a:prstGeom prst="straightConnector1">
                <a:avLst/>
              </a:prstGeom>
              <a:ln w="6350">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140909" y="2036850"/>
                <a:ext cx="0" cy="399161"/>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353505" y="2057297"/>
                <a:ext cx="0" cy="399161"/>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5152466" y="1700808"/>
                <a:ext cx="1197483" cy="562737"/>
              </a:xfrm>
              <a:prstGeom prst="rect">
                <a:avLst/>
              </a:prstGeom>
              <a:noFill/>
              <a:ln w="0">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sz="1000" kern="100" dirty="0">
                    <a:solidFill>
                      <a:srgbClr val="000000"/>
                    </a:solidFill>
                    <a:effectLst/>
                    <a:ea typeface="宋体"/>
                    <a:cs typeface="Times New Roman"/>
                  </a:rPr>
                  <a:t>Potential  interruption</a:t>
                </a:r>
                <a:endParaRPr lang="zh-CN" sz="1050" kern="100" dirty="0">
                  <a:effectLst/>
                  <a:ea typeface="宋体"/>
                  <a:cs typeface="Times New Roman"/>
                </a:endParaRPr>
              </a:p>
            </p:txBody>
          </p:sp>
          <p:cxnSp>
            <p:nvCxnSpPr>
              <p:cNvPr id="30" name="直接箭头连接符 29"/>
              <p:cNvCxnSpPr/>
              <p:nvPr/>
            </p:nvCxnSpPr>
            <p:spPr>
              <a:xfrm>
                <a:off x="5154244" y="2263545"/>
                <a:ext cx="1207262" cy="0"/>
              </a:xfrm>
              <a:prstGeom prst="straightConnector1">
                <a:avLst/>
              </a:prstGeom>
              <a:ln w="6350">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2692322" y="2924944"/>
                <a:ext cx="1" cy="504056"/>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372200" y="2924944"/>
                <a:ext cx="0" cy="504056"/>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a:xfrm>
                <a:off x="2699792" y="3233422"/>
                <a:ext cx="3661714" cy="0"/>
              </a:xfrm>
              <a:prstGeom prst="straightConnector1">
                <a:avLst/>
              </a:prstGeom>
              <a:ln w="6350">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2660980" y="2896489"/>
                <a:ext cx="3594227" cy="532511"/>
              </a:xfrm>
              <a:prstGeom prst="rect">
                <a:avLst/>
              </a:prstGeom>
              <a:noFill/>
              <a:ln w="0">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sz="1000" kern="100" dirty="0">
                    <a:solidFill>
                      <a:srgbClr val="000000"/>
                    </a:solidFill>
                    <a:ea typeface="宋体"/>
                    <a:cs typeface="Times New Roman"/>
                  </a:rPr>
                  <a:t>MIMO layer switch delay</a:t>
                </a:r>
                <a:endParaRPr lang="zh-CN" sz="1050" kern="100" dirty="0">
                  <a:effectLst/>
                  <a:ea typeface="宋体"/>
                  <a:cs typeface="Times New Roman"/>
                </a:endParaRPr>
              </a:p>
            </p:txBody>
          </p:sp>
        </p:grpSp>
      </p:grpSp>
    </p:spTree>
    <p:extLst>
      <p:ext uri="{BB962C8B-B14F-4D97-AF65-F5344CB8AC3E}">
        <p14:creationId xmlns:p14="http://schemas.microsoft.com/office/powerpoint/2010/main" val="1896358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Interruption time</a:t>
            </a:r>
            <a:endParaRPr lang="zh-CN" altLang="en-US" dirty="0"/>
          </a:p>
        </p:txBody>
      </p:sp>
      <p:sp>
        <p:nvSpPr>
          <p:cNvPr id="3" name="内容占位符 2"/>
          <p:cNvSpPr>
            <a:spLocks noGrp="1"/>
          </p:cNvSpPr>
          <p:nvPr>
            <p:ph idx="1"/>
          </p:nvPr>
        </p:nvSpPr>
        <p:spPr/>
        <p:txBody>
          <a:bodyPr>
            <a:normAutofit/>
          </a:bodyPr>
          <a:lstStyle/>
          <a:p>
            <a:r>
              <a:rPr lang="en-US" altLang="zh-CN" sz="2800" dirty="0"/>
              <a:t>During the process of MIMO layer adaption, the ON/OFF switch of UE RF chain may cause </a:t>
            </a:r>
            <a:r>
              <a:rPr lang="en-US" altLang="zh-CN" sz="2800" dirty="0" smtClean="0"/>
              <a:t>potential </a:t>
            </a:r>
            <a:r>
              <a:rPr lang="en-US" altLang="zh-CN" sz="2800" dirty="0"/>
              <a:t>interruption to the ongoing  communications on active RF </a:t>
            </a:r>
            <a:r>
              <a:rPr lang="en-US" altLang="zh-CN" sz="2800" dirty="0" smtClean="0"/>
              <a:t>chains. </a:t>
            </a:r>
          </a:p>
          <a:p>
            <a:endParaRPr lang="en-US" altLang="zh-CN" dirty="0"/>
          </a:p>
          <a:p>
            <a:endParaRPr lang="en-US" altLang="zh-CN" dirty="0"/>
          </a:p>
        </p:txBody>
      </p:sp>
    </p:spTree>
    <p:extLst>
      <p:ext uri="{BB962C8B-B14F-4D97-AF65-F5344CB8AC3E}">
        <p14:creationId xmlns:p14="http://schemas.microsoft.com/office/powerpoint/2010/main" val="34511078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7504" y="404664"/>
            <a:ext cx="8928992" cy="1080120"/>
          </a:xfrm>
        </p:spPr>
        <p:txBody>
          <a:bodyPr>
            <a:normAutofit/>
          </a:bodyPr>
          <a:lstStyle/>
          <a:p>
            <a:r>
              <a:rPr lang="en-US" altLang="zh-CN" dirty="0"/>
              <a:t>Way forward</a:t>
            </a:r>
            <a:endParaRPr lang="zh-CN" altLang="en-US" dirty="0"/>
          </a:p>
        </p:txBody>
      </p:sp>
      <p:sp>
        <p:nvSpPr>
          <p:cNvPr id="5" name="副标题 4"/>
          <p:cNvSpPr>
            <a:spLocks noGrp="1"/>
          </p:cNvSpPr>
          <p:nvPr>
            <p:ph type="subTitle" idx="1"/>
          </p:nvPr>
        </p:nvSpPr>
        <p:spPr>
          <a:xfrm>
            <a:off x="107504" y="1556792"/>
            <a:ext cx="8928992" cy="5184576"/>
          </a:xfrm>
        </p:spPr>
        <p:txBody>
          <a:bodyPr>
            <a:normAutofit/>
          </a:bodyPr>
          <a:lstStyle/>
          <a:p>
            <a:pPr marL="457200" lvl="0" indent="-457200" algn="l" hangingPunct="0">
              <a:buFont typeface="Arial" pitchFamily="34" charset="0"/>
              <a:buChar char="•"/>
            </a:pPr>
            <a:r>
              <a:rPr lang="en-US" altLang="zh-CN" sz="2800" dirty="0">
                <a:solidFill>
                  <a:schemeClr val="tx1"/>
                </a:solidFill>
              </a:rPr>
              <a:t>Companies are encouraged to analyze on the time components for MIMO layer adaption delay.</a:t>
            </a:r>
          </a:p>
          <a:p>
            <a:pPr marL="914400" lvl="1" indent="-457200" algn="l" hangingPunct="0">
              <a:buFont typeface="Wingdings" pitchFamily="2" charset="2"/>
              <a:buChar char="ü"/>
            </a:pPr>
            <a:r>
              <a:rPr lang="en-US" altLang="zh-CN" sz="2400" dirty="0">
                <a:solidFill>
                  <a:schemeClr val="tx1"/>
                </a:solidFill>
              </a:rPr>
              <a:t>Inputs from chipset vendors are highly anticipated.</a:t>
            </a:r>
          </a:p>
          <a:p>
            <a:pPr marL="457200" lvl="0" indent="-457200" algn="l" hangingPunct="0">
              <a:buFont typeface="Arial" pitchFamily="34" charset="0"/>
              <a:buChar char="•"/>
            </a:pPr>
            <a:r>
              <a:rPr lang="en-US" altLang="zh-CN" sz="2800" dirty="0">
                <a:solidFill>
                  <a:schemeClr val="tx1"/>
                </a:solidFill>
              </a:rPr>
              <a:t>Study whether interruption time need to be specified for communications on active RF chains due to MIMO layer adaption.</a:t>
            </a:r>
          </a:p>
          <a:p>
            <a:pPr marL="457200" indent="-457200" algn="l" hangingPunct="0">
              <a:buFont typeface="Arial" pitchFamily="34" charset="0"/>
              <a:buChar char="•"/>
            </a:pPr>
            <a:r>
              <a:rPr lang="en-US" altLang="zh-CN" sz="2800" dirty="0">
                <a:solidFill>
                  <a:schemeClr val="tx1"/>
                </a:solidFill>
              </a:rPr>
              <a:t>Confirm whether BWP switching requirement frame work can be reused.</a:t>
            </a:r>
          </a:p>
          <a:p>
            <a:pPr marL="457200" indent="-457200" algn="l" hangingPunct="0">
              <a:buFont typeface="Arial" pitchFamily="34" charset="0"/>
              <a:buChar char="•"/>
            </a:pPr>
            <a:r>
              <a:rPr lang="en-US" altLang="zh-CN" sz="2800" dirty="0">
                <a:solidFill>
                  <a:schemeClr val="tx1"/>
                </a:solidFill>
              </a:rPr>
              <a:t>Study how to capture the requirements for MIMO layer adaption in the specifications.</a:t>
            </a:r>
          </a:p>
        </p:txBody>
      </p:sp>
    </p:spTree>
    <p:extLst>
      <p:ext uri="{BB962C8B-B14F-4D97-AF65-F5344CB8AC3E}">
        <p14:creationId xmlns:p14="http://schemas.microsoft.com/office/powerpoint/2010/main" val="312921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7504" y="404664"/>
            <a:ext cx="8928992" cy="792088"/>
          </a:xfrm>
        </p:spPr>
        <p:txBody>
          <a:bodyPr>
            <a:normAutofit/>
          </a:bodyPr>
          <a:lstStyle/>
          <a:p>
            <a:r>
              <a:rPr lang="en-US" altLang="zh-CN" dirty="0"/>
              <a:t>Reference</a:t>
            </a:r>
            <a:endParaRPr lang="zh-CN" altLang="en-US" dirty="0"/>
          </a:p>
        </p:txBody>
      </p:sp>
      <p:sp>
        <p:nvSpPr>
          <p:cNvPr id="5" name="副标题 4"/>
          <p:cNvSpPr>
            <a:spLocks noGrp="1"/>
          </p:cNvSpPr>
          <p:nvPr>
            <p:ph type="subTitle" idx="1"/>
          </p:nvPr>
        </p:nvSpPr>
        <p:spPr>
          <a:xfrm>
            <a:off x="107504" y="1412776"/>
            <a:ext cx="8928992" cy="5328592"/>
          </a:xfrm>
        </p:spPr>
        <p:txBody>
          <a:bodyPr>
            <a:normAutofit/>
          </a:bodyPr>
          <a:lstStyle/>
          <a:p>
            <a:pPr lvl="0" algn="l" hangingPunct="0"/>
            <a:r>
              <a:rPr lang="en-GB" altLang="zh-CN" sz="2400" dirty="0">
                <a:solidFill>
                  <a:schemeClr val="tx1"/>
                </a:solidFill>
              </a:rPr>
              <a:t>[1]   </a:t>
            </a:r>
            <a:r>
              <a:rPr lang="en-US" altLang="zh-CN" sz="2400" dirty="0">
                <a:solidFill>
                  <a:schemeClr val="tx1"/>
                </a:solidFill>
              </a:rPr>
              <a:t>RP-190727, New WID: UE Power Saving in NR, CATT</a:t>
            </a:r>
          </a:p>
          <a:p>
            <a:pPr lvl="0" algn="l" hangingPunct="0"/>
            <a:r>
              <a:rPr lang="en-US" altLang="zh-CN" sz="2400" dirty="0">
                <a:solidFill>
                  <a:schemeClr val="tx1"/>
                </a:solidFill>
              </a:rPr>
              <a:t>[2]   R4-1905381, Discussion on RF aspects related to dynamic adaption for power saving, CATT</a:t>
            </a:r>
          </a:p>
          <a:p>
            <a:pPr lvl="0" algn="l" hangingPunct="0"/>
            <a:r>
              <a:rPr lang="en-US" altLang="zh-CN" sz="2400" dirty="0">
                <a:solidFill>
                  <a:schemeClr val="tx1"/>
                </a:solidFill>
              </a:rPr>
              <a:t>[3]   R4-1905530, Evaluation of switching and interruption time for UE antenna switching, vivo</a:t>
            </a:r>
          </a:p>
          <a:p>
            <a:pPr lvl="0" algn="l" hangingPunct="0"/>
            <a:r>
              <a:rPr lang="en-US" altLang="zh-CN" sz="2400" dirty="0">
                <a:solidFill>
                  <a:schemeClr val="tx1"/>
                </a:solidFill>
              </a:rPr>
              <a:t>[4]   R4-1905879, UE RF tuning time for MIMO layer switching, Ericsson</a:t>
            </a:r>
          </a:p>
          <a:p>
            <a:pPr lvl="0" algn="l" hangingPunct="0"/>
            <a:r>
              <a:rPr lang="en-US" altLang="zh-CN" sz="2400" dirty="0">
                <a:solidFill>
                  <a:schemeClr val="tx1"/>
                </a:solidFill>
              </a:rPr>
              <a:t>[5]   R4-1906660, Discussion on UE dynamic adaptation to the maximum number of MIMO layers, </a:t>
            </a:r>
            <a:r>
              <a:rPr lang="en-US" altLang="zh-CN" sz="2400" dirty="0" err="1">
                <a:solidFill>
                  <a:schemeClr val="tx1"/>
                </a:solidFill>
              </a:rPr>
              <a:t>MediaTek</a:t>
            </a:r>
            <a:r>
              <a:rPr lang="en-US" altLang="zh-CN" sz="2400" dirty="0">
                <a:solidFill>
                  <a:schemeClr val="tx1"/>
                </a:solidFill>
              </a:rPr>
              <a:t> </a:t>
            </a:r>
            <a:r>
              <a:rPr lang="en-US" altLang="zh-CN" sz="2400" dirty="0" err="1">
                <a:solidFill>
                  <a:schemeClr val="tx1"/>
                </a:solidFill>
              </a:rPr>
              <a:t>inc.</a:t>
            </a:r>
            <a:endParaRPr lang="en-US" altLang="zh-CN" sz="2400" dirty="0">
              <a:solidFill>
                <a:schemeClr val="tx1"/>
              </a:solidFill>
            </a:endParaRPr>
          </a:p>
        </p:txBody>
      </p:sp>
    </p:spTree>
    <p:extLst>
      <p:ext uri="{BB962C8B-B14F-4D97-AF65-F5344CB8AC3E}">
        <p14:creationId xmlns:p14="http://schemas.microsoft.com/office/powerpoint/2010/main" val="86989121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1615</TotalTime>
  <Words>486</Words>
  <Application>Microsoft Office PowerPoint</Application>
  <PresentationFormat>全屏显示(4:3)</PresentationFormat>
  <Paragraphs>42</Paragraphs>
  <Slides>6</Slides>
  <Notes>0</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Office 主题​​</vt:lpstr>
      <vt:lpstr>WF on switching and interruption time for MIMO layer adaption for power saving</vt:lpstr>
      <vt:lpstr>Background</vt:lpstr>
      <vt:lpstr>Switching time for MIMO layer adaption</vt:lpstr>
      <vt:lpstr>Interruption time</vt:lpstr>
      <vt:lpstr>Way forward</vt:lpstr>
      <vt:lpstr>Reference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switching and interruption time for MIMO layer adaption for power saving</dc:title>
  <dc:creator>CATT</dc:creator>
  <cp:lastModifiedBy>CATT</cp:lastModifiedBy>
  <cp:revision>46</cp:revision>
  <dcterms:created xsi:type="dcterms:W3CDTF">2019-05-14T22:47:31Z</dcterms:created>
  <dcterms:modified xsi:type="dcterms:W3CDTF">2019-05-16T23:11:43Z</dcterms:modified>
</cp:coreProperties>
</file>